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ar-OM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B0A8C5C-B4C6-4895-AE50-1A5861C3F0B7}">
          <p14:sldIdLst/>
        </p14:section>
        <p14:section name="Untitled Section" id="{49D4F858-13A1-40C3-9331-7D972E69AE42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B67CD9F-87B2-4FB6-8EA2-FC7E6E3CFED5}" type="datetimeFigureOut">
              <a:rPr lang="ar-OM" smtClean="0"/>
              <a:t>24/07/1436</a:t>
            </a:fld>
            <a:endParaRPr lang="ar-OM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OM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3E38EF8-E0CD-4CA3-ACF9-A86FFCF450CF}" type="slidenum">
              <a:rPr lang="ar-OM" smtClean="0"/>
              <a:t>‹#›</a:t>
            </a:fld>
            <a:endParaRPr lang="ar-OM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CD9F-87B2-4FB6-8EA2-FC7E6E3CFED5}" type="datetimeFigureOut">
              <a:rPr lang="ar-OM" smtClean="0"/>
              <a:t>24/07/1436</a:t>
            </a:fld>
            <a:endParaRPr lang="ar-O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8EF8-E0CD-4CA3-ACF9-A86FFCF450CF}" type="slidenum">
              <a:rPr lang="ar-OM" smtClean="0"/>
              <a:t>‹#›</a:t>
            </a:fld>
            <a:endParaRPr lang="ar-OM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CD9F-87B2-4FB6-8EA2-FC7E6E3CFED5}" type="datetimeFigureOut">
              <a:rPr lang="ar-OM" smtClean="0"/>
              <a:t>24/07/1436</a:t>
            </a:fld>
            <a:endParaRPr lang="ar-O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8EF8-E0CD-4CA3-ACF9-A86FFCF450CF}" type="slidenum">
              <a:rPr lang="ar-OM" smtClean="0"/>
              <a:t>‹#›</a:t>
            </a:fld>
            <a:endParaRPr lang="ar-OM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B67CD9F-87B2-4FB6-8EA2-FC7E6E3CFED5}" type="datetimeFigureOut">
              <a:rPr lang="ar-OM" smtClean="0"/>
              <a:t>24/07/1436</a:t>
            </a:fld>
            <a:endParaRPr lang="ar-O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O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8EF8-E0CD-4CA3-ACF9-A86FFCF450CF}" type="slidenum">
              <a:rPr lang="ar-OM" smtClean="0"/>
              <a:t>‹#›</a:t>
            </a:fld>
            <a:endParaRPr lang="ar-OM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B67CD9F-87B2-4FB6-8EA2-FC7E6E3CFED5}" type="datetimeFigureOut">
              <a:rPr lang="ar-OM" smtClean="0"/>
              <a:t>24/07/1436</a:t>
            </a:fld>
            <a:endParaRPr lang="ar-O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O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3E38EF8-E0CD-4CA3-ACF9-A86FFCF450CF}" type="slidenum">
              <a:rPr lang="ar-OM" smtClean="0"/>
              <a:t>‹#›</a:t>
            </a:fld>
            <a:endParaRPr lang="ar-OM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B67CD9F-87B2-4FB6-8EA2-FC7E6E3CFED5}" type="datetimeFigureOut">
              <a:rPr lang="ar-OM" smtClean="0"/>
              <a:t>24/07/1436</a:t>
            </a:fld>
            <a:endParaRPr lang="ar-O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O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E38EF8-E0CD-4CA3-ACF9-A86FFCF450CF}" type="slidenum">
              <a:rPr lang="ar-OM" smtClean="0"/>
              <a:t>‹#›</a:t>
            </a:fld>
            <a:endParaRPr lang="ar-OM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B67CD9F-87B2-4FB6-8EA2-FC7E6E3CFED5}" type="datetimeFigureOut">
              <a:rPr lang="ar-OM" smtClean="0"/>
              <a:t>24/07/1436</a:t>
            </a:fld>
            <a:endParaRPr lang="ar-OM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OM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3E38EF8-E0CD-4CA3-ACF9-A86FFCF450CF}" type="slidenum">
              <a:rPr lang="ar-OM" smtClean="0"/>
              <a:t>‹#›</a:t>
            </a:fld>
            <a:endParaRPr lang="ar-OM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CD9F-87B2-4FB6-8EA2-FC7E6E3CFED5}" type="datetimeFigureOut">
              <a:rPr lang="ar-OM" smtClean="0"/>
              <a:t>24/07/1436</a:t>
            </a:fld>
            <a:endParaRPr lang="ar-OM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8EF8-E0CD-4CA3-ACF9-A86FFCF450CF}" type="slidenum">
              <a:rPr lang="ar-OM" smtClean="0"/>
              <a:t>‹#›</a:t>
            </a:fld>
            <a:endParaRPr lang="ar-OM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B67CD9F-87B2-4FB6-8EA2-FC7E6E3CFED5}" type="datetimeFigureOut">
              <a:rPr lang="ar-OM" smtClean="0"/>
              <a:t>24/07/1436</a:t>
            </a:fld>
            <a:endParaRPr lang="ar-OM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OM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E38EF8-E0CD-4CA3-ACF9-A86FFCF450CF}" type="slidenum">
              <a:rPr lang="ar-OM" smtClean="0"/>
              <a:t>‹#›</a:t>
            </a:fld>
            <a:endParaRPr lang="ar-OM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B67CD9F-87B2-4FB6-8EA2-FC7E6E3CFED5}" type="datetimeFigureOut">
              <a:rPr lang="ar-OM" smtClean="0"/>
              <a:t>24/07/1436</a:t>
            </a:fld>
            <a:endParaRPr lang="ar-O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O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3E38EF8-E0CD-4CA3-ACF9-A86FFCF450CF}" type="slidenum">
              <a:rPr lang="ar-OM" smtClean="0"/>
              <a:t>‹#›</a:t>
            </a:fld>
            <a:endParaRPr lang="ar-OM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B67CD9F-87B2-4FB6-8EA2-FC7E6E3CFED5}" type="datetimeFigureOut">
              <a:rPr lang="ar-OM" smtClean="0"/>
              <a:t>24/07/1436</a:t>
            </a:fld>
            <a:endParaRPr lang="ar-O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O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3E38EF8-E0CD-4CA3-ACF9-A86FFCF450CF}" type="slidenum">
              <a:rPr lang="ar-OM" smtClean="0"/>
              <a:t>‹#›</a:t>
            </a:fld>
            <a:endParaRPr lang="ar-OM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B67CD9F-87B2-4FB6-8EA2-FC7E6E3CFED5}" type="datetimeFigureOut">
              <a:rPr lang="ar-OM" smtClean="0"/>
              <a:t>24/07/1436</a:t>
            </a:fld>
            <a:endParaRPr lang="ar-OM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OM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3E38EF8-E0CD-4CA3-ACF9-A86FFCF450CF}" type="slidenum">
              <a:rPr lang="ar-OM" smtClean="0"/>
              <a:t>‹#›</a:t>
            </a:fld>
            <a:endParaRPr lang="ar-O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868736"/>
          </a:xfrm>
        </p:spPr>
        <p:txBody>
          <a:bodyPr/>
          <a:lstStyle/>
          <a:p>
            <a:r>
              <a:rPr lang="ar-OM" b="1" dirty="0" smtClean="0"/>
              <a:t>استراتيجية البيت الدائري </a:t>
            </a:r>
            <a:endParaRPr lang="ar-OM" b="1" dirty="0"/>
          </a:p>
        </p:txBody>
      </p:sp>
    </p:spTree>
    <p:extLst>
      <p:ext uri="{BB962C8B-B14F-4D97-AF65-F5344CB8AC3E}">
        <p14:creationId xmlns:p14="http://schemas.microsoft.com/office/powerpoint/2010/main" val="89704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20688"/>
            <a:ext cx="8496944" cy="5505475"/>
          </a:xfrm>
        </p:spPr>
        <p:txBody>
          <a:bodyPr>
            <a:noAutofit/>
          </a:bodyPr>
          <a:lstStyle/>
          <a:p>
            <a:r>
              <a:rPr lang="ar-OM" sz="2800" b="1" dirty="0" smtClean="0">
                <a:solidFill>
                  <a:srgbClr val="FFFF00"/>
                </a:solidFill>
                <a:latin typeface="Simplified Arabic" pitchFamily="18" charset="-78"/>
                <a:cs typeface="Simplified Arabic" pitchFamily="18" charset="-78"/>
              </a:rPr>
              <a:t>خطوات تطبيق الدرس : </a:t>
            </a:r>
          </a:p>
          <a:p>
            <a:pPr marL="64008" indent="0">
              <a:buNone/>
            </a:pPr>
            <a:endParaRPr lang="ar-OM" sz="2800" b="1" dirty="0" smtClean="0">
              <a:solidFill>
                <a:srgbClr val="FFFF00"/>
              </a:solidFill>
              <a:latin typeface="Simplified Arabic" pitchFamily="18" charset="-78"/>
              <a:cs typeface="Simplified Arabic" pitchFamily="18" charset="-78"/>
            </a:endParaRPr>
          </a:p>
          <a:p>
            <a: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  <a:t>يمكن أن يقوم المعلم في البداية بمراجعة ما تمت دراسته في الحصة الماضية .</a:t>
            </a:r>
          </a:p>
          <a:p>
            <a:pPr marL="64008" indent="0">
              <a:buNone/>
            </a:pPr>
            <a:endParaRPr lang="ar-OM" sz="2400" b="1" dirty="0" smtClean="0">
              <a:latin typeface="Simplified Arabic" pitchFamily="18" charset="-78"/>
              <a:cs typeface="Simplified Arabic" pitchFamily="18" charset="-78"/>
            </a:endParaRPr>
          </a:p>
          <a:p>
            <a: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  <a:t>تحديد الفكرة التي يتم استكشافها وتصميم الشكل عنها , وهنا هي « دورة الماء»</a:t>
            </a:r>
          </a:p>
          <a:p>
            <a:pPr marL="64008" indent="0">
              <a:buNone/>
            </a:pPr>
            <a:endParaRPr lang="ar-OM" sz="2400" b="1" dirty="0" smtClean="0">
              <a:latin typeface="Simplified Arabic" pitchFamily="18" charset="-78"/>
              <a:cs typeface="Simplified Arabic" pitchFamily="18" charset="-78"/>
            </a:endParaRPr>
          </a:p>
          <a:p>
            <a: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  <a:t>يقوم الطلبة بكتابة العنوان للمفهوم الرئيس مستخدمين كلمات الربط , وفي هذا الدرس سيكون العنوان « الدورة في الماء» , ومفاهيم فرعية مرتبطة مباشرة بالمفهوم هي «التبخر و السقوط» .</a:t>
            </a:r>
          </a:p>
        </p:txBody>
      </p:sp>
    </p:spTree>
    <p:extLst>
      <p:ext uri="{BB962C8B-B14F-4D97-AF65-F5344CB8AC3E}">
        <p14:creationId xmlns:p14="http://schemas.microsoft.com/office/powerpoint/2010/main" val="117558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336704"/>
          </a:xfrm>
        </p:spPr>
        <p:txBody>
          <a:bodyPr/>
          <a:lstStyle/>
          <a:p>
            <a:r>
              <a:rPr lang="ar-OM" sz="2400" dirty="0">
                <a:latin typeface="Simplified Arabic" pitchFamily="18" charset="-78"/>
                <a:cs typeface="Simplified Arabic" pitchFamily="18" charset="-78"/>
              </a:rPr>
              <a:t>يقوم المتعلم بكتابة الأهداف الخاصة بتصميم شكل البيت الدائري في أسفل الورقة التي سيرسم عليها الشكل أو في ورقة خارجية , والموزعة عليهم من قبل المعلم </a:t>
            </a:r>
            <a:r>
              <a:rPr lang="ar-OM" sz="2400" dirty="0" smtClean="0">
                <a:latin typeface="Simplified Arabic" pitchFamily="18" charset="-78"/>
                <a:cs typeface="Simplified Arabic" pitchFamily="18" charset="-78"/>
              </a:rPr>
              <a:t>.</a:t>
            </a:r>
          </a:p>
          <a:p>
            <a:pPr marL="64008" indent="0">
              <a:buNone/>
            </a:pPr>
            <a:endParaRPr lang="ar-OM" sz="2400" dirty="0">
              <a:latin typeface="Simplified Arabic" pitchFamily="18" charset="-78"/>
              <a:cs typeface="Simplified Arabic" pitchFamily="18" charset="-78"/>
            </a:endParaRPr>
          </a:p>
          <a:p>
            <a:r>
              <a:rPr lang="ar-OM" sz="2400" dirty="0">
                <a:latin typeface="Simplified Arabic" pitchFamily="18" charset="-78"/>
                <a:cs typeface="Simplified Arabic" pitchFamily="18" charset="-78"/>
              </a:rPr>
              <a:t>يقوم الطلبة بتجزئة المعلومات </a:t>
            </a:r>
            <a:r>
              <a:rPr lang="ar-OM" sz="2400" dirty="0" smtClean="0">
                <a:latin typeface="Simplified Arabic" pitchFamily="18" charset="-78"/>
                <a:cs typeface="Simplified Arabic" pitchFamily="18" charset="-78"/>
              </a:rPr>
              <a:t>ذات </a:t>
            </a:r>
            <a:r>
              <a:rPr lang="ar-OM" sz="2400" dirty="0">
                <a:latin typeface="Simplified Arabic" pitchFamily="18" charset="-78"/>
                <a:cs typeface="Simplified Arabic" pitchFamily="18" charset="-78"/>
              </a:rPr>
              <a:t>العلاقة بالمفهوم «الدورة في الماء»إلى سبعة أجزاء رئيسة توضح مكونات كل جزء من أجزاء الدورة </a:t>
            </a:r>
            <a:r>
              <a:rPr lang="ar-OM" sz="2400" dirty="0" smtClean="0">
                <a:latin typeface="Simplified Arabic" pitchFamily="18" charset="-78"/>
                <a:cs typeface="Simplified Arabic" pitchFamily="18" charset="-78"/>
              </a:rPr>
              <a:t>.</a:t>
            </a:r>
          </a:p>
          <a:p>
            <a:pPr marL="64008" indent="0">
              <a:buNone/>
            </a:pPr>
            <a:endParaRPr lang="ar-OM" sz="2400" dirty="0">
              <a:latin typeface="Simplified Arabic" pitchFamily="18" charset="-78"/>
              <a:cs typeface="Simplified Arabic" pitchFamily="18" charset="-78"/>
            </a:endParaRPr>
          </a:p>
          <a:p>
            <a:r>
              <a:rPr lang="ar-OM" sz="2400" dirty="0">
                <a:latin typeface="Simplified Arabic" pitchFamily="18" charset="-78"/>
                <a:cs typeface="Simplified Arabic" pitchFamily="18" charset="-78"/>
              </a:rPr>
              <a:t>يقوم الطلبة بكتابة المعلومات الخاصة بكل جزء من الأجزاء أو القطاعات السبعة </a:t>
            </a:r>
            <a:r>
              <a:rPr lang="ar-OM" sz="2400" dirty="0" smtClean="0">
                <a:latin typeface="Simplified Arabic" pitchFamily="18" charset="-78"/>
                <a:cs typeface="Simplified Arabic" pitchFamily="18" charset="-78"/>
              </a:rPr>
              <a:t>.</a:t>
            </a:r>
          </a:p>
          <a:p>
            <a:pPr marL="64008" indent="0">
              <a:buNone/>
            </a:pPr>
            <a:endParaRPr lang="ar-OM" sz="2400" dirty="0">
              <a:latin typeface="Simplified Arabic" pitchFamily="18" charset="-78"/>
              <a:cs typeface="Simplified Arabic" pitchFamily="18" charset="-78"/>
            </a:endParaRPr>
          </a:p>
          <a:p>
            <a:r>
              <a:rPr lang="ar-OM" sz="2400" dirty="0">
                <a:latin typeface="Simplified Arabic" pitchFamily="18" charset="-78"/>
                <a:cs typeface="Simplified Arabic" pitchFamily="18" charset="-78"/>
              </a:rPr>
              <a:t>تقوم كل مجموعة بعرض الشكل </a:t>
            </a:r>
            <a:r>
              <a:rPr lang="ar-OM" sz="2400" dirty="0" smtClean="0">
                <a:latin typeface="Simplified Arabic" pitchFamily="18" charset="-78"/>
                <a:cs typeface="Simplified Arabic" pitchFamily="18" charset="-78"/>
              </a:rPr>
              <a:t>الذي </a:t>
            </a:r>
            <a:r>
              <a:rPr lang="ar-OM" sz="2400" dirty="0">
                <a:latin typeface="Simplified Arabic" pitchFamily="18" charset="-78"/>
                <a:cs typeface="Simplified Arabic" pitchFamily="18" charset="-78"/>
              </a:rPr>
              <a:t>قامت بتصميمة على أفراد الصف الآخرين مع تعليقات من قبل المعلم والزملاء لكل شكل .</a:t>
            </a:r>
          </a:p>
          <a:p>
            <a:endParaRPr lang="ar-OM" dirty="0"/>
          </a:p>
        </p:txBody>
      </p:sp>
    </p:spTree>
    <p:extLst>
      <p:ext uri="{BB962C8B-B14F-4D97-AF65-F5344CB8AC3E}">
        <p14:creationId xmlns:p14="http://schemas.microsoft.com/office/powerpoint/2010/main" val="13602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989" y="432291"/>
            <a:ext cx="5342021" cy="5850542"/>
          </a:xfrm>
        </p:spPr>
      </p:pic>
    </p:spTree>
    <p:extLst>
      <p:ext uri="{BB962C8B-B14F-4D97-AF65-F5344CB8AC3E}">
        <p14:creationId xmlns:p14="http://schemas.microsoft.com/office/powerpoint/2010/main" val="106798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4572000"/>
          </a:xfrm>
        </p:spPr>
        <p:txBody>
          <a:bodyPr/>
          <a:lstStyle/>
          <a:p>
            <a:endParaRPr lang="en-US" dirty="0" smtClean="0"/>
          </a:p>
          <a:p>
            <a:endParaRPr lang="ar-OM" dirty="0"/>
          </a:p>
          <a:p>
            <a:endParaRPr lang="ar-OM" dirty="0" smtClean="0"/>
          </a:p>
          <a:p>
            <a:pPr marL="64008" indent="0" algn="ctr">
              <a:buNone/>
            </a:pPr>
            <a:r>
              <a:rPr lang="ar-OM" sz="9600" b="1" dirty="0" smtClean="0">
                <a:solidFill>
                  <a:srgbClr val="FF0000"/>
                </a:solidFill>
              </a:rPr>
              <a:t>الحمدلله</a:t>
            </a:r>
            <a:endParaRPr lang="ar-OM" sz="9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98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OM" dirty="0" smtClean="0"/>
              <a:t>البيت الدائري</a:t>
            </a:r>
            <a:endParaRPr lang="ar-OM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  <a:t>قام باقتراح هذا الشكل العالم التربوي ونديرسي ( </a:t>
            </a:r>
            <a:r>
              <a:rPr lang="en-US" sz="2400" b="1" dirty="0" smtClean="0">
                <a:latin typeface="Simplified Arabic" pitchFamily="18" charset="-78"/>
                <a:cs typeface="Simplified Arabic" pitchFamily="18" charset="-78"/>
              </a:rPr>
              <a:t>1994</a:t>
            </a:r>
            <a: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400" b="1" dirty="0" err="1" smtClean="0">
                <a:latin typeface="Simplified Arabic" pitchFamily="18" charset="-78"/>
                <a:cs typeface="Simplified Arabic" pitchFamily="18" charset="-78"/>
              </a:rPr>
              <a:t>Wandersee</a:t>
            </a:r>
            <a: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  <a:t>) , كأسلوب لما وراء المعرفة , وقد أعطي هذا الإسم كنوع من التشبيه بالعجلة .</a:t>
            </a:r>
          </a:p>
          <a:p>
            <a: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  <a:t>وعند النظر إلى تلك العجلة نجد أنها تتكون من محور العجلة , ويعد محور العجلة بمثابة العقل الذي يحتوي المفهوم العلمي الرئيسي .</a:t>
            </a:r>
          </a:p>
          <a:p>
            <a: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  <a:t>ويقسم المحور بخط إلى جزئين يحتوي كل منها على كلمات وحروف ربط هي (من) أو(في)أو(الواو)</a:t>
            </a:r>
          </a:p>
          <a:p>
            <a: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  <a:t>ويقوم المتعلم أولا في داخل المحور بإعادة صياغة المفهوم الرئيس مستخدما كلمة «من» أو»في» في بعض الأحيان , لكن ليس بالضرورة استخدام نفس كلمات المفهوم , ولكنها تؤدي نفس معناه .</a:t>
            </a:r>
          </a:p>
          <a:p>
            <a: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  <a:t>بعد ذلك يقوم بتقسيم ذلك المفهوم إلى أجزاء ابسط مستخدما حرف الربط  ((الواو)) .</a:t>
            </a:r>
          </a:p>
          <a:p>
            <a:endParaRPr lang="ar-OM" sz="20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9209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ar-OM" sz="3200" b="1" dirty="0" smtClean="0"/>
              <a:t>فمثلا لو أخذنا مفهوم السلسلة الغذائية </a:t>
            </a:r>
            <a:endParaRPr lang="ar-OM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/>
          </a:bodyPr>
          <a:lstStyle/>
          <a:p>
            <a: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  <a:t>حيث يمكن أن يقوم المتعلم بإعادة صياغته مستخدما كلمة «من» إلى (سلسلة من الغذاء) أو (سلسلة من الطاقة) , ثم تتم تجزئة ذلك إلى أجزاء ابسط باستخدام حرف «الواو» من مثل (الحياة والموت) و (المنتجات والمستهلكات).  </a:t>
            </a:r>
          </a:p>
          <a:p>
            <a:endParaRPr lang="ar-OM" sz="2400" b="1" dirty="0">
              <a:latin typeface="Simplified Arabic" pitchFamily="18" charset="-78"/>
              <a:cs typeface="Simplified Arabic" pitchFamily="18" charset="-78"/>
            </a:endParaRPr>
          </a:p>
          <a:p>
            <a:endParaRPr lang="ar-OM" sz="2400" b="1" dirty="0" smtClean="0">
              <a:latin typeface="Simplified Arabic" pitchFamily="18" charset="-78"/>
              <a:cs typeface="Simplified Arabic" pitchFamily="18" charset="-78"/>
            </a:endParaRPr>
          </a:p>
          <a:p>
            <a: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  <a:t>نموذج</a:t>
            </a:r>
          </a:p>
          <a:p>
            <a: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  <a:t>لشكل </a:t>
            </a:r>
          </a:p>
          <a:p>
            <a: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  <a:t>البيت</a:t>
            </a:r>
          </a:p>
          <a:p>
            <a: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  <a:t>الدائري</a:t>
            </a:r>
            <a:endParaRPr lang="ar-OM" sz="24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Flowchart: Connector 5"/>
          <p:cNvSpPr/>
          <p:nvPr/>
        </p:nvSpPr>
        <p:spPr>
          <a:xfrm>
            <a:off x="1475656" y="2307394"/>
            <a:ext cx="4968552" cy="4464496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OM"/>
          </a:p>
        </p:txBody>
      </p:sp>
      <p:sp>
        <p:nvSpPr>
          <p:cNvPr id="8" name="Flowchart: Connector 7"/>
          <p:cNvSpPr/>
          <p:nvPr/>
        </p:nvSpPr>
        <p:spPr>
          <a:xfrm>
            <a:off x="3196419" y="3908040"/>
            <a:ext cx="1454570" cy="1177144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OM" dirty="0" smtClean="0">
                <a:solidFill>
                  <a:sysClr val="windowText" lastClr="000000"/>
                </a:solidFill>
              </a:rPr>
              <a:t>و من</a:t>
            </a:r>
          </a:p>
          <a:p>
            <a:pPr algn="ctr"/>
            <a:r>
              <a:rPr lang="ar-OM" dirty="0">
                <a:solidFill>
                  <a:sysClr val="windowText" lastClr="000000"/>
                </a:solidFill>
              </a:rPr>
              <a:t> </a:t>
            </a:r>
            <a:r>
              <a:rPr lang="ar-OM" dirty="0" smtClean="0">
                <a:solidFill>
                  <a:sysClr val="windowText" lastClr="000000"/>
                </a:solidFill>
              </a:rPr>
              <a:t>         و 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4225923" y="2492896"/>
            <a:ext cx="850133" cy="14908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650989" y="3645025"/>
            <a:ext cx="1479655" cy="5496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2699793" y="2636913"/>
            <a:ext cx="807515" cy="13468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2"/>
            <a:endCxn id="6" idx="2"/>
          </p:cNvCxnSpPr>
          <p:nvPr/>
        </p:nvCxnSpPr>
        <p:spPr>
          <a:xfrm flipH="1">
            <a:off x="1475656" y="4496612"/>
            <a:ext cx="1720763" cy="430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3"/>
          </p:cNvCxnSpPr>
          <p:nvPr/>
        </p:nvCxnSpPr>
        <p:spPr>
          <a:xfrm flipH="1">
            <a:off x="2521358" y="4912795"/>
            <a:ext cx="888078" cy="13965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225923" y="5085184"/>
            <a:ext cx="425066" cy="15121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650989" y="4653136"/>
            <a:ext cx="1649203" cy="576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Freeform 55"/>
          <p:cNvSpPr/>
          <p:nvPr/>
        </p:nvSpPr>
        <p:spPr>
          <a:xfrm>
            <a:off x="4107543" y="4194629"/>
            <a:ext cx="464456" cy="261569"/>
          </a:xfrm>
          <a:custGeom>
            <a:avLst/>
            <a:gdLst>
              <a:gd name="connsiteX0" fmla="*/ 304800 w 304800"/>
              <a:gd name="connsiteY0" fmla="*/ 0 h 261569"/>
              <a:gd name="connsiteX1" fmla="*/ 188686 w 304800"/>
              <a:gd name="connsiteY1" fmla="*/ 116114 h 261569"/>
              <a:gd name="connsiteX2" fmla="*/ 145143 w 304800"/>
              <a:gd name="connsiteY2" fmla="*/ 159657 h 261569"/>
              <a:gd name="connsiteX3" fmla="*/ 116114 w 304800"/>
              <a:gd name="connsiteY3" fmla="*/ 203200 h 261569"/>
              <a:gd name="connsiteX4" fmla="*/ 72571 w 304800"/>
              <a:gd name="connsiteY4" fmla="*/ 217714 h 261569"/>
              <a:gd name="connsiteX5" fmla="*/ 0 w 304800"/>
              <a:gd name="connsiteY5" fmla="*/ 261257 h 261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800" h="261569">
                <a:moveTo>
                  <a:pt x="304800" y="0"/>
                </a:moveTo>
                <a:lnTo>
                  <a:pt x="188686" y="116114"/>
                </a:lnTo>
                <a:cubicBezTo>
                  <a:pt x="174172" y="130628"/>
                  <a:pt x="156529" y="142578"/>
                  <a:pt x="145143" y="159657"/>
                </a:cubicBezTo>
                <a:cubicBezTo>
                  <a:pt x="135467" y="174171"/>
                  <a:pt x="129736" y="192303"/>
                  <a:pt x="116114" y="203200"/>
                </a:cubicBezTo>
                <a:cubicBezTo>
                  <a:pt x="104167" y="212757"/>
                  <a:pt x="87085" y="212876"/>
                  <a:pt x="72571" y="217714"/>
                </a:cubicBezTo>
                <a:cubicBezTo>
                  <a:pt x="22186" y="268099"/>
                  <a:pt x="49554" y="261257"/>
                  <a:pt x="0" y="261257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OM"/>
          </a:p>
        </p:txBody>
      </p:sp>
      <p:sp>
        <p:nvSpPr>
          <p:cNvPr id="59" name="Freeform 58"/>
          <p:cNvSpPr/>
          <p:nvPr/>
        </p:nvSpPr>
        <p:spPr>
          <a:xfrm>
            <a:off x="3207657" y="4496612"/>
            <a:ext cx="362857" cy="147959"/>
          </a:xfrm>
          <a:custGeom>
            <a:avLst/>
            <a:gdLst>
              <a:gd name="connsiteX0" fmla="*/ 0 w 362857"/>
              <a:gd name="connsiteY0" fmla="*/ 203705 h 203705"/>
              <a:gd name="connsiteX1" fmla="*/ 43543 w 362857"/>
              <a:gd name="connsiteY1" fmla="*/ 131134 h 203705"/>
              <a:gd name="connsiteX2" fmla="*/ 72572 w 362857"/>
              <a:gd name="connsiteY2" fmla="*/ 87591 h 203705"/>
              <a:gd name="connsiteX3" fmla="*/ 159657 w 362857"/>
              <a:gd name="connsiteY3" fmla="*/ 58563 h 203705"/>
              <a:gd name="connsiteX4" fmla="*/ 203200 w 362857"/>
              <a:gd name="connsiteY4" fmla="*/ 44048 h 203705"/>
              <a:gd name="connsiteX5" fmla="*/ 246743 w 362857"/>
              <a:gd name="connsiteY5" fmla="*/ 15020 h 203705"/>
              <a:gd name="connsiteX6" fmla="*/ 362857 w 362857"/>
              <a:gd name="connsiteY6" fmla="*/ 505 h 203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2857" h="203705">
                <a:moveTo>
                  <a:pt x="0" y="203705"/>
                </a:moveTo>
                <a:cubicBezTo>
                  <a:pt x="14514" y="179515"/>
                  <a:pt x="28591" y="155056"/>
                  <a:pt x="43543" y="131134"/>
                </a:cubicBezTo>
                <a:cubicBezTo>
                  <a:pt x="52788" y="116341"/>
                  <a:pt x="57779" y="96836"/>
                  <a:pt x="72572" y="87591"/>
                </a:cubicBezTo>
                <a:cubicBezTo>
                  <a:pt x="98520" y="71374"/>
                  <a:pt x="130629" y="68239"/>
                  <a:pt x="159657" y="58563"/>
                </a:cubicBezTo>
                <a:cubicBezTo>
                  <a:pt x="174171" y="53725"/>
                  <a:pt x="190470" y="52535"/>
                  <a:pt x="203200" y="44048"/>
                </a:cubicBezTo>
                <a:cubicBezTo>
                  <a:pt x="217714" y="34372"/>
                  <a:pt x="230710" y="21892"/>
                  <a:pt x="246743" y="15020"/>
                </a:cubicBezTo>
                <a:cubicBezTo>
                  <a:pt x="291564" y="-4189"/>
                  <a:pt x="315907" y="505"/>
                  <a:pt x="362857" y="505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97084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/>
          </a:bodyPr>
          <a:lstStyle/>
          <a:p>
            <a:pPr algn="r"/>
            <a:r>
              <a:rPr lang="ar-OM" sz="2000" b="1" dirty="0" smtClean="0"/>
              <a:t>*</a:t>
            </a:r>
            <a: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  <a:t>أما الأجزاء الخارجية للعجلة فهي سبعة قطاعات , وهي تمثل نظرية جورج ميللر في سعة الذاكرة قصيرة المدى .</a:t>
            </a:r>
            <a:b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  <a:t>*إذ يرى ميللر أن الأنسان الطبيعي يستطيع تذكر سبعة أشياء مع زيادة أو نقصان اثنين .</a:t>
            </a:r>
            <a:b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  <a:t>*وترتبط هذه القطاعات ارتباطا مباشرا بمحور العجلة , ويبدأ المتعلم أولا بملء القطاع الأقرب إلى موقع الرقم (12) في الساعة العادية , ثم ينتقل إلى القطاع الثاني في نفس اتجاه حركة عقارب الساعة , وهكذا إلى أن ينتهي باقي القطاعات .</a:t>
            </a:r>
            <a:b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OM" sz="2400" b="1" dirty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OM" sz="2400" b="1" dirty="0">
                <a:latin typeface="Simplified Arabic" pitchFamily="18" charset="-78"/>
                <a:cs typeface="Simplified Arabic" pitchFamily="18" charset="-78"/>
              </a:rPr>
            </a:br>
            <a: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  <a:t>* ولا يقوم المتعلم بملء هذه القطاعات الا بعد تقييم المفهوم الرئيس في محور العجلة .</a:t>
            </a:r>
            <a:b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</a:br>
            <a:endParaRPr lang="ar-OM" sz="2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251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OM" sz="2400" b="1" dirty="0" smtClean="0"/>
              <a:t>أهدف الشكل :</a:t>
            </a:r>
            <a:br>
              <a:rPr lang="ar-OM" sz="2400" b="1" dirty="0" smtClean="0"/>
            </a:br>
            <a:r>
              <a:rPr lang="ar-OM" sz="2400" b="1" dirty="0" smtClean="0"/>
              <a:t>يسعى الشكل إلى تحقيق مجموعة الأهداف الآتية :</a:t>
            </a:r>
            <a:endParaRPr lang="ar-OM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  <a:t>يساعد الشكل على تنمية الذكاءات الآتية :</a:t>
            </a:r>
          </a:p>
          <a:p>
            <a: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  <a:t>1- الذكاء اللغوي </a:t>
            </a:r>
          </a:p>
          <a:p>
            <a: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  <a:t>2-الذكاء المنطقي الرياضي</a:t>
            </a:r>
          </a:p>
          <a:p>
            <a: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  <a:t>3- الذكاء البصري المكاني</a:t>
            </a:r>
          </a:p>
          <a:p>
            <a: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  <a:t>4- الذكاء الشخصي الخارجي </a:t>
            </a:r>
          </a:p>
          <a:p>
            <a:endParaRPr lang="ar-OM" sz="2400" b="1" dirty="0" smtClean="0">
              <a:latin typeface="Simplified Arabic" pitchFamily="18" charset="-78"/>
              <a:cs typeface="Simplified Arabic" pitchFamily="18" charset="-78"/>
            </a:endParaRPr>
          </a:p>
          <a:p>
            <a: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  <a:t>يساعد الشكل في إكساب بعض عمليات العلم فمنها المرتبط بطبيعة الدرس الذي سيصمم له الشكل , ومنها مرتبط بالشكل نفسه .</a:t>
            </a:r>
          </a:p>
          <a:p>
            <a:endParaRPr lang="ar-OM" sz="2000" b="1" dirty="0"/>
          </a:p>
        </p:txBody>
      </p:sp>
    </p:spTree>
    <p:extLst>
      <p:ext uri="{BB962C8B-B14F-4D97-AF65-F5344CB8AC3E}">
        <p14:creationId xmlns:p14="http://schemas.microsoft.com/office/powerpoint/2010/main" val="123272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  <a:t>يساعد الشكل المعلم على التعرف على ما يعرفه المتعلم , واستكشاف الفهم الخطأ لدى المتعلمين .</a:t>
            </a:r>
          </a:p>
          <a:p>
            <a:endParaRPr lang="ar-OM" sz="2400" b="1" dirty="0" smtClean="0">
              <a:latin typeface="Simplified Arabic" pitchFamily="18" charset="-78"/>
              <a:cs typeface="Simplified Arabic" pitchFamily="18" charset="-78"/>
            </a:endParaRPr>
          </a:p>
          <a:p>
            <a: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  <a:t>تدريب المتعلمين على تحويل المعلومات العلمية الكثيرة إلى معلومات سهلة مبسطة تسهل قراءتها واستدعاؤها .</a:t>
            </a:r>
          </a:p>
          <a:p>
            <a:endParaRPr lang="ar-OM" sz="2400" b="1" dirty="0">
              <a:latin typeface="Simplified Arabic" pitchFamily="18" charset="-78"/>
              <a:cs typeface="Simplified Arabic" pitchFamily="18" charset="-78"/>
            </a:endParaRPr>
          </a:p>
          <a:p>
            <a: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  <a:t>تنمية قدرة الطلبة على الرسم .</a:t>
            </a:r>
            <a:endParaRPr lang="ar-OM" sz="2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477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OM" sz="2700" b="1" dirty="0" smtClean="0"/>
              <a:t>خطوات تطبيق الشكل في الغرفة الصفية  :</a:t>
            </a:r>
            <a:r>
              <a:rPr lang="ar-OM" sz="2400" b="1" dirty="0" smtClean="0"/>
              <a:t/>
            </a:r>
            <a:br>
              <a:rPr lang="ar-OM" sz="2400" b="1" dirty="0" smtClean="0"/>
            </a:br>
            <a:r>
              <a:rPr lang="ar-OM" sz="2400" b="1" dirty="0" smtClean="0"/>
              <a:t>لا توجد طريقة مثالية واحدة في كيفية تطبيق درس باستخدام شكل البيت الدائري , ولكن يمكننا أن نقترح الخطوات الآتية :</a:t>
            </a:r>
            <a:endParaRPr lang="ar-OM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  <a:t>يقوم المعلم بعرض الدرس بأحد أساليب التدريس الشائعة كالعرض العملي ,أوالمناقشة,أو الإستقصاء أو الشرح المباشر.</a:t>
            </a:r>
          </a:p>
          <a:p>
            <a: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  <a:t>يقوم المعلم بتكوين مجموعات التعلم التعاوني في حالة أراد ذلك , وتكون متجانسة أوغير متجانسة حسب وجهة نظر المعلم</a:t>
            </a:r>
          </a:p>
          <a:p>
            <a: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  <a:t>يقوم المعلم مع الطلبة بتحديد الفكرة أو الأفكار الرئيسية التي يتم استكشافها وتصميم الشكل عنها .</a:t>
            </a:r>
          </a:p>
          <a:p>
            <a: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  <a:t>يقوم الطلبة بكتابة عنوان الشكل (صياغة للمفهوم الرئيس) مستخدمين كلمات الربط «من» أو «في» أو «الواو» .</a:t>
            </a:r>
          </a:p>
          <a:p>
            <a: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  <a:t>يقوم الطلبة بكتابةالأهداف الخاصة بتصميم شكل البيت الدائري في أسفل الورقة التي سيرسم عليها الشكل أو في ورقة خارجية , ثم توزيعها مسبقا عليهم من قبل المعلم .</a:t>
            </a:r>
            <a:endParaRPr lang="ar-OM" sz="2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9298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373616" cy="4525963"/>
          </a:xfrm>
        </p:spPr>
        <p:txBody>
          <a:bodyPr>
            <a:normAutofit/>
          </a:bodyPr>
          <a:lstStyle/>
          <a:p>
            <a: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  <a:t>يقوم الطلبة بتجزئة المعلومات ذات العلاقة بالمفهوم إلى سبعة أجزاء رئيسية أو أقل أو أكثر من ذلك باثنين .</a:t>
            </a:r>
          </a:p>
          <a:p>
            <a:endParaRPr lang="ar-OM" sz="2400" b="1" dirty="0" smtClean="0">
              <a:latin typeface="Simplified Arabic" pitchFamily="18" charset="-78"/>
              <a:cs typeface="Simplified Arabic" pitchFamily="18" charset="-78"/>
            </a:endParaRPr>
          </a:p>
          <a:p>
            <a: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  <a:t>يقوم الطلبة بكتابة المعلومات الخاصة بكل قطاع من القطاعات التي تم تحديدها مستخدمين كلمات ورسوما ونماذج مبسطة يسهل تذكرها واستدعاؤها . </a:t>
            </a:r>
          </a:p>
          <a:p>
            <a:endParaRPr lang="ar-OM" sz="2400" b="1" dirty="0" smtClean="0">
              <a:latin typeface="Simplified Arabic" pitchFamily="18" charset="-78"/>
              <a:cs typeface="Simplified Arabic" pitchFamily="18" charset="-78"/>
            </a:endParaRPr>
          </a:p>
          <a:p>
            <a: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  <a:t>تقوم كل مجموعة بعرض الشكل الذي قامت بتصميمة على أفراد الصف الآخرين .</a:t>
            </a:r>
          </a:p>
          <a:p>
            <a: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  <a:t>يمكن أن يطلب المعلم من الطلبة نشر الشكل الذي قاموا بتصميمة في إحدى الصحف أو المجلات المدرسية ..</a:t>
            </a:r>
            <a:endParaRPr lang="ar-OM" sz="2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4013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OM" sz="2400" b="1" dirty="0" smtClean="0"/>
              <a:t>مثال على البيت الدائري :</a:t>
            </a:r>
            <a:br>
              <a:rPr lang="ar-OM" sz="2400" b="1" dirty="0" smtClean="0"/>
            </a:br>
            <a:r>
              <a:rPr lang="ar-OM" sz="2400" b="1" dirty="0" smtClean="0"/>
              <a:t>عنوان الدرس : دورة الماء </a:t>
            </a:r>
            <a:endParaRPr lang="ar-OM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OM" sz="2800" b="1" dirty="0" smtClean="0">
                <a:solidFill>
                  <a:srgbClr val="FFFF00"/>
                </a:solidFill>
                <a:latin typeface="Simplified Arabic" pitchFamily="18" charset="-78"/>
                <a:cs typeface="Simplified Arabic" pitchFamily="18" charset="-78"/>
              </a:rPr>
              <a:t>أهداف الدرس :</a:t>
            </a:r>
          </a:p>
          <a:p>
            <a: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  <a:t>يتوقع من الطالب أن يحقق المخرجات الآتية : </a:t>
            </a:r>
          </a:p>
          <a:p>
            <a:pPr marL="0" indent="0">
              <a:buNone/>
            </a:pPr>
            <a:r>
              <a:rPr lang="ar-OM" sz="24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  <a:t>   يتعرف على مكونات دورة الماء</a:t>
            </a:r>
          </a:p>
          <a:p>
            <a:pPr marL="0" indent="0">
              <a:buNone/>
            </a:pPr>
            <a:r>
              <a:rPr lang="ar-OM" sz="24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  <a:t>   يفرق بين تبخر الماء وسقوطه </a:t>
            </a:r>
          </a:p>
          <a:p>
            <a:pPr marL="0" indent="0">
              <a:buNone/>
            </a:pPr>
            <a:r>
              <a:rPr lang="ar-OM" sz="24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  <a:t>   يتتبع دورة الماء </a:t>
            </a:r>
          </a:p>
          <a:p>
            <a:pPr marL="0" indent="0">
              <a:buNone/>
            </a:pPr>
            <a:r>
              <a:rPr lang="ar-OM" sz="24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  <a:t>   يرسم شكل البيت الدائري لدورة الماء </a:t>
            </a:r>
          </a:p>
          <a:p>
            <a:r>
              <a:rPr lang="ar-OM" sz="2800" b="1" dirty="0" smtClean="0">
                <a:solidFill>
                  <a:srgbClr val="FFFF00"/>
                </a:solidFill>
                <a:latin typeface="Simplified Arabic" pitchFamily="18" charset="-78"/>
                <a:cs typeface="Simplified Arabic" pitchFamily="18" charset="-78"/>
              </a:rPr>
              <a:t>المواد والأدوات المستخدمة : </a:t>
            </a:r>
          </a:p>
          <a:p>
            <a:pPr marL="0" indent="0">
              <a:buNone/>
            </a:pPr>
            <a:r>
              <a:rPr lang="ar-OM" sz="24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  <a:t>   أوراق مرسوم عليها الشكل أو قيام الطلبة برسم الشكل بأنفسهم </a:t>
            </a:r>
          </a:p>
          <a:p>
            <a:pPr marL="0" indent="0">
              <a:buNone/>
            </a:pPr>
            <a:r>
              <a:rPr lang="ar-OM" sz="24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OM" sz="2400" b="1" dirty="0" smtClean="0">
                <a:latin typeface="Simplified Arabic" pitchFamily="18" charset="-78"/>
                <a:cs typeface="Simplified Arabic" pitchFamily="18" charset="-78"/>
              </a:rPr>
              <a:t>   شفافيات مع وجود جهاز العرض العلوي لعرض الأشكال في حالة توفر الجهاز</a:t>
            </a:r>
            <a:endParaRPr lang="ar-OM" sz="2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6929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286</TotalTime>
  <Words>686</Words>
  <Application>Microsoft Office PowerPoint</Application>
  <PresentationFormat>On-screen Show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Verve</vt:lpstr>
      <vt:lpstr>استراتيجية البيت الدائري </vt:lpstr>
      <vt:lpstr>البيت الدائري</vt:lpstr>
      <vt:lpstr>فمثلا لو أخذنا مفهوم السلسلة الغذائية </vt:lpstr>
      <vt:lpstr>*أما الأجزاء الخارجية للعجلة فهي سبعة قطاعات , وهي تمثل نظرية جورج ميللر في سعة الذاكرة قصيرة المدى .  *إذ يرى ميللر أن الأنسان الطبيعي يستطيع تذكر سبعة أشياء مع زيادة أو نقصان اثنين .  *وترتبط هذه القطاعات ارتباطا مباشرا بمحور العجلة , ويبدأ المتعلم أولا بملء القطاع الأقرب إلى موقع الرقم (12) في الساعة العادية , ثم ينتقل إلى القطاع الثاني في نفس اتجاه حركة عقارب الساعة , وهكذا إلى أن ينتهي باقي القطاعات .  * ولا يقوم المتعلم بملء هذه القطاعات الا بعد تقييم المفهوم الرئيس في محور العجلة . </vt:lpstr>
      <vt:lpstr>أهدف الشكل : يسعى الشكل إلى تحقيق مجموعة الأهداف الآتية :</vt:lpstr>
      <vt:lpstr>PowerPoint Presentation</vt:lpstr>
      <vt:lpstr>خطوات تطبيق الشكل في الغرفة الصفية  : لا توجد طريقة مثالية واحدة في كيفية تطبيق درس باستخدام شكل البيت الدائري , ولكن يمكننا أن نقترح الخطوات الآتية :</vt:lpstr>
      <vt:lpstr>PowerPoint Presentation</vt:lpstr>
      <vt:lpstr>مثال على البيت الدائري : عنوان الدرس : دورة الماء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استراتيجية البيت الدائري</dc:title>
  <dc:creator>ASUS</dc:creator>
  <cp:lastModifiedBy>ASUS</cp:lastModifiedBy>
  <cp:revision>37</cp:revision>
  <dcterms:created xsi:type="dcterms:W3CDTF">2015-05-07T05:01:47Z</dcterms:created>
  <dcterms:modified xsi:type="dcterms:W3CDTF">2015-05-12T13:51:39Z</dcterms:modified>
</cp:coreProperties>
</file>