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9" r:id="rId11"/>
    <p:sldId id="268" r:id="rId12"/>
    <p:sldId id="265" r:id="rId13"/>
    <p:sldId id="266" r:id="rId14"/>
    <p:sldId id="267" r:id="rId15"/>
    <p:sldId id="270" r:id="rId16"/>
  </p:sldIdLst>
  <p:sldSz cx="9144000" cy="6858000" type="screen4x3"/>
  <p:notesSz cx="6858000" cy="9144000"/>
  <p:defaultTextStyle>
    <a:defPPr>
      <a:defRPr lang="ar-OM"/>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FCE78597-17F7-46E6-8A4B-AE3622148E88}" type="datetimeFigureOut">
              <a:rPr lang="ar-OM" smtClean="0"/>
              <a:t>24/07/1436</a:t>
            </a:fld>
            <a:endParaRPr lang="ar-OM"/>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OM"/>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2A1811D-EADA-4B31-BD9E-B7A33FB7E960}" type="slidenum">
              <a:rPr lang="ar-OM" smtClean="0"/>
              <a:t>‹#›</a:t>
            </a:fld>
            <a:endParaRPr lang="ar-O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CE78597-17F7-46E6-8A4B-AE3622148E88}" type="datetimeFigureOut">
              <a:rPr lang="ar-OM" smtClean="0"/>
              <a:t>24/07/1436</a:t>
            </a:fld>
            <a:endParaRPr lang="ar-OM"/>
          </a:p>
        </p:txBody>
      </p:sp>
      <p:sp>
        <p:nvSpPr>
          <p:cNvPr id="5" name="عنصر نائب للتذييل 4"/>
          <p:cNvSpPr>
            <a:spLocks noGrp="1"/>
          </p:cNvSpPr>
          <p:nvPr>
            <p:ph type="ftr" sz="quarter" idx="11"/>
          </p:nvPr>
        </p:nvSpPr>
        <p:spPr/>
        <p:txBody>
          <a:bodyPr/>
          <a:lstStyle/>
          <a:p>
            <a:endParaRPr lang="ar-OM"/>
          </a:p>
        </p:txBody>
      </p:sp>
      <p:sp>
        <p:nvSpPr>
          <p:cNvPr id="6" name="عنصر نائب لرقم الشريحة 5"/>
          <p:cNvSpPr>
            <a:spLocks noGrp="1"/>
          </p:cNvSpPr>
          <p:nvPr>
            <p:ph type="sldNum" sz="quarter" idx="12"/>
          </p:nvPr>
        </p:nvSpPr>
        <p:spPr/>
        <p:txBody>
          <a:bodyPr/>
          <a:lstStyle/>
          <a:p>
            <a:fld id="{42A1811D-EADA-4B31-BD9E-B7A33FB7E960}" type="slidenum">
              <a:rPr lang="ar-OM" smtClean="0"/>
              <a:t>‹#›</a:t>
            </a:fld>
            <a:endParaRPr lang="ar-O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CE78597-17F7-46E6-8A4B-AE3622148E88}" type="datetimeFigureOut">
              <a:rPr lang="ar-OM" smtClean="0"/>
              <a:t>24/07/1436</a:t>
            </a:fld>
            <a:endParaRPr lang="ar-OM"/>
          </a:p>
        </p:txBody>
      </p:sp>
      <p:sp>
        <p:nvSpPr>
          <p:cNvPr id="5" name="عنصر نائب للتذييل 4"/>
          <p:cNvSpPr>
            <a:spLocks noGrp="1"/>
          </p:cNvSpPr>
          <p:nvPr>
            <p:ph type="ftr" sz="quarter" idx="11"/>
          </p:nvPr>
        </p:nvSpPr>
        <p:spPr/>
        <p:txBody>
          <a:bodyPr/>
          <a:lstStyle/>
          <a:p>
            <a:endParaRPr lang="ar-OM"/>
          </a:p>
        </p:txBody>
      </p:sp>
      <p:sp>
        <p:nvSpPr>
          <p:cNvPr id="6" name="عنصر نائب لرقم الشريحة 5"/>
          <p:cNvSpPr>
            <a:spLocks noGrp="1"/>
          </p:cNvSpPr>
          <p:nvPr>
            <p:ph type="sldNum" sz="quarter" idx="12"/>
          </p:nvPr>
        </p:nvSpPr>
        <p:spPr/>
        <p:txBody>
          <a:bodyPr/>
          <a:lstStyle/>
          <a:p>
            <a:fld id="{42A1811D-EADA-4B31-BD9E-B7A33FB7E960}" type="slidenum">
              <a:rPr lang="ar-OM" smtClean="0"/>
              <a:t>‹#›</a:t>
            </a:fld>
            <a:endParaRPr lang="ar-O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FCE78597-17F7-46E6-8A4B-AE3622148E88}" type="datetimeFigureOut">
              <a:rPr lang="ar-OM" smtClean="0"/>
              <a:t>24/07/1436</a:t>
            </a:fld>
            <a:endParaRPr lang="ar-OM"/>
          </a:p>
        </p:txBody>
      </p:sp>
      <p:sp>
        <p:nvSpPr>
          <p:cNvPr id="5" name="عنصر نائب للتذييل 4"/>
          <p:cNvSpPr>
            <a:spLocks noGrp="1"/>
          </p:cNvSpPr>
          <p:nvPr>
            <p:ph type="ftr" sz="quarter" idx="11"/>
          </p:nvPr>
        </p:nvSpPr>
        <p:spPr>
          <a:xfrm>
            <a:off x="457200" y="6480969"/>
            <a:ext cx="4260056" cy="300831"/>
          </a:xfrm>
        </p:spPr>
        <p:txBody>
          <a:bodyPr/>
          <a:lstStyle/>
          <a:p>
            <a:endParaRPr lang="ar-OM"/>
          </a:p>
        </p:txBody>
      </p:sp>
      <p:sp>
        <p:nvSpPr>
          <p:cNvPr id="6" name="عنصر نائب لرقم الشريحة 5"/>
          <p:cNvSpPr>
            <a:spLocks noGrp="1"/>
          </p:cNvSpPr>
          <p:nvPr>
            <p:ph type="sldNum" sz="quarter" idx="12"/>
          </p:nvPr>
        </p:nvSpPr>
        <p:spPr/>
        <p:txBody>
          <a:bodyPr/>
          <a:lstStyle/>
          <a:p>
            <a:fld id="{42A1811D-EADA-4B31-BD9E-B7A33FB7E960}" type="slidenum">
              <a:rPr lang="ar-OM" smtClean="0"/>
              <a:t>‹#›</a:t>
            </a:fld>
            <a:endParaRPr lang="ar-OM"/>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FCE78597-17F7-46E6-8A4B-AE3622148E88}" type="datetimeFigureOut">
              <a:rPr lang="ar-OM" smtClean="0"/>
              <a:t>24/07/1436</a:t>
            </a:fld>
            <a:endParaRPr lang="ar-OM"/>
          </a:p>
        </p:txBody>
      </p:sp>
      <p:sp>
        <p:nvSpPr>
          <p:cNvPr id="5" name="عنصر نائب للتذييل 4"/>
          <p:cNvSpPr>
            <a:spLocks noGrp="1"/>
          </p:cNvSpPr>
          <p:nvPr>
            <p:ph type="ftr" sz="quarter" idx="11"/>
          </p:nvPr>
        </p:nvSpPr>
        <p:spPr>
          <a:xfrm>
            <a:off x="2619376" y="6480969"/>
            <a:ext cx="4260056" cy="300831"/>
          </a:xfrm>
        </p:spPr>
        <p:txBody>
          <a:bodyPr/>
          <a:lstStyle/>
          <a:p>
            <a:endParaRPr lang="ar-OM"/>
          </a:p>
        </p:txBody>
      </p:sp>
      <p:sp>
        <p:nvSpPr>
          <p:cNvPr id="6" name="عنصر نائب لرقم الشريحة 5"/>
          <p:cNvSpPr>
            <a:spLocks noGrp="1"/>
          </p:cNvSpPr>
          <p:nvPr>
            <p:ph type="sldNum" sz="quarter" idx="12"/>
          </p:nvPr>
        </p:nvSpPr>
        <p:spPr>
          <a:xfrm>
            <a:off x="8451056" y="809624"/>
            <a:ext cx="502920" cy="300831"/>
          </a:xfrm>
        </p:spPr>
        <p:txBody>
          <a:bodyPr/>
          <a:lstStyle/>
          <a:p>
            <a:fld id="{42A1811D-EADA-4B31-BD9E-B7A33FB7E960}" type="slidenum">
              <a:rPr lang="ar-OM" smtClean="0"/>
              <a:t>‹#›</a:t>
            </a:fld>
            <a:endParaRPr lang="ar-OM"/>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FCE78597-17F7-46E6-8A4B-AE3622148E88}" type="datetimeFigureOut">
              <a:rPr lang="ar-OM" smtClean="0"/>
              <a:t>24/07/1436</a:t>
            </a:fld>
            <a:endParaRPr lang="ar-OM"/>
          </a:p>
        </p:txBody>
      </p:sp>
      <p:sp>
        <p:nvSpPr>
          <p:cNvPr id="6" name="عنصر نائب للتذييل 5"/>
          <p:cNvSpPr>
            <a:spLocks noGrp="1"/>
          </p:cNvSpPr>
          <p:nvPr>
            <p:ph type="ftr" sz="quarter" idx="11"/>
          </p:nvPr>
        </p:nvSpPr>
        <p:spPr>
          <a:xfrm>
            <a:off x="457200" y="6480969"/>
            <a:ext cx="4260056" cy="301752"/>
          </a:xfrm>
        </p:spPr>
        <p:txBody>
          <a:bodyPr/>
          <a:lstStyle/>
          <a:p>
            <a:endParaRPr lang="ar-OM"/>
          </a:p>
        </p:txBody>
      </p:sp>
      <p:sp>
        <p:nvSpPr>
          <p:cNvPr id="7" name="عنصر نائب لرقم الشريحة 6"/>
          <p:cNvSpPr>
            <a:spLocks noGrp="1"/>
          </p:cNvSpPr>
          <p:nvPr>
            <p:ph type="sldNum" sz="quarter" idx="12"/>
          </p:nvPr>
        </p:nvSpPr>
        <p:spPr>
          <a:xfrm>
            <a:off x="7589520" y="6480969"/>
            <a:ext cx="502920" cy="301752"/>
          </a:xfrm>
        </p:spPr>
        <p:txBody>
          <a:bodyPr/>
          <a:lstStyle/>
          <a:p>
            <a:fld id="{42A1811D-EADA-4B31-BD9E-B7A33FB7E960}" type="slidenum">
              <a:rPr lang="ar-OM" smtClean="0"/>
              <a:t>‹#›</a:t>
            </a:fld>
            <a:endParaRPr lang="ar-OM"/>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FCE78597-17F7-46E6-8A4B-AE3622148E88}" type="datetimeFigureOut">
              <a:rPr lang="ar-OM" smtClean="0"/>
              <a:t>24/07/1436</a:t>
            </a:fld>
            <a:endParaRPr lang="ar-OM"/>
          </a:p>
        </p:txBody>
      </p:sp>
      <p:sp>
        <p:nvSpPr>
          <p:cNvPr id="8" name="عنصر نائب للتذييل 7"/>
          <p:cNvSpPr>
            <a:spLocks noGrp="1"/>
          </p:cNvSpPr>
          <p:nvPr>
            <p:ph type="ftr" sz="quarter" idx="11"/>
          </p:nvPr>
        </p:nvSpPr>
        <p:spPr>
          <a:xfrm>
            <a:off x="457200" y="6480969"/>
            <a:ext cx="4261104" cy="301752"/>
          </a:xfrm>
        </p:spPr>
        <p:txBody>
          <a:bodyPr/>
          <a:lstStyle/>
          <a:p>
            <a:endParaRPr lang="ar-OM"/>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42A1811D-EADA-4B31-BD9E-B7A33FB7E960}" type="slidenum">
              <a:rPr lang="ar-OM" smtClean="0"/>
              <a:t>‹#›</a:t>
            </a:fld>
            <a:endParaRPr lang="ar-OM"/>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CE78597-17F7-46E6-8A4B-AE3622148E88}" type="datetimeFigureOut">
              <a:rPr lang="ar-OM" smtClean="0"/>
              <a:t>24/07/1436</a:t>
            </a:fld>
            <a:endParaRPr lang="ar-OM"/>
          </a:p>
        </p:txBody>
      </p:sp>
      <p:sp>
        <p:nvSpPr>
          <p:cNvPr id="4" name="عنصر نائب للتذييل 3"/>
          <p:cNvSpPr>
            <a:spLocks noGrp="1"/>
          </p:cNvSpPr>
          <p:nvPr>
            <p:ph type="ftr" sz="quarter" idx="11"/>
          </p:nvPr>
        </p:nvSpPr>
        <p:spPr/>
        <p:txBody>
          <a:bodyPr/>
          <a:lstStyle/>
          <a:p>
            <a:endParaRPr lang="ar-OM"/>
          </a:p>
        </p:txBody>
      </p:sp>
      <p:sp>
        <p:nvSpPr>
          <p:cNvPr id="5" name="عنصر نائب لرقم الشريحة 4"/>
          <p:cNvSpPr>
            <a:spLocks noGrp="1"/>
          </p:cNvSpPr>
          <p:nvPr>
            <p:ph type="sldNum" sz="quarter" idx="12"/>
          </p:nvPr>
        </p:nvSpPr>
        <p:spPr/>
        <p:txBody>
          <a:bodyPr/>
          <a:lstStyle/>
          <a:p>
            <a:fld id="{42A1811D-EADA-4B31-BD9E-B7A33FB7E960}" type="slidenum">
              <a:rPr lang="ar-OM" smtClean="0"/>
              <a:t>‹#›</a:t>
            </a:fld>
            <a:endParaRPr lang="ar-OM"/>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FCE78597-17F7-46E6-8A4B-AE3622148E88}" type="datetimeFigureOut">
              <a:rPr lang="ar-OM" smtClean="0"/>
              <a:t>24/07/1436</a:t>
            </a:fld>
            <a:endParaRPr lang="ar-OM"/>
          </a:p>
        </p:txBody>
      </p:sp>
      <p:sp>
        <p:nvSpPr>
          <p:cNvPr id="3" name="عنصر نائب للتذييل 2"/>
          <p:cNvSpPr>
            <a:spLocks noGrp="1"/>
          </p:cNvSpPr>
          <p:nvPr>
            <p:ph type="ftr" sz="quarter" idx="11"/>
          </p:nvPr>
        </p:nvSpPr>
        <p:spPr>
          <a:xfrm>
            <a:off x="457200" y="6481890"/>
            <a:ext cx="4260056" cy="300831"/>
          </a:xfrm>
        </p:spPr>
        <p:txBody>
          <a:bodyPr/>
          <a:lstStyle/>
          <a:p>
            <a:endParaRPr lang="ar-OM"/>
          </a:p>
        </p:txBody>
      </p:sp>
      <p:sp>
        <p:nvSpPr>
          <p:cNvPr id="4" name="عنصر نائب لرقم الشريحة 3"/>
          <p:cNvSpPr>
            <a:spLocks noGrp="1"/>
          </p:cNvSpPr>
          <p:nvPr>
            <p:ph type="sldNum" sz="quarter" idx="12"/>
          </p:nvPr>
        </p:nvSpPr>
        <p:spPr>
          <a:xfrm>
            <a:off x="7589520" y="6480969"/>
            <a:ext cx="502920" cy="301752"/>
          </a:xfrm>
        </p:spPr>
        <p:txBody>
          <a:bodyPr/>
          <a:lstStyle/>
          <a:p>
            <a:fld id="{42A1811D-EADA-4B31-BD9E-B7A33FB7E960}" type="slidenum">
              <a:rPr lang="ar-OM" smtClean="0"/>
              <a:t>‹#›</a:t>
            </a:fld>
            <a:endParaRPr lang="ar-O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FCE78597-17F7-46E6-8A4B-AE3622148E88}" type="datetimeFigureOut">
              <a:rPr lang="ar-OM" smtClean="0"/>
              <a:t>24/07/1436</a:t>
            </a:fld>
            <a:endParaRPr lang="ar-OM"/>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OM"/>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42A1811D-EADA-4B31-BD9E-B7A33FB7E960}" type="slidenum">
              <a:rPr lang="ar-OM" smtClean="0"/>
              <a:t>‹#›</a:t>
            </a:fld>
            <a:endParaRPr lang="ar-OM"/>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FCE78597-17F7-46E6-8A4B-AE3622148E88}" type="datetimeFigureOut">
              <a:rPr lang="ar-OM" smtClean="0"/>
              <a:t>24/07/1436</a:t>
            </a:fld>
            <a:endParaRPr lang="ar-OM"/>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OM"/>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42A1811D-EADA-4B31-BD9E-B7A33FB7E960}" type="slidenum">
              <a:rPr lang="ar-OM" smtClean="0"/>
              <a:t>‹#›</a:t>
            </a:fld>
            <a:endParaRPr lang="ar-OM"/>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CE78597-17F7-46E6-8A4B-AE3622148E88}" type="datetimeFigureOut">
              <a:rPr lang="ar-OM" smtClean="0"/>
              <a:t>24/07/1436</a:t>
            </a:fld>
            <a:endParaRPr lang="ar-OM"/>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OM"/>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2A1811D-EADA-4B31-BD9E-B7A33FB7E960}" type="slidenum">
              <a:rPr lang="ar-OM" smtClean="0"/>
              <a:t>‹#›</a:t>
            </a:fld>
            <a:endParaRPr lang="ar-OM"/>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776288"/>
            <a:ext cx="8062912" cy="2724720"/>
          </a:xfrm>
        </p:spPr>
        <p:txBody>
          <a:bodyPr/>
          <a:lstStyle/>
          <a:p>
            <a:r>
              <a:rPr lang="ar-OM" b="1" dirty="0" smtClean="0"/>
              <a:t>استراتيجية التعلم بالمحاكاة</a:t>
            </a:r>
            <a:endParaRPr lang="ar-OM" b="1" dirty="0"/>
          </a:p>
        </p:txBody>
      </p:sp>
      <p:sp>
        <p:nvSpPr>
          <p:cNvPr id="3" name="عنوان فرعي 2"/>
          <p:cNvSpPr>
            <a:spLocks noGrp="1"/>
          </p:cNvSpPr>
          <p:nvPr>
            <p:ph type="subTitle" idx="1"/>
          </p:nvPr>
        </p:nvSpPr>
        <p:spPr>
          <a:xfrm>
            <a:off x="539552" y="4797152"/>
            <a:ext cx="7200800" cy="1872208"/>
          </a:xfrm>
        </p:spPr>
        <p:txBody>
          <a:bodyPr>
            <a:normAutofit lnSpcReduction="10000"/>
          </a:bodyPr>
          <a:lstStyle/>
          <a:p>
            <a:endParaRPr lang="ar-OM" b="1" dirty="0" smtClean="0"/>
          </a:p>
          <a:p>
            <a:r>
              <a:rPr lang="ar-OM" b="1" dirty="0" smtClean="0"/>
              <a:t>اعداد وتقديم : أ. خالد سعيد الكلباني</a:t>
            </a:r>
          </a:p>
          <a:p>
            <a:endParaRPr lang="ar-OM" b="1" dirty="0" smtClean="0"/>
          </a:p>
          <a:p>
            <a:r>
              <a:rPr lang="ar-OM" b="1" dirty="0" smtClean="0"/>
              <a:t>اشراف : د. مهند عامر</a:t>
            </a:r>
          </a:p>
          <a:p>
            <a:endParaRPr lang="ar-OM" b="1" dirty="0"/>
          </a:p>
        </p:txBody>
      </p:sp>
    </p:spTree>
    <p:extLst>
      <p:ext uri="{BB962C8B-B14F-4D97-AF65-F5344CB8AC3E}">
        <p14:creationId xmlns:p14="http://schemas.microsoft.com/office/powerpoint/2010/main" val="2429136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endParaRPr lang="ar-OM"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8172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OM" dirty="0" smtClean="0"/>
              <a:t>خصائص المحاكاة</a:t>
            </a:r>
            <a:endParaRPr lang="ar-OM" dirty="0"/>
          </a:p>
        </p:txBody>
      </p:sp>
      <p:sp>
        <p:nvSpPr>
          <p:cNvPr id="6" name="عنصر نائب للمحتوى 5"/>
          <p:cNvSpPr>
            <a:spLocks noGrp="1"/>
          </p:cNvSpPr>
          <p:nvPr>
            <p:ph idx="1"/>
          </p:nvPr>
        </p:nvSpPr>
        <p:spPr/>
        <p:txBody>
          <a:bodyPr/>
          <a:lstStyle/>
          <a:p>
            <a:r>
              <a:rPr lang="ar-OM" dirty="0" smtClean="0"/>
              <a:t>ترشيد التكاليف </a:t>
            </a:r>
          </a:p>
          <a:p>
            <a:r>
              <a:rPr lang="ar-OM" dirty="0" smtClean="0"/>
              <a:t>تحمي من المواد الضارة </a:t>
            </a:r>
          </a:p>
          <a:p>
            <a:r>
              <a:rPr lang="ar-OM" dirty="0" smtClean="0"/>
              <a:t>اكساب الخبرات </a:t>
            </a:r>
          </a:p>
          <a:p>
            <a:r>
              <a:rPr lang="ar-OM" dirty="0" smtClean="0"/>
              <a:t>بيئة تفاعلية </a:t>
            </a:r>
          </a:p>
          <a:p>
            <a:r>
              <a:rPr lang="ar-OM" dirty="0" smtClean="0"/>
              <a:t>السرعة </a:t>
            </a:r>
          </a:p>
        </p:txBody>
      </p:sp>
    </p:spTree>
    <p:extLst>
      <p:ext uri="{BB962C8B-B14F-4D97-AF65-F5344CB8AC3E}">
        <p14:creationId xmlns:p14="http://schemas.microsoft.com/office/powerpoint/2010/main" val="1468658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OM" dirty="0" smtClean="0"/>
              <a:t>مزايا طريقه المحاكاة</a:t>
            </a:r>
            <a:endParaRPr lang="ar-OM" dirty="0"/>
          </a:p>
        </p:txBody>
      </p:sp>
      <p:sp>
        <p:nvSpPr>
          <p:cNvPr id="6" name="عنصر نائب للمحتوى 5"/>
          <p:cNvSpPr>
            <a:spLocks noGrp="1"/>
          </p:cNvSpPr>
          <p:nvPr>
            <p:ph idx="1"/>
          </p:nvPr>
        </p:nvSpPr>
        <p:spPr>
          <a:xfrm>
            <a:off x="179512" y="1882808"/>
            <a:ext cx="8507288" cy="4572000"/>
          </a:xfrm>
        </p:spPr>
        <p:txBody>
          <a:bodyPr>
            <a:normAutofit/>
          </a:bodyPr>
          <a:lstStyle/>
          <a:p>
            <a:r>
              <a:rPr lang="ar-OM" dirty="0" smtClean="0"/>
              <a:t>1-تتميز بالحيوية والحركة والنشاط من قبل المتعلم. </a:t>
            </a:r>
          </a:p>
          <a:p>
            <a:r>
              <a:rPr lang="ar-OM" dirty="0" smtClean="0"/>
              <a:t>2- تنمي العديد من المهارات البحثية. </a:t>
            </a:r>
          </a:p>
          <a:p>
            <a:r>
              <a:rPr lang="ar-OM" dirty="0" smtClean="0"/>
              <a:t>3- تنمي القدرة على الإلقاء والتعبير عن الأفكار. </a:t>
            </a:r>
          </a:p>
          <a:p>
            <a:r>
              <a:rPr lang="ar-OM" dirty="0" smtClean="0"/>
              <a:t>4- تنمي روح التساؤل وحب الاستطلاع.</a:t>
            </a:r>
          </a:p>
          <a:p>
            <a:r>
              <a:rPr lang="ar-OM" dirty="0" smtClean="0"/>
              <a:t>5- تنمي العديد من المهارات الاجتماعية.</a:t>
            </a:r>
          </a:p>
          <a:p>
            <a:r>
              <a:rPr lang="ar-OM" dirty="0" smtClean="0"/>
              <a:t>6- تساعد على رسوخ المادة العلمية وعدم نسيانها.</a:t>
            </a:r>
          </a:p>
          <a:p>
            <a:endParaRPr lang="ar-OM" dirty="0"/>
          </a:p>
        </p:txBody>
      </p:sp>
    </p:spTree>
    <p:extLst>
      <p:ext uri="{BB962C8B-B14F-4D97-AF65-F5344CB8AC3E}">
        <p14:creationId xmlns:p14="http://schemas.microsoft.com/office/powerpoint/2010/main" val="699231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OM" dirty="0" smtClean="0"/>
              <a:t>أهمية التدريس بطريقة المحاكاة</a:t>
            </a:r>
            <a:endParaRPr lang="ar-OM" dirty="0"/>
          </a:p>
        </p:txBody>
      </p:sp>
      <p:sp>
        <p:nvSpPr>
          <p:cNvPr id="3" name="عنصر نائب للمحتوى 2"/>
          <p:cNvSpPr>
            <a:spLocks noGrp="1"/>
          </p:cNvSpPr>
          <p:nvPr>
            <p:ph idx="1"/>
          </p:nvPr>
        </p:nvSpPr>
        <p:spPr/>
        <p:txBody>
          <a:bodyPr>
            <a:normAutofit fontScale="85000" lnSpcReduction="10000"/>
          </a:bodyPr>
          <a:lstStyle/>
          <a:p>
            <a:pPr marL="0" indent="0">
              <a:buNone/>
            </a:pPr>
            <a:endParaRPr lang="ar-OM" dirty="0" smtClean="0"/>
          </a:p>
          <a:p>
            <a:r>
              <a:rPr lang="ar-OM" dirty="0" smtClean="0"/>
              <a:t>1- تضيق الفجوة بين المتقدمين والمتخلفين في التحصيل الدراسي وتزرع لديهم القدرة على اتخاذ القرار.</a:t>
            </a:r>
          </a:p>
          <a:p>
            <a:r>
              <a:rPr lang="ar-OM" dirty="0" smtClean="0"/>
              <a:t>2- تشجيع المتعلمين على إبداء الرأي.</a:t>
            </a:r>
          </a:p>
          <a:p>
            <a:r>
              <a:rPr lang="ar-OM" dirty="0" smtClean="0"/>
              <a:t>3- تحقيق الدافعية لدى المتعلمين فهي تلغي الروتين التلقائي في التدريس كما تنقلهم من دور الاستماع إلي دور المشاركة وتزرع الثقة في المتعلم الخجول.</a:t>
            </a:r>
          </a:p>
          <a:p>
            <a:r>
              <a:rPr lang="ar-OM" dirty="0" smtClean="0"/>
              <a:t>4- تكوين الفكر الناقد للمعرفة. </a:t>
            </a:r>
          </a:p>
          <a:p>
            <a:r>
              <a:rPr lang="ar-OM" dirty="0" smtClean="0"/>
              <a:t>5- تعود المتعلمين على تحمل المسئولية. </a:t>
            </a:r>
          </a:p>
          <a:p>
            <a:r>
              <a:rPr lang="ar-OM" dirty="0" smtClean="0"/>
              <a:t>6- المشاركة الوجدانية والعاطفية لدى المتعلمين بعضهم مع بعض</a:t>
            </a:r>
          </a:p>
          <a:p>
            <a:endParaRPr lang="ar-OM" dirty="0"/>
          </a:p>
        </p:txBody>
      </p:sp>
    </p:spTree>
    <p:extLst>
      <p:ext uri="{BB962C8B-B14F-4D97-AF65-F5344CB8AC3E}">
        <p14:creationId xmlns:p14="http://schemas.microsoft.com/office/powerpoint/2010/main" val="1296135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OM"/>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673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340768"/>
            <a:ext cx="5832648"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3457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OM" dirty="0" smtClean="0"/>
              <a:t>تعريف التعلم بالمحاكاة</a:t>
            </a:r>
            <a:endParaRPr lang="ar-OM" dirty="0"/>
          </a:p>
        </p:txBody>
      </p:sp>
      <p:sp>
        <p:nvSpPr>
          <p:cNvPr id="3" name="عنصر نائب للمحتوى 2"/>
          <p:cNvSpPr>
            <a:spLocks noGrp="1"/>
          </p:cNvSpPr>
          <p:nvPr>
            <p:ph idx="1"/>
          </p:nvPr>
        </p:nvSpPr>
        <p:spPr/>
        <p:txBody>
          <a:bodyPr/>
          <a:lstStyle/>
          <a:p>
            <a:r>
              <a:rPr lang="ar-OM" dirty="0" smtClean="0"/>
              <a:t>طريقة أو أسلوب تعليمي يستخدمه المعلم عادة لتقريب الطلبة إلى العالم الواقعي الذي يصعب توفيره للمتعلمين بسبب التكلفة المادية أو الموارد البشرية .</a:t>
            </a:r>
          </a:p>
          <a:p>
            <a:endParaRPr lang="ar-OM" dirty="0"/>
          </a:p>
        </p:txBody>
      </p:sp>
    </p:spTree>
    <p:extLst>
      <p:ext uri="{BB962C8B-B14F-4D97-AF65-F5344CB8AC3E}">
        <p14:creationId xmlns:p14="http://schemas.microsoft.com/office/powerpoint/2010/main" val="3250218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OM" b="1" dirty="0" smtClean="0"/>
              <a:t>في اعتقادك متى تم استخدام اسلوب المحاكاة ؟</a:t>
            </a:r>
            <a:endParaRPr lang="ar-OM" b="1"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916832"/>
            <a:ext cx="6552728"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7505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OM" sz="3200" dirty="0" smtClean="0"/>
              <a:t/>
            </a:r>
            <a:br>
              <a:rPr lang="ar-OM" sz="3200" dirty="0" smtClean="0"/>
            </a:br>
            <a:r>
              <a:rPr lang="ar-OM" sz="3200" dirty="0"/>
              <a:t/>
            </a:r>
            <a:br>
              <a:rPr lang="ar-OM" sz="3200" dirty="0"/>
            </a:br>
            <a:r>
              <a:rPr lang="ar-OM" sz="3200" dirty="0" smtClean="0"/>
              <a:t/>
            </a:r>
            <a:br>
              <a:rPr lang="ar-OM" sz="3200" dirty="0" smtClean="0"/>
            </a:br>
            <a:r>
              <a:rPr lang="ar-OM" sz="3200" dirty="0"/>
              <a:t/>
            </a:r>
            <a:br>
              <a:rPr lang="ar-OM" sz="3200" dirty="0"/>
            </a:br>
            <a:r>
              <a:rPr lang="ar-OM" sz="3200" dirty="0" smtClean="0"/>
              <a:t/>
            </a:r>
            <a:br>
              <a:rPr lang="ar-OM" sz="3200" dirty="0" smtClean="0"/>
            </a:br>
            <a:r>
              <a:rPr lang="ar-OM" sz="3200" dirty="0"/>
              <a:t/>
            </a:r>
            <a:br>
              <a:rPr lang="ar-OM" sz="3200" dirty="0"/>
            </a:br>
            <a:r>
              <a:rPr lang="ar-OM" sz="3200" dirty="0" smtClean="0"/>
              <a:t/>
            </a:r>
            <a:br>
              <a:rPr lang="ar-OM" sz="3200" dirty="0" smtClean="0"/>
            </a:br>
            <a:r>
              <a:rPr lang="ar-OM" sz="3200" dirty="0"/>
              <a:t/>
            </a:r>
            <a:br>
              <a:rPr lang="ar-OM" sz="3200" dirty="0"/>
            </a:br>
            <a:r>
              <a:rPr lang="ar-OM" sz="3200" dirty="0" smtClean="0"/>
              <a:t/>
            </a:r>
            <a:br>
              <a:rPr lang="ar-OM" sz="3200" dirty="0" smtClean="0"/>
            </a:br>
            <a:r>
              <a:rPr lang="ar-OM" sz="3200" dirty="0"/>
              <a:t/>
            </a:r>
            <a:br>
              <a:rPr lang="ar-OM" sz="3200" dirty="0"/>
            </a:br>
            <a:r>
              <a:rPr lang="ar-OM" sz="3200" dirty="0" smtClean="0"/>
              <a:t/>
            </a:r>
            <a:br>
              <a:rPr lang="ar-OM" sz="3200" dirty="0" smtClean="0"/>
            </a:br>
            <a:r>
              <a:rPr lang="ar-OM" sz="3200" dirty="0" smtClean="0"/>
              <a:t/>
            </a:r>
            <a:br>
              <a:rPr lang="ar-OM" sz="3200" dirty="0" smtClean="0"/>
            </a:br>
            <a:endParaRPr lang="ar-OM" sz="3200" dirty="0"/>
          </a:p>
        </p:txBody>
      </p:sp>
      <p:sp>
        <p:nvSpPr>
          <p:cNvPr id="5" name="عنصر نائب للنص 4"/>
          <p:cNvSpPr>
            <a:spLocks noGrp="1"/>
          </p:cNvSpPr>
          <p:nvPr>
            <p:ph type="body" idx="2"/>
          </p:nvPr>
        </p:nvSpPr>
        <p:spPr>
          <a:xfrm>
            <a:off x="457200" y="188640"/>
            <a:ext cx="3008313" cy="5937523"/>
          </a:xfrm>
        </p:spPr>
        <p:txBody>
          <a:bodyPr>
            <a:normAutofit fontScale="92500" lnSpcReduction="10000"/>
          </a:bodyPr>
          <a:lstStyle/>
          <a:p>
            <a:pPr algn="justLow"/>
            <a:r>
              <a:rPr lang="ar-OM" sz="2000" dirty="0" smtClean="0"/>
              <a:t/>
            </a:r>
            <a:br>
              <a:rPr lang="ar-OM" sz="2000" dirty="0" smtClean="0"/>
            </a:br>
            <a:r>
              <a:rPr lang="ar-OM" sz="2400" dirty="0" smtClean="0"/>
              <a:t>- ويعتقد بأن أسلوب المحاكاة قد استخدم منذ أن وجد الإنسان على الأرض، كما أشارت بعض الدلائل التاريخية إلى أن أول لعبة محاكاة في تاريخ البشرية هي لعبة الشطرنج التي ترجع إلى سنة 3000 قبل الميلاد في الصين والتي كانت تهدف إلى التدريب على المناورات العسكرية.</a:t>
            </a:r>
          </a:p>
          <a:p>
            <a:pPr algn="justLow"/>
            <a:r>
              <a:rPr lang="ar-OM" sz="2400" dirty="0" smtClean="0"/>
              <a:t/>
            </a:r>
            <a:br>
              <a:rPr lang="ar-OM" sz="2400" dirty="0" smtClean="0"/>
            </a:br>
            <a:r>
              <a:rPr lang="ar-OM" sz="2400" dirty="0" smtClean="0"/>
              <a:t>-  أما جذور لعب المحاكاة </a:t>
            </a:r>
            <a:r>
              <a:rPr lang="en-US" sz="2400" dirty="0" smtClean="0"/>
              <a:t>Simulation Game </a:t>
            </a:r>
            <a:r>
              <a:rPr lang="ar-OM" sz="2400" dirty="0" smtClean="0"/>
              <a:t>فترجع إلى بداية الحضارة اليونانية .</a:t>
            </a:r>
            <a:endParaRPr lang="ar-OM" sz="2400"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563888" y="692696"/>
            <a:ext cx="5040560"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4531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ar-OM" dirty="0" smtClean="0"/>
              <a:t>أنواع المحاكاة</a:t>
            </a:r>
            <a:endParaRPr lang="ar-OM" dirty="0"/>
          </a:p>
        </p:txBody>
      </p:sp>
      <p:sp>
        <p:nvSpPr>
          <p:cNvPr id="6" name="عنصر نائب للمحتوى 5"/>
          <p:cNvSpPr>
            <a:spLocks noGrp="1"/>
          </p:cNvSpPr>
          <p:nvPr>
            <p:ph idx="1"/>
          </p:nvPr>
        </p:nvSpPr>
        <p:spPr/>
        <p:txBody>
          <a:bodyPr>
            <a:normAutofit/>
          </a:bodyPr>
          <a:lstStyle/>
          <a:p>
            <a:r>
              <a:rPr lang="ar-OM" dirty="0" smtClean="0"/>
              <a:t>يمكن تقسيم المحاكاة إلى أربعة أنواع وذلك على النحو التالي:</a:t>
            </a:r>
          </a:p>
          <a:p>
            <a:r>
              <a:rPr lang="ar-OM" dirty="0" smtClean="0"/>
              <a:t>1 - محاكاة مادية أو فيزيائية.</a:t>
            </a:r>
          </a:p>
          <a:p>
            <a:r>
              <a:rPr lang="ar-OM" dirty="0" smtClean="0"/>
              <a:t>2 - محاكاة إجرائية .</a:t>
            </a:r>
          </a:p>
          <a:p>
            <a:r>
              <a:rPr lang="ar-OM" dirty="0" smtClean="0"/>
              <a:t>3 - محاكاة وضعية .</a:t>
            </a:r>
          </a:p>
          <a:p>
            <a:r>
              <a:rPr lang="ar-OM" dirty="0" smtClean="0"/>
              <a:t>4 - محاكاة عملية أو معالجة .</a:t>
            </a:r>
            <a:endParaRPr lang="en-US" dirty="0" smtClean="0"/>
          </a:p>
        </p:txBody>
      </p:sp>
    </p:spTree>
    <p:extLst>
      <p:ext uri="{BB962C8B-B14F-4D97-AF65-F5344CB8AC3E}">
        <p14:creationId xmlns:p14="http://schemas.microsoft.com/office/powerpoint/2010/main" val="22311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367664"/>
            <a:ext cx="1619672" cy="5943600"/>
          </a:xfrm>
        </p:spPr>
        <p:txBody>
          <a:bodyPr>
            <a:normAutofit/>
          </a:bodyPr>
          <a:lstStyle/>
          <a:p>
            <a:r>
              <a:rPr lang="ar-OM" dirty="0" smtClean="0"/>
              <a:t>1 - محاكاة مادية أو فيزيائية</a:t>
            </a:r>
            <a:r>
              <a:rPr lang="en-US" dirty="0" smtClean="0"/>
              <a:t>Simulation Physical :</a:t>
            </a:r>
            <a:br>
              <a:rPr lang="en-US" dirty="0" smtClean="0"/>
            </a:br>
            <a:endParaRPr lang="ar-OM" dirty="0"/>
          </a:p>
        </p:txBody>
      </p:sp>
      <p:sp>
        <p:nvSpPr>
          <p:cNvPr id="6" name="عنصر نائب للنص 5"/>
          <p:cNvSpPr>
            <a:spLocks noGrp="1"/>
          </p:cNvSpPr>
          <p:nvPr>
            <p:ph type="body" idx="2"/>
          </p:nvPr>
        </p:nvSpPr>
        <p:spPr>
          <a:xfrm>
            <a:off x="1619672" y="367664"/>
            <a:ext cx="1954584" cy="5943600"/>
          </a:xfrm>
        </p:spPr>
        <p:txBody>
          <a:bodyPr>
            <a:normAutofit fontScale="92500"/>
          </a:bodyPr>
          <a:lstStyle/>
          <a:p>
            <a:pPr algn="justLow"/>
            <a:r>
              <a:rPr lang="ar-OM" sz="2800" dirty="0" smtClean="0"/>
              <a:t>وهذا النوع يتعلق بمعالجة أشياء فيزيائية مادية بغرض استخدامها مثل : تشغيل جهاز الفولتمتر، قيادة الطائرة، استخدام الأدوات والكيماويات .</a:t>
            </a:r>
          </a:p>
          <a:p>
            <a:pPr algn="justLow"/>
            <a:endParaRPr lang="ar-OM" sz="2800" dirty="0"/>
          </a:p>
        </p:txBody>
      </p:sp>
      <p:pic>
        <p:nvPicPr>
          <p:cNvPr id="512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851920" y="260648"/>
            <a:ext cx="5040559"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2652712"/>
            <a:ext cx="4968552" cy="2072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4869160"/>
            <a:ext cx="4968552"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8583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67664"/>
            <a:ext cx="1475656" cy="5943600"/>
          </a:xfrm>
        </p:spPr>
        <p:txBody>
          <a:bodyPr>
            <a:normAutofit fontScale="90000"/>
          </a:bodyPr>
          <a:lstStyle/>
          <a:p>
            <a:r>
              <a:rPr lang="ar-OM" dirty="0" smtClean="0"/>
              <a:t>2 - محاكاة إجرائية ( </a:t>
            </a:r>
            <a:r>
              <a:rPr lang="en-US" dirty="0" smtClean="0"/>
              <a:t>Procedural Simulation ) :</a:t>
            </a:r>
            <a:br>
              <a:rPr lang="en-US" dirty="0" smtClean="0"/>
            </a:br>
            <a:endParaRPr lang="ar-OM" dirty="0"/>
          </a:p>
        </p:txBody>
      </p:sp>
      <p:sp>
        <p:nvSpPr>
          <p:cNvPr id="4" name="عنصر نائب للنص 3"/>
          <p:cNvSpPr>
            <a:spLocks noGrp="1"/>
          </p:cNvSpPr>
          <p:nvPr>
            <p:ph type="body" idx="2"/>
          </p:nvPr>
        </p:nvSpPr>
        <p:spPr>
          <a:xfrm>
            <a:off x="1403648" y="367664"/>
            <a:ext cx="2170608" cy="5943600"/>
          </a:xfrm>
        </p:spPr>
        <p:txBody>
          <a:bodyPr>
            <a:normAutofit/>
          </a:bodyPr>
          <a:lstStyle/>
          <a:p>
            <a:pPr algn="justLow"/>
            <a:r>
              <a:rPr lang="ar-OM" sz="2400" dirty="0" smtClean="0"/>
              <a:t>ويهدف هذا النوع من المحاكاة إلى تعلم سلسلة من الأعمال أو الخطوات مثل التدريب على خطوات تشغيل </a:t>
            </a:r>
            <a:r>
              <a:rPr lang="ar-OM" sz="2400" dirty="0" err="1" smtClean="0"/>
              <a:t>آله</a:t>
            </a:r>
            <a:r>
              <a:rPr lang="ar-OM" sz="2400" dirty="0" smtClean="0"/>
              <a:t> أو جهاز أو تشخيص بعض الأمراض في مجال الطب .</a:t>
            </a:r>
          </a:p>
          <a:p>
            <a:pPr algn="justLow"/>
            <a:endParaRPr lang="ar-OM" sz="2400" dirty="0"/>
          </a:p>
        </p:txBody>
      </p:sp>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067944" y="692696"/>
            <a:ext cx="4464496" cy="5760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9307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67664"/>
            <a:ext cx="1259632" cy="5943600"/>
          </a:xfrm>
        </p:spPr>
        <p:txBody>
          <a:bodyPr>
            <a:normAutofit fontScale="90000"/>
          </a:bodyPr>
          <a:lstStyle/>
          <a:p>
            <a:r>
              <a:rPr lang="ar-OM" dirty="0" smtClean="0"/>
              <a:t>3 - محاكاة وضعية ( </a:t>
            </a:r>
            <a:r>
              <a:rPr lang="en-US" dirty="0" smtClean="0"/>
              <a:t>Situational Simulation ):</a:t>
            </a:r>
            <a:br>
              <a:rPr lang="en-US" dirty="0" smtClean="0"/>
            </a:br>
            <a:endParaRPr lang="ar-OM" dirty="0"/>
          </a:p>
        </p:txBody>
      </p:sp>
      <p:sp>
        <p:nvSpPr>
          <p:cNvPr id="4" name="عنصر نائب للنص 3"/>
          <p:cNvSpPr>
            <a:spLocks noGrp="1"/>
          </p:cNvSpPr>
          <p:nvPr>
            <p:ph type="body" idx="2"/>
          </p:nvPr>
        </p:nvSpPr>
        <p:spPr/>
        <p:txBody>
          <a:bodyPr>
            <a:normAutofit/>
          </a:bodyPr>
          <a:lstStyle/>
          <a:p>
            <a:pPr algn="justLow"/>
            <a:r>
              <a:rPr lang="ar-OM" sz="2400" dirty="0" smtClean="0"/>
              <a:t>وهذا النوع يختلف عن المحاكاة الإجرائية حيث يكون للمتعلم دور أساسي في السيناريو الذي يعرض وليس مجرد تعلم قواعد </a:t>
            </a:r>
            <a:r>
              <a:rPr lang="ar-OM" sz="2400" dirty="0" err="1" smtClean="0"/>
              <a:t>وإستراتيجيات</a:t>
            </a:r>
            <a:r>
              <a:rPr lang="ar-OM" sz="2400" dirty="0" smtClean="0"/>
              <a:t> كما هو في الأنواع السابقة ، فدور المتعلم اكتشاف استجابات مناسبة لمواقف من خلال تكرار المحاكاة .</a:t>
            </a:r>
          </a:p>
          <a:p>
            <a:pPr algn="justLow"/>
            <a:endParaRPr lang="ar-OM" sz="2400" dirty="0"/>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995936" y="620688"/>
            <a:ext cx="4824535"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263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67664"/>
            <a:ext cx="1403648" cy="5943600"/>
          </a:xfrm>
        </p:spPr>
        <p:txBody>
          <a:bodyPr>
            <a:normAutofit fontScale="90000"/>
          </a:bodyPr>
          <a:lstStyle/>
          <a:p>
            <a:r>
              <a:rPr lang="ar-OM" dirty="0" smtClean="0"/>
              <a:t/>
            </a:r>
            <a:br>
              <a:rPr lang="ar-OM" dirty="0" smtClean="0"/>
            </a:br>
            <a:r>
              <a:rPr lang="ar-OM" dirty="0"/>
              <a:t/>
            </a:r>
            <a:br>
              <a:rPr lang="ar-OM" dirty="0"/>
            </a:br>
            <a:r>
              <a:rPr lang="ar-OM" dirty="0" smtClean="0"/>
              <a:t>4 - محاكاة عملية أو معالجة ( </a:t>
            </a:r>
            <a:r>
              <a:rPr lang="en-US" dirty="0" smtClean="0"/>
              <a:t>Process Simulation ):</a:t>
            </a:r>
            <a:br>
              <a:rPr lang="en-US" dirty="0" smtClean="0"/>
            </a:br>
            <a:endParaRPr lang="ar-OM" dirty="0"/>
          </a:p>
        </p:txBody>
      </p:sp>
      <p:sp>
        <p:nvSpPr>
          <p:cNvPr id="4" name="عنصر نائب للنص 3"/>
          <p:cNvSpPr>
            <a:spLocks noGrp="1"/>
          </p:cNvSpPr>
          <p:nvPr>
            <p:ph type="body" idx="2"/>
          </p:nvPr>
        </p:nvSpPr>
        <p:spPr/>
        <p:txBody>
          <a:bodyPr>
            <a:normAutofit/>
          </a:bodyPr>
          <a:lstStyle/>
          <a:p>
            <a:r>
              <a:rPr lang="ar-OM" sz="2400" dirty="0" smtClean="0"/>
              <a:t>وفي هذا النوع لا يؤدي المتعلم أي دور في المحاكاة بل هو مراقب ومجرب خارجي ، ففي الوقت الذي لا يستطيع فيه المتعلم أن يشاهد الإلكترونات أو حركة وسرعة الضوء ، فإنه يمكنه مشاهدة ذلك في المحاكاة العملية مما يسهل عليه إدراك مثل هذه المفاهيم .</a:t>
            </a:r>
            <a:endParaRPr lang="ar-OM" sz="2400" dirty="0"/>
          </a:p>
        </p:txBody>
      </p:sp>
      <p:pic>
        <p:nvPicPr>
          <p:cNvPr id="819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067944" y="764704"/>
            <a:ext cx="4464496"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5900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TotalTime>
  <Words>384</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حيوية</vt:lpstr>
      <vt:lpstr>استراتيجية التعلم بالمحاكاة</vt:lpstr>
      <vt:lpstr>تعريف التعلم بالمحاكاة</vt:lpstr>
      <vt:lpstr>في اعتقادك متى تم استخدام اسلوب المحاكاة ؟</vt:lpstr>
      <vt:lpstr>            </vt:lpstr>
      <vt:lpstr>أنواع المحاكاة</vt:lpstr>
      <vt:lpstr>1 - محاكاة مادية أو فيزيائيةSimulation Physical : </vt:lpstr>
      <vt:lpstr>2 - محاكاة إجرائية ( Procedural Simulation ) : </vt:lpstr>
      <vt:lpstr>3 - محاكاة وضعية ( Situational Simulation ): </vt:lpstr>
      <vt:lpstr>  4 - محاكاة عملية أو معالجة ( Process Simulation ): </vt:lpstr>
      <vt:lpstr>PowerPoint Presentation</vt:lpstr>
      <vt:lpstr>خصائص المحاكاة</vt:lpstr>
      <vt:lpstr>مزايا طريقه المحاكاة</vt:lpstr>
      <vt:lpstr>أهمية التدريس بطريقة المحاكاة</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استراتيجية التعلم بالمحاكاة</dc:title>
  <dc:creator>الكلباني</dc:creator>
  <cp:lastModifiedBy>FUJITSU</cp:lastModifiedBy>
  <cp:revision>7</cp:revision>
  <dcterms:created xsi:type="dcterms:W3CDTF">2015-05-11T05:07:23Z</dcterms:created>
  <dcterms:modified xsi:type="dcterms:W3CDTF">2015-05-12T17:51:58Z</dcterms:modified>
</cp:coreProperties>
</file>