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89"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CE2CA9-D2E3-4F8C-B197-F42C1B60A646}" type="datetimeFigureOut">
              <a:rPr lang="en-US" smtClean="0"/>
              <a:t>5/17/2015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C9C6FB-3EBC-4945-BC0B-3BB6ABB0A971}" type="slidenum">
              <a:rPr lang="en-US" smtClean="0"/>
              <a:t>‹#›</a:t>
            </a:fld>
            <a:endParaRPr lang="en-US"/>
          </a:p>
        </p:txBody>
      </p:sp>
    </p:spTree>
    <p:extLst>
      <p:ext uri="{BB962C8B-B14F-4D97-AF65-F5344CB8AC3E}">
        <p14:creationId xmlns:p14="http://schemas.microsoft.com/office/powerpoint/2010/main" val="3407163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A428CC-BA9B-4357-A4E1-D0EA77426751}" type="slidenum">
              <a:rPr lang="en-US"/>
              <a:pPr>
                <a:spcBef>
                  <a:spcPct val="0"/>
                </a:spcBef>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panose="020B0604020202020204" pitchFamily="34" charset="0"/>
            </a:endParaRPr>
          </a:p>
        </p:txBody>
      </p:sp>
    </p:spTree>
    <p:extLst>
      <p:ext uri="{BB962C8B-B14F-4D97-AF65-F5344CB8AC3E}">
        <p14:creationId xmlns:p14="http://schemas.microsoft.com/office/powerpoint/2010/main" val="2108126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BD6B57-DB29-4AB1-AE0A-F365663B7994}" type="slidenum">
              <a:rPr lang="en-US"/>
              <a:pPr>
                <a:spcBef>
                  <a:spcPct val="0"/>
                </a:spcBef>
              </a:pPr>
              <a:t>2</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panose="020B0604020202020204" pitchFamily="34" charset="0"/>
            </a:endParaRPr>
          </a:p>
        </p:txBody>
      </p:sp>
    </p:spTree>
    <p:extLst>
      <p:ext uri="{BB962C8B-B14F-4D97-AF65-F5344CB8AC3E}">
        <p14:creationId xmlns:p14="http://schemas.microsoft.com/office/powerpoint/2010/main" val="284972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116CB0E-493C-4890-8E60-B9084682C34D}" type="slidenum">
              <a:rPr lang="en-US"/>
              <a:pPr>
                <a:spcBef>
                  <a:spcPct val="0"/>
                </a:spcBef>
              </a:pPr>
              <a:t>5</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panose="020B0604020202020204" pitchFamily="34" charset="0"/>
            </a:endParaRPr>
          </a:p>
        </p:txBody>
      </p:sp>
    </p:spTree>
    <p:extLst>
      <p:ext uri="{BB962C8B-B14F-4D97-AF65-F5344CB8AC3E}">
        <p14:creationId xmlns:p14="http://schemas.microsoft.com/office/powerpoint/2010/main" val="2621229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B8A64B6-946B-4C4A-AC20-D056B8B811F8}" type="slidenum">
              <a:rPr lang="en-US"/>
              <a:pPr>
                <a:spcBef>
                  <a:spcPct val="0"/>
                </a:spcBef>
              </a:pPr>
              <a:t>17</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panose="020B0604020202020204" pitchFamily="34" charset="0"/>
            </a:endParaRPr>
          </a:p>
        </p:txBody>
      </p:sp>
    </p:spTree>
    <p:extLst>
      <p:ext uri="{BB962C8B-B14F-4D97-AF65-F5344CB8AC3E}">
        <p14:creationId xmlns:p14="http://schemas.microsoft.com/office/powerpoint/2010/main" val="208942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D34200-7B75-4F3B-9327-38DE19879265}" type="slidenum">
              <a:rPr lang="en-US"/>
              <a:pPr>
                <a:spcBef>
                  <a:spcPct val="0"/>
                </a:spcBef>
              </a:pPr>
              <a:t>26</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panose="020B0604020202020204" pitchFamily="34" charset="0"/>
            </a:endParaRPr>
          </a:p>
        </p:txBody>
      </p:sp>
    </p:spTree>
    <p:extLst>
      <p:ext uri="{BB962C8B-B14F-4D97-AF65-F5344CB8AC3E}">
        <p14:creationId xmlns:p14="http://schemas.microsoft.com/office/powerpoint/2010/main" val="1659404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2EB7D9-99CC-43A7-94EF-22ECB90D6756}" type="slidenum">
              <a:rPr lang="en-US"/>
              <a:pPr>
                <a:spcBef>
                  <a:spcPct val="0"/>
                </a:spcBef>
              </a:pPr>
              <a:t>29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latin typeface="Arial" panose="020B0604020202020204" pitchFamily="34" charset="0"/>
            </a:endParaRPr>
          </a:p>
        </p:txBody>
      </p:sp>
    </p:spTree>
    <p:extLst>
      <p:ext uri="{BB962C8B-B14F-4D97-AF65-F5344CB8AC3E}">
        <p14:creationId xmlns:p14="http://schemas.microsoft.com/office/powerpoint/2010/main" val="1746117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F61936-EEE1-4E65-AA6B-FC6995BB914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117122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F61936-EEE1-4E65-AA6B-FC6995BB914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227678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F61936-EEE1-4E65-AA6B-FC6995BB914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913B44-0561-44D7-BFC0-CBA99825C62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5834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BF61936-EEE1-4E65-AA6B-FC6995BB914E}"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1109127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BF61936-EEE1-4E65-AA6B-FC6995BB914E}"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913B44-0561-44D7-BFC0-CBA99825C62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46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BF61936-EEE1-4E65-AA6B-FC6995BB914E}"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2075306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F61936-EEE1-4E65-AA6B-FC6995BB914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2563071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F61936-EEE1-4E65-AA6B-FC6995BB914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114616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F61936-EEE1-4E65-AA6B-FC6995BB914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143890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F61936-EEE1-4E65-AA6B-FC6995BB914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205349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F61936-EEE1-4E65-AA6B-FC6995BB914E}"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344243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F61936-EEE1-4E65-AA6B-FC6995BB914E}" type="datetimeFigureOut">
              <a:rPr lang="en-US" smtClean="0"/>
              <a:t>5/17/2015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992199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F61936-EEE1-4E65-AA6B-FC6995BB914E}" type="datetimeFigureOut">
              <a:rPr lang="en-US" smtClean="0"/>
              <a:t>5/17/2015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270647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61936-EEE1-4E65-AA6B-FC6995BB914E}" type="datetimeFigureOut">
              <a:rPr lang="en-US" smtClean="0"/>
              <a:t>5/17/2015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409740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61936-EEE1-4E65-AA6B-FC6995BB914E}"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2153562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F61936-EEE1-4E65-AA6B-FC6995BB914E}"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913B44-0561-44D7-BFC0-CBA99825C623}" type="slidenum">
              <a:rPr lang="en-US" smtClean="0"/>
              <a:t>‹#›</a:t>
            </a:fld>
            <a:endParaRPr lang="en-US"/>
          </a:p>
        </p:txBody>
      </p:sp>
    </p:spTree>
    <p:extLst>
      <p:ext uri="{BB962C8B-B14F-4D97-AF65-F5344CB8AC3E}">
        <p14:creationId xmlns:p14="http://schemas.microsoft.com/office/powerpoint/2010/main" val="253270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F61936-EEE1-4E65-AA6B-FC6995BB914E}" type="datetimeFigureOut">
              <a:rPr lang="en-US" smtClean="0"/>
              <a:t>5/17/2015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2913B44-0561-44D7-BFC0-CBA99825C623}" type="slidenum">
              <a:rPr lang="en-US" smtClean="0"/>
              <a:t>‹#›</a:t>
            </a:fld>
            <a:endParaRPr lang="en-US"/>
          </a:p>
        </p:txBody>
      </p:sp>
    </p:spTree>
    <p:extLst>
      <p:ext uri="{BB962C8B-B14F-4D97-AF65-F5344CB8AC3E}">
        <p14:creationId xmlns:p14="http://schemas.microsoft.com/office/powerpoint/2010/main" val="3058815254"/>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images.google.com.sa/imgres?imgurl=http://www.cmoe.com/blog/wp-content/images/question-mark.jpg&amp;imgrefurl=http://www.cmoe.com/blog/ask-cmoe-a-question&amp;usg=__Cxw6yKXj-IyAUDyIuIXDtDw7tZw=&amp;h=346&amp;w=346&amp;sz=33&amp;hl=ar&amp;start=31&amp;itbs=1&amp;tbnid=3cPx1f5RPbDu9M:&amp;tbnh=120&amp;tbnw=120&amp;prev=/images?q=question&amp;start=18&amp;hl=ar&amp;safe=active&amp;sa=N&amp;gbv=2&amp;ndsp=18&amp;tbs=isch: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sa/imgres?imgurl=http://thecomeupshow.com/wp-content/uploads/2010/01/Tasks.jpg&amp;imgrefurl=http://thecomeupshow.com/2010/01/09/habits-i-will-improve-upon/&amp;usg=__t2C4z1QvvQ7PxGpHtiiocHrD_Fc=&amp;h=480&amp;w=425&amp;sz=37&amp;hl=ar&amp;start=1&amp;itbs=1&amp;tbnid=qwOehLfsewT4bM:&amp;tbnh=129&amp;tbnw=114&amp;prev=/images?q=tasks&amp;hl=ar&amp;safe=active&amp;gbv=2&amp;tbs=isch: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hyperlink" Target="http://www.souria.com/ar/syriaphotos/index.asp" TargetMode="External"/><Relationship Id="rId2" Type="http://schemas.openxmlformats.org/officeDocument/2006/relationships/hyperlink" Target="http://www.google.com.sa/imgres?imgurl=http://www.uic.edu/las/clas/image%20for%20website/resource.jpg&amp;imgrefurl=http://www.uic.edu/las/clas/resources.html&amp;usg=__gMXOe6amysihePLMwrJDpg-RQtA=&amp;h=1141&amp;w=843&amp;sz=428&amp;hl=ar&amp;start=5&amp;itbs=1&amp;tbnid=_y0DAnD1wclMEM:&amp;tbnh=150&amp;tbnw=111&amp;prev=/images?q=resources&amp;hl=ar&amp;safe=active&amp;gbv=2&amp;tbs=isch:1" TargetMode="External"/><Relationship Id="rId1" Type="http://schemas.openxmlformats.org/officeDocument/2006/relationships/slideLayout" Target="../slideLayouts/slideLayout2.xml"/><Relationship Id="rId6" Type="http://schemas.openxmlformats.org/officeDocument/2006/relationships/hyperlink" Target="http://www.syriatourism.blogspot.com/" TargetMode="External"/><Relationship Id="rId5" Type="http://schemas.openxmlformats.org/officeDocument/2006/relationships/hyperlink" Target="http://www.syriatourism.org/" TargetMode="External"/><Relationship Id="rId4" Type="http://schemas.openxmlformats.org/officeDocument/2006/relationships/hyperlink" Target="http://www.syriangate.com/syriaa/"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sa/imgres?imgurl=http://beaconart.digication.com/files/M48dd1bdb42748.gif&amp;imgrefurl=http://beaconart.digication.com/capstone09/Rubrics&amp;usg=__QQ5s6XoRttwp-p0ZUV7sGwgpPNE=&amp;h=364&amp;w=331&amp;sz=8&amp;hl=ar&amp;start=36&amp;itbs=1&amp;tbnid=1MV328IHJUZFXM:&amp;tbnh=121&amp;tbnw=110&amp;prev=/images?q=rubrics&amp;start=18&amp;hl=ar&amp;safe=active&amp;sa=N&amp;gbv=2&amp;ndsp=18&amp;tbs=isch: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mages.google.com.sa/imgres?imgurl=http://www.cmoe.com/blog/wp-content/images/question-mark.jpg&amp;imgrefurl=http://www.cmoe.com/blog/ask-cmoe-a-question&amp;usg=__Cxw6yKXj-IyAUDyIuIXDtDw7tZw=&amp;h=346&amp;w=346&amp;sz=33&amp;hl=ar&amp;start=31&amp;itbs=1&amp;tbnid=3cPx1f5RPbDu9M:&amp;tbnh=120&amp;tbnw=120&amp;prev=/images?q=question&amp;start=18&amp;hl=ar&amp;safe=active&amp;sa=N&amp;gbv=2&amp;ndsp=18&amp;tbs=isch: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projects.edtech.sandi.net/kimbrough/desert/index.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funmath.syriaforums.net/t2-topic" TargetMode="External"/><Relationship Id="rId3" Type="http://schemas.openxmlformats.org/officeDocument/2006/relationships/hyperlink" Target="https://www.youtube.com/watch?v=OSeynoBsCE8" TargetMode="External"/><Relationship Id="rId7" Type="http://schemas.openxmlformats.org/officeDocument/2006/relationships/hyperlink" Target="https://sites.google.com/site/hebmody/instructional-component-3/alrhlte-almrfyte-br-alwyb" TargetMode="External"/><Relationship Id="rId2" Type="http://schemas.openxmlformats.org/officeDocument/2006/relationships/hyperlink" Target="http://altadreeb.net/printArticle.php?id=352" TargetMode="External"/><Relationship Id="rId1" Type="http://schemas.openxmlformats.org/officeDocument/2006/relationships/slideLayout" Target="../slideLayouts/slideLayout7.xml"/><Relationship Id="rId6" Type="http://schemas.openxmlformats.org/officeDocument/2006/relationships/hyperlink" Target="http://ahmedabughadeer1989.blogspot.ae/" TargetMode="External"/><Relationship Id="rId5" Type="http://schemas.openxmlformats.org/officeDocument/2006/relationships/hyperlink" Target="https://www.youtube.com/watch?v=R2EL0lQOMJM" TargetMode="External"/><Relationship Id="rId4" Type="http://schemas.openxmlformats.org/officeDocument/2006/relationships/hyperlink" Target="https://www.youtube.com/watch?v=WRqPC_01nJo" TargetMode="External"/><Relationship Id="rId9" Type="http://schemas.openxmlformats.org/officeDocument/2006/relationships/hyperlink" Target="http://www.startimes.com/?t=1824406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sa/imgres?imgurl=http://vator.tv/images/attachments/091208232359WorldWideWeb_1.jpg&amp;imgrefurl=http://vator.tv/news/show/2008-12-09-lessons-from-my-biggest-business-mistake&amp;usg=__wOt0BkTvjAbeGgC2gKiYHEgl_0E=&amp;h=240&amp;w=320&amp;sz=18&amp;hl=ar&amp;start=17&amp;itbs=1&amp;tbnid=XLwUyIhsnqFfuM:&amp;tbnh=89&amp;tbnw=118&amp;prev=/images?q=world+wide+web&amp;hl=ar&amp;safe=active&amp;gbv=2&amp;tbs=isch: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Grp="1" noChangeArrowheads="1"/>
          </p:cNvSpPr>
          <p:nvPr>
            <p:ph type="subTitle" idx="1"/>
          </p:nvPr>
        </p:nvSpPr>
        <p:spPr>
          <a:xfrm>
            <a:off x="3854787" y="3410724"/>
            <a:ext cx="4553003" cy="1152128"/>
          </a:xfrm>
        </p:spPr>
        <p:txBody>
          <a:bodyPr>
            <a:normAutofit fontScale="92500"/>
          </a:bodyPr>
          <a:lstStyle/>
          <a:p>
            <a:pPr algn="ctr" eaLnBrk="1" hangingPunct="1"/>
            <a:r>
              <a:rPr lang="en-US" sz="7200" b="1" dirty="0" err="1">
                <a:ln w="22225">
                  <a:solidFill>
                    <a:schemeClr val="accent2">
                      <a:lumMod val="75000"/>
                    </a:schemeClr>
                  </a:solidFill>
                  <a:prstDash val="solid"/>
                </a:ln>
                <a:solidFill>
                  <a:srgbClr val="002060"/>
                </a:solidFill>
                <a:effectLst>
                  <a:glow rad="228600">
                    <a:schemeClr val="accent2">
                      <a:satMod val="175000"/>
                      <a:alpha val="40000"/>
                    </a:schemeClr>
                  </a:glow>
                </a:effectLst>
              </a:rPr>
              <a:t>webQuest</a:t>
            </a:r>
            <a:endParaRPr lang="ru-RU" sz="7200" b="1" dirty="0">
              <a:ln w="22225">
                <a:solidFill>
                  <a:schemeClr val="accent2">
                    <a:lumMod val="75000"/>
                  </a:schemeClr>
                </a:solidFill>
                <a:prstDash val="solid"/>
              </a:ln>
              <a:solidFill>
                <a:srgbClr val="002060"/>
              </a:solidFill>
              <a:effectLst>
                <a:glow rad="228600">
                  <a:schemeClr val="accent2">
                    <a:satMod val="175000"/>
                    <a:alpha val="40000"/>
                  </a:schemeClr>
                </a:glow>
              </a:effectLst>
            </a:endParaRPr>
          </a:p>
        </p:txBody>
      </p:sp>
      <p:sp>
        <p:nvSpPr>
          <p:cNvPr id="5" name="Rectangle 4"/>
          <p:cNvSpPr/>
          <p:nvPr/>
        </p:nvSpPr>
        <p:spPr>
          <a:xfrm>
            <a:off x="1847529" y="6021289"/>
            <a:ext cx="3031599" cy="646331"/>
          </a:xfrm>
          <a:prstGeom prst="rect">
            <a:avLst/>
          </a:prstGeom>
        </p:spPr>
        <p:txBody>
          <a:bodyPr wrap="none">
            <a:spAutoFit/>
          </a:bodyPr>
          <a:lstStyle/>
          <a:p>
            <a:pPr algn="ctr" rtl="1"/>
            <a:r>
              <a:rPr lang="ar-AE" b="1" dirty="0">
                <a:ln w="22225">
                  <a:solidFill>
                    <a:srgbClr val="002060"/>
                  </a:solidFill>
                  <a:prstDash val="solid"/>
                </a:ln>
              </a:rPr>
              <a:t>أعداد .منى بنت أحمد بن سعيد السعدي</a:t>
            </a:r>
          </a:p>
          <a:p>
            <a:pPr algn="ctr" rtl="1"/>
            <a:r>
              <a:rPr lang="ar-AE" b="1" dirty="0">
                <a:ln w="22225">
                  <a:solidFill>
                    <a:srgbClr val="002060"/>
                  </a:solidFill>
                  <a:prstDash val="solid"/>
                </a:ln>
              </a:rPr>
              <a:t>مناهج وطرق تدريس عامة  </a:t>
            </a:r>
            <a:endParaRPr lang="en-US" b="1" dirty="0">
              <a:ln w="22225">
                <a:solidFill>
                  <a:srgbClr val="002060"/>
                </a:solidFill>
                <a:prstDash val="solid"/>
              </a:ln>
            </a:endParaRPr>
          </a:p>
        </p:txBody>
      </p:sp>
      <p:sp>
        <p:nvSpPr>
          <p:cNvPr id="6" name="Rectangle 5"/>
          <p:cNvSpPr/>
          <p:nvPr/>
        </p:nvSpPr>
        <p:spPr>
          <a:xfrm>
            <a:off x="2918974" y="1462230"/>
            <a:ext cx="6424630" cy="1569660"/>
          </a:xfrm>
          <a:prstGeom prst="rect">
            <a:avLst/>
          </a:prstGeom>
          <a:noFill/>
        </p:spPr>
        <p:txBody>
          <a:bodyPr wrap="square" lIns="91440" tIns="45720" rIns="91440" bIns="45720">
            <a:spAutoFit/>
          </a:bodyPr>
          <a:lstStyle/>
          <a:p>
            <a:pPr algn="ctr"/>
            <a:r>
              <a:rPr lang="ar-AE" sz="4800" b="1" dirty="0">
                <a:ln w="22225">
                  <a:solidFill>
                    <a:schemeClr val="accent2"/>
                  </a:solidFill>
                  <a:prstDash val="solid"/>
                </a:ln>
                <a:solidFill>
                  <a:schemeClr val="accent3">
                    <a:lumMod val="75000"/>
                  </a:schemeClr>
                </a:solidFill>
                <a:effectLst>
                  <a:glow rad="228600">
                    <a:schemeClr val="accent2">
                      <a:satMod val="175000"/>
                      <a:alpha val="40000"/>
                    </a:schemeClr>
                  </a:glow>
                </a:effectLst>
              </a:rPr>
              <a:t>استراتيجية الرحلات </a:t>
            </a:r>
            <a:r>
              <a:rPr lang="ar-SA" sz="4800" b="1" dirty="0">
                <a:ln w="22225">
                  <a:solidFill>
                    <a:schemeClr val="accent2"/>
                  </a:solidFill>
                  <a:prstDash val="solid"/>
                </a:ln>
                <a:solidFill>
                  <a:schemeClr val="accent3">
                    <a:lumMod val="75000"/>
                  </a:schemeClr>
                </a:solidFill>
                <a:effectLst>
                  <a:glow rad="228600">
                    <a:schemeClr val="accent2">
                      <a:satMod val="175000"/>
                      <a:alpha val="40000"/>
                    </a:schemeClr>
                  </a:glow>
                </a:effectLst>
              </a:rPr>
              <a:t>المعرفية </a:t>
            </a:r>
            <a:br>
              <a:rPr lang="ar-SA" sz="4800" b="1" dirty="0">
                <a:ln w="22225">
                  <a:solidFill>
                    <a:schemeClr val="accent2"/>
                  </a:solidFill>
                  <a:prstDash val="solid"/>
                </a:ln>
                <a:solidFill>
                  <a:schemeClr val="accent3">
                    <a:lumMod val="75000"/>
                  </a:schemeClr>
                </a:solidFill>
                <a:effectLst>
                  <a:glow rad="228600">
                    <a:schemeClr val="accent2">
                      <a:satMod val="175000"/>
                      <a:alpha val="40000"/>
                    </a:schemeClr>
                  </a:glow>
                </a:effectLst>
              </a:rPr>
            </a:br>
            <a:r>
              <a:rPr lang="ar-SA" sz="4800" b="1" dirty="0">
                <a:ln w="22225">
                  <a:solidFill>
                    <a:schemeClr val="accent2"/>
                  </a:solidFill>
                  <a:prstDash val="solid"/>
                </a:ln>
                <a:solidFill>
                  <a:schemeClr val="accent3">
                    <a:lumMod val="75000"/>
                  </a:schemeClr>
                </a:solidFill>
                <a:effectLst>
                  <a:glow rad="228600">
                    <a:schemeClr val="accent2">
                      <a:satMod val="175000"/>
                      <a:alpha val="40000"/>
                    </a:schemeClr>
                  </a:glow>
                </a:effectLst>
              </a:rPr>
              <a:t>عبر الويب</a:t>
            </a:r>
            <a:endParaRPr lang="en-US" sz="4800" b="1" dirty="0">
              <a:ln w="22225">
                <a:solidFill>
                  <a:schemeClr val="accent2"/>
                </a:solidFill>
                <a:prstDash val="solid"/>
              </a:ln>
              <a:solidFill>
                <a:schemeClr val="accent3">
                  <a:lumMod val="75000"/>
                </a:schemeClr>
              </a:solidFill>
              <a:effectLst>
                <a:glow rad="228600">
                  <a:schemeClr val="accent2">
                    <a:satMod val="175000"/>
                    <a:alpha val="40000"/>
                  </a:schemeClr>
                </a:glow>
              </a:effectLst>
            </a:endParaRPr>
          </a:p>
        </p:txBody>
      </p:sp>
      <p:sp>
        <p:nvSpPr>
          <p:cNvPr id="7" name="Rectangle 6"/>
          <p:cNvSpPr/>
          <p:nvPr/>
        </p:nvSpPr>
        <p:spPr>
          <a:xfrm>
            <a:off x="8040216" y="211133"/>
            <a:ext cx="3112262" cy="1015663"/>
          </a:xfrm>
          <a:prstGeom prst="rect">
            <a:avLst/>
          </a:prstGeom>
          <a:noFill/>
        </p:spPr>
        <p:txBody>
          <a:bodyPr wrap="square" lIns="91440" tIns="45720" rIns="91440" bIns="45720">
            <a:spAutoFit/>
          </a:bodyPr>
          <a:lstStyle/>
          <a:p>
            <a:pPr algn="ctr"/>
            <a:r>
              <a:rPr lang="ar-AE" sz="20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rPr>
              <a:t>سلطنة عمان </a:t>
            </a:r>
          </a:p>
          <a:p>
            <a:pPr algn="ctr"/>
            <a:r>
              <a:rPr lang="ar-AE" sz="20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rPr>
              <a:t>وزارة التعليم العالي</a:t>
            </a:r>
          </a:p>
          <a:p>
            <a:pPr algn="ctr"/>
            <a:r>
              <a:rPr lang="ar-AE" sz="20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rPr>
              <a:t>جامعة صحار </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9937" y="189454"/>
            <a:ext cx="1453673" cy="1349839"/>
          </a:xfrm>
          <a:prstGeom prst="ellipse">
            <a:avLst/>
          </a:prstGeom>
          <a:ln>
            <a:noFill/>
          </a:ln>
          <a:effectLst>
            <a:softEdge rad="112500"/>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1397" y="1"/>
            <a:ext cx="2021444" cy="18770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angle 9"/>
          <p:cNvSpPr/>
          <p:nvPr/>
        </p:nvSpPr>
        <p:spPr>
          <a:xfrm>
            <a:off x="5519937" y="4456104"/>
            <a:ext cx="2044149" cy="923330"/>
          </a:xfrm>
          <a:prstGeom prst="rect">
            <a:avLst/>
          </a:prstGeom>
          <a:ln>
            <a:noFill/>
          </a:ln>
          <a:effectLst>
            <a:glow rad="228600">
              <a:schemeClr val="accent5">
                <a:satMod val="175000"/>
                <a:alpha val="40000"/>
              </a:schemeClr>
            </a:glow>
            <a:innerShdw blurRad="63500" dist="50800" dir="10800000">
              <a:prstClr val="black">
                <a:alpha val="50000"/>
              </a:prstClr>
            </a:innerShdw>
          </a:effectLst>
        </p:spPr>
        <p:txBody>
          <a:bodyPr wrap="none">
            <a:spAutoFit/>
          </a:bodyPr>
          <a:lstStyle/>
          <a:p>
            <a:pPr algn="ctr" rtl="1"/>
            <a:r>
              <a:rPr lang="ar-AE" dirty="0">
                <a:ln w="22225">
                  <a:solidFill>
                    <a:schemeClr val="accent2"/>
                  </a:solidFill>
                  <a:prstDash val="solid"/>
                </a:ln>
                <a:solidFill>
                  <a:srgbClr val="002060"/>
                </a:solidFill>
              </a:rPr>
              <a:t>مقرر طرق تدريس عامة </a:t>
            </a:r>
          </a:p>
          <a:p>
            <a:pPr algn="ctr" rtl="1"/>
            <a:r>
              <a:rPr lang="ar-AE" dirty="0">
                <a:ln w="22225">
                  <a:solidFill>
                    <a:schemeClr val="accent2"/>
                  </a:solidFill>
                  <a:prstDash val="solid"/>
                </a:ln>
                <a:solidFill>
                  <a:srgbClr val="002060"/>
                </a:solidFill>
              </a:rPr>
              <a:t>الدكتور مهند عامر</a:t>
            </a:r>
          </a:p>
          <a:p>
            <a:pPr algn="ctr" rtl="1"/>
            <a:r>
              <a:rPr lang="ar-AE" dirty="0">
                <a:ln w="22225">
                  <a:solidFill>
                    <a:schemeClr val="accent2"/>
                  </a:solidFill>
                  <a:prstDash val="solid"/>
                </a:ln>
                <a:solidFill>
                  <a:srgbClr val="002060"/>
                </a:solidFill>
              </a:rPr>
              <a:t>للعام 2014/2015م</a:t>
            </a:r>
            <a:endParaRPr lang="en-US" dirty="0">
              <a:ln w="22225">
                <a:solidFill>
                  <a:schemeClr val="accent2"/>
                </a:solidFill>
                <a:prstDash val="solid"/>
              </a:ln>
              <a:solidFill>
                <a:srgbClr val="002060"/>
              </a:solidFill>
            </a:endParaRPr>
          </a:p>
        </p:txBody>
      </p:sp>
    </p:spTree>
    <p:extLst>
      <p:ext uri="{BB962C8B-B14F-4D97-AF65-F5344CB8AC3E}">
        <p14:creationId xmlns:p14="http://schemas.microsoft.com/office/powerpoint/2010/main" val="39360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1594422" y="1340769"/>
            <a:ext cx="9073579"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rtl="1" eaLnBrk="0" fontAlgn="base" hangingPunct="0">
              <a:spcBef>
                <a:spcPct val="0"/>
              </a:spcBef>
              <a:spcAft>
                <a:spcPct val="0"/>
              </a:spcAft>
              <a:buFont typeface="Arial" panose="020B0604020202020204" pitchFamily="34" charset="0"/>
              <a:buChar char="•"/>
            </a:pP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العامل الأول والأهم في انجاح أي ويب كويست هو مقدرتها على وضع مضمون البحث في الإطار العام للتصميم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putting content in context</a:t>
            </a: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 وذلك يجعل التلاميذ يتعلمون عن الفكرة المطلوب منهم البحث عنها أو تحليلها من خلال الإطار العام للويب كويست. </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و</a:t>
            </a: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في بعض الحالات . الويب كويست تسمح للطلاب " </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اكتشاف</a:t>
            </a: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فكرة البحث أو موضوع البحث كجزء من وحدة محكمة النظام .</a:t>
            </a:r>
            <a:endParaRPr lang="en-US" sz="3200" dirty="0">
              <a:latin typeface="Adobe Arabic" panose="02040503050201020203" pitchFamily="18" charset="-78"/>
              <a:cs typeface="Adobe Arabic" panose="02040503050201020203" pitchFamily="18" charset="-78"/>
            </a:endParaRPr>
          </a:p>
          <a:p>
            <a:pPr marL="285750" indent="-285750" algn="r" rtl="1" eaLnBrk="0" fontAlgn="base" hangingPunct="0">
              <a:spcBef>
                <a:spcPct val="0"/>
              </a:spcBef>
              <a:spcAft>
                <a:spcPct val="0"/>
              </a:spcAft>
              <a:buFont typeface="Arial" panose="020B0604020202020204" pitchFamily="34" charset="0"/>
              <a:buChar char="•"/>
            </a:pPr>
            <a:endParaRPr lang="en-US" sz="2800" dirty="0">
              <a:latin typeface="Adobe Arabic" panose="02040503050201020203" pitchFamily="18" charset="-78"/>
              <a:cs typeface="Adobe Arabic" panose="02040503050201020203" pitchFamily="18" charset="-78"/>
            </a:endParaRPr>
          </a:p>
        </p:txBody>
      </p:sp>
      <p:sp>
        <p:nvSpPr>
          <p:cNvPr id="4" name="Rectangle 8"/>
          <p:cNvSpPr>
            <a:spLocks noChangeArrowheads="1"/>
          </p:cNvSpPr>
          <p:nvPr/>
        </p:nvSpPr>
        <p:spPr bwMode="auto">
          <a:xfrm>
            <a:off x="1524000" y="4116430"/>
            <a:ext cx="908316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rtl="1" eaLnBrk="0" fontAlgn="base" hangingPunct="0">
              <a:spcBef>
                <a:spcPct val="0"/>
              </a:spcBef>
              <a:spcAft>
                <a:spcPct val="0"/>
              </a:spcAft>
              <a:buFont typeface="Arial" panose="020B0604020202020204" pitchFamily="34" charset="0"/>
              <a:buChar char="•"/>
            </a:pP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الويب كويست ذو التصميم الجيد هو الذي يعتمد على مواد مناسبة لسن وقدرات التلاميذ الموجه لهم هذ</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 النشاط</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a:t>
            </a:r>
            <a:endParaRPr lang="en-US" sz="2800" dirty="0">
              <a:latin typeface="Adobe Arabic" panose="02040503050201020203" pitchFamily="18" charset="-78"/>
              <a:cs typeface="Adobe Arabic" panose="02040503050201020203" pitchFamily="18" charset="-78"/>
            </a:endParaRPr>
          </a:p>
        </p:txBody>
      </p:sp>
      <p:sp>
        <p:nvSpPr>
          <p:cNvPr id="5" name="Rectangle 9"/>
          <p:cNvSpPr>
            <a:spLocks noChangeArrowheads="1"/>
          </p:cNvSpPr>
          <p:nvPr/>
        </p:nvSpPr>
        <p:spPr bwMode="auto">
          <a:xfrm>
            <a:off x="1628448" y="5445224"/>
            <a:ext cx="903955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rtl="1" eaLnBrk="0" fontAlgn="base" hangingPunct="0">
              <a:spcBef>
                <a:spcPct val="0"/>
              </a:spcBef>
              <a:spcAft>
                <a:spcPct val="0"/>
              </a:spcAft>
              <a:buFont typeface="Arial" panose="020B0604020202020204" pitchFamily="34" charset="0"/>
              <a:buChar char="•"/>
            </a:pP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الويب كويست يجب أن تكون سهلة الإستخدام، بحيث يمكننا التنقل من صفحة لأخرى بدون تعقيد أو الضغط المتكرر على الماوس.</a:t>
            </a:r>
            <a:endParaRPr lang="en-US" sz="3200" dirty="0">
              <a:latin typeface="Adobe Arabic" panose="02040503050201020203" pitchFamily="18" charset="-78"/>
              <a:cs typeface="Adobe Arabic" panose="02040503050201020203" pitchFamily="18" charset="-78"/>
            </a:endParaRPr>
          </a:p>
        </p:txBody>
      </p:sp>
      <p:sp>
        <p:nvSpPr>
          <p:cNvPr id="6" name="Rectangle 5"/>
          <p:cNvSpPr/>
          <p:nvPr/>
        </p:nvSpPr>
        <p:spPr>
          <a:xfrm>
            <a:off x="3287688" y="88600"/>
            <a:ext cx="6885218"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ea typeface="Times New Roman" panose="02020603050405020304" pitchFamily="18" charset="0"/>
                <a:cs typeface="Adobe Arabic" panose="02040503050201020203" pitchFamily="18" charset="-78"/>
              </a:rPr>
              <a:t>ما هى عوامل نجاح الويب كويست ؟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3838289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1705495" y="2865191"/>
            <a:ext cx="9073579"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r" rtl="1" eaLnBrk="0" fontAlgn="base" hangingPunct="0">
              <a:spcBef>
                <a:spcPct val="0"/>
              </a:spcBef>
              <a:spcAft>
                <a:spcPct val="0"/>
              </a:spcAft>
              <a:buFont typeface="Arial" panose="020B0604020202020204" pitchFamily="34" charset="0"/>
              <a:buChar char="•"/>
            </a:pP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غالبية  الويب كويست تقوم على مبدأ " الطعم</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Hook</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الذي يمكن اعتباره عا</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ملاً</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من عوامل جذب التلاميذ للويب كويست</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و</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النشاط التربوي الذي يقومون به</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قد</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يكون هذا " الطعم</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hook </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عبارة عن " صيد كنز" أو " لعبة معينة " أو بعض الأنشطة المتنوعة المتعلقة بالفكرة موضع البحث</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ومن</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أبسط أنواع</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الطعم</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Hook</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تكوين مجموعة من الحقائق والمعلومات مستقاة من صفحات ويب ومواقع الإنترنت المتعددة و المتنوعة</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a:t>
            </a:r>
            <a:endParaRPr lang="en-US" sz="2800" dirty="0">
              <a:latin typeface="Adobe Arabic" panose="02040503050201020203" pitchFamily="18" charset="-78"/>
              <a:cs typeface="Adobe Arabic" panose="02040503050201020203" pitchFamily="18" charset="-78"/>
            </a:endParaRPr>
          </a:p>
        </p:txBody>
      </p:sp>
      <p:sp>
        <p:nvSpPr>
          <p:cNvPr id="3" name="Rectangle 10"/>
          <p:cNvSpPr>
            <a:spLocks noChangeArrowheads="1"/>
          </p:cNvSpPr>
          <p:nvPr/>
        </p:nvSpPr>
        <p:spPr bwMode="auto">
          <a:xfrm>
            <a:off x="1524000" y="702187"/>
            <a:ext cx="943657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rtl="1" eaLnBrk="0" fontAlgn="base" hangingPunct="0">
              <a:spcBef>
                <a:spcPct val="0"/>
              </a:spcBef>
              <a:spcAft>
                <a:spcPct val="0"/>
              </a:spcAft>
              <a:buFont typeface="Arial" panose="020B0604020202020204" pitchFamily="34" charset="0"/>
              <a:buChar char="•"/>
            </a:pP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إضافة إلى كل ذلك ، الويب كويست ذات التصميم المميز هى القادرة على لفت الانتباه بشكل كبير، بما تحتويه من المواقع و الصور والخرائط والصور المتحركة والأصوات و كل القدرات الأخرى التي تزخر بها الإنترنت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و</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كل ذلك يؤدي إلى جعل التلميذ منجذباً و منتبهاً ومستمتعاً طبعاً طول الوقت.</a:t>
            </a:r>
            <a:endParaRPr lang="ar-AE" sz="2800" dirty="0">
              <a:latin typeface="Adobe Arabic" panose="02040503050201020203" pitchFamily="18" charset="-78"/>
              <a:cs typeface="Adobe Arabic" panose="02040503050201020203" pitchFamily="18" charset="-78"/>
            </a:endParaRPr>
          </a:p>
        </p:txBody>
      </p:sp>
      <p:sp>
        <p:nvSpPr>
          <p:cNvPr id="6" name="Rectangle 5"/>
          <p:cNvSpPr/>
          <p:nvPr/>
        </p:nvSpPr>
        <p:spPr>
          <a:xfrm>
            <a:off x="3575720" y="0"/>
            <a:ext cx="6885218"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ea typeface="Times New Roman" panose="02020603050405020304" pitchFamily="18" charset="0"/>
                <a:cs typeface="Adobe Arabic" panose="02040503050201020203" pitchFamily="18" charset="-78"/>
              </a:rPr>
              <a:t>ما هى عوامل نجاح الويب كويست ؟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3394930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630" y="1096669"/>
            <a:ext cx="10595428" cy="3319498"/>
          </a:xfrm>
          <a:prstGeom prst="rect">
            <a:avLst/>
          </a:prstGeom>
        </p:spPr>
        <p:txBody>
          <a:bodyPr wrap="square">
            <a:spAutoFit/>
          </a:bodyPr>
          <a:lstStyle/>
          <a:p>
            <a:pPr marL="647700" marR="190500" indent="-457200" algn="r" rtl="1">
              <a:lnSpc>
                <a:spcPct val="107000"/>
              </a:lnSpc>
              <a:buFont typeface="Arial" panose="020B0604020202020204" pitchFamily="34" charset="0"/>
              <a:buChar char="•"/>
            </a:pPr>
            <a:r>
              <a:rPr lang="ar-AE"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يقسم التلاميذ إلى فرق ومجموعات و يكون على كل فريق تجميع أكبر قدر من المعلومات بإتباع استراتيجية اللعبة المطروحة ، طبعاً الفريق الفائز هو الذي يجمع القدر الأكبر من المعلومات . من الممكن التوسع أكثر في استخدام الــ"</a:t>
            </a: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الطعم - </a:t>
            </a:r>
            <a:r>
              <a:rPr lang="en-US" sz="2800" b="1" dirty="0">
                <a:solidFill>
                  <a:srgbClr val="003399"/>
                </a:solidFill>
                <a:latin typeface="Adobe Arabic" panose="02040503050201020203" pitchFamily="18" charset="-78"/>
                <a:ea typeface="Times New Roman" panose="02020603050405020304" pitchFamily="18" charset="0"/>
              </a:rPr>
              <a:t>hook</a:t>
            </a: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بما أنها عامل مهم من عوامل إثارة  الدافعية لدىّ التلاميذ و محاولة اجتذابهم بشكل كبير للويب كويست و بالتالي لموضوع البحث، لذلك يجب أن يكون مصمم الويب كويست مبدعاً و ذو مخيلة واسعة تساعده في توظيف أنواع " الطعم - </a:t>
            </a:r>
            <a:r>
              <a:rPr lang="en-US" sz="2800" b="1" dirty="0">
                <a:solidFill>
                  <a:srgbClr val="003399"/>
                </a:solidFill>
                <a:latin typeface="Adobe Arabic" panose="02040503050201020203" pitchFamily="18" charset="-78"/>
                <a:ea typeface="Times New Roman" panose="02020603050405020304" pitchFamily="18" charset="0"/>
              </a:rPr>
              <a:t>Hook</a:t>
            </a: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المختلفة لخدمة التلاميذ و إنجاح تصميم الويب كويست.</a:t>
            </a:r>
            <a:endParaRPr lang="en-US" sz="2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088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9" name="Rectangle 21"/>
          <p:cNvSpPr>
            <a:spLocks noChangeArrowheads="1"/>
          </p:cNvSpPr>
          <p:nvPr/>
        </p:nvSpPr>
        <p:spPr bwMode="auto">
          <a:xfrm>
            <a:off x="2166938" y="1857375"/>
            <a:ext cx="6786562" cy="4572000"/>
          </a:xfrm>
          <a:prstGeom prst="rect">
            <a:avLst/>
          </a:prstGeom>
          <a:noFill/>
          <a:ln w="9525">
            <a:noFill/>
            <a:miter lim="800000"/>
            <a:headEnd/>
            <a:tailEnd/>
          </a:ln>
          <a:effectLst/>
        </p:spPr>
        <p:txBody>
          <a:bodyPr/>
          <a:lstStyle/>
          <a:p>
            <a:pPr marL="342900" indent="-342900" algn="ctr">
              <a:spcBef>
                <a:spcPct val="20000"/>
              </a:spcBef>
              <a:defRPr/>
            </a:pPr>
            <a:endParaRPr lang="en-US" sz="3200" dirty="0">
              <a:latin typeface="+mj-lt"/>
            </a:endParaRPr>
          </a:p>
        </p:txBody>
      </p:sp>
      <p:sp>
        <p:nvSpPr>
          <p:cNvPr id="19464" name="مربع نص 10"/>
          <p:cNvSpPr txBox="1">
            <a:spLocks noChangeArrowheads="1"/>
          </p:cNvSpPr>
          <p:nvPr/>
        </p:nvSpPr>
        <p:spPr bwMode="auto">
          <a:xfrm>
            <a:off x="1818978" y="1864643"/>
            <a:ext cx="8353928" cy="3362459"/>
          </a:xfrm>
          <a:prstGeom prst="rect">
            <a:avLst/>
          </a:prstGeom>
          <a:noFill/>
          <a:ln w="9525">
            <a:noFill/>
            <a:miter lim="800000"/>
            <a:headEnd/>
            <a:tailEnd/>
          </a:ln>
        </p:spPr>
        <p:txBody>
          <a:bodyPr wrap="square">
            <a:spAutoFit/>
          </a:bodyPr>
          <a:lstStyle/>
          <a:p>
            <a:pPr marL="457200" indent="-457200" algn="r" rtl="1">
              <a:lnSpc>
                <a:spcPct val="150000"/>
              </a:lnSpc>
              <a:buFont typeface="Arial" panose="020B0604020202020204" pitchFamily="34" charset="0"/>
              <a:buChar char="•"/>
              <a:defRPr/>
            </a:pPr>
            <a:r>
              <a:rPr lang="ar-SA" sz="3200" b="1" dirty="0">
                <a:latin typeface="Adobe Arabic" panose="02040503050201020203" pitchFamily="18" charset="-78"/>
                <a:cs typeface="Adobe Arabic" panose="02040503050201020203" pitchFamily="18" charset="-78"/>
              </a:rPr>
              <a:t>- </a:t>
            </a: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تعتمد على مواد مناسبة لسن وقدرات التلاميذ الموجه لهم هذا النشاط.</a:t>
            </a:r>
          </a:p>
          <a:p>
            <a:pPr marL="457200" indent="-457200" algn="r" rtl="1">
              <a:lnSpc>
                <a:spcPct val="150000"/>
              </a:lnSpc>
              <a:buFont typeface="Arial" panose="020B0604020202020204" pitchFamily="34" charset="0"/>
              <a:buChar char="•"/>
              <a:defRPr/>
            </a:pP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توفر العمل الجماعي والتشاركي بمرونة وحسب الظروف.</a:t>
            </a:r>
          </a:p>
          <a:p>
            <a:pPr marL="457200" indent="-457200" algn="r" rtl="1">
              <a:lnSpc>
                <a:spcPct val="150000"/>
              </a:lnSpc>
              <a:buFont typeface="Arial" panose="020B0604020202020204" pitchFamily="34" charset="0"/>
              <a:buChar char="•"/>
              <a:defRPr/>
            </a:pP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تقوم بإضافة مصادر موثوقة لإثراء الدرس بشكل ايجابي.</a:t>
            </a:r>
          </a:p>
          <a:p>
            <a:pPr marL="457200" indent="-457200" algn="r" rtl="1">
              <a:lnSpc>
                <a:spcPct val="150000"/>
              </a:lnSpc>
              <a:buFont typeface="Arial" panose="020B0604020202020204" pitchFamily="34" charset="0"/>
              <a:buChar char="•"/>
              <a:defRPr/>
            </a:pP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تمكن الطالب من العمل باستقلالية حيث تحول دور المعلم من ناقل للمعرفة إلى ميسر للتعلم والتعليم.</a:t>
            </a:r>
          </a:p>
        </p:txBody>
      </p:sp>
      <p:sp>
        <p:nvSpPr>
          <p:cNvPr id="5" name="Rectangle 4"/>
          <p:cNvSpPr/>
          <p:nvPr/>
        </p:nvSpPr>
        <p:spPr>
          <a:xfrm>
            <a:off x="2661718" y="623898"/>
            <a:ext cx="8137164" cy="923330"/>
          </a:xfrm>
          <a:prstGeom prst="rect">
            <a:avLst/>
          </a:prstGeom>
          <a:noFill/>
        </p:spPr>
        <p:txBody>
          <a:bodyPr wrap="none" lIns="91440" tIns="45720" rIns="91440" bIns="45720">
            <a:spAutoFit/>
          </a:bodyPr>
          <a:lstStyle/>
          <a:p>
            <a:pPr algn="ctr"/>
            <a:r>
              <a:rPr lang="ar-AE"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ea typeface="Times New Roman" panose="02020603050405020304" pitchFamily="18" charset="0"/>
                <a:cs typeface="Adobe Arabic" panose="02040503050201020203" pitchFamily="18" charset="-78"/>
              </a:rPr>
              <a:t>ملخص لماهية </a:t>
            </a: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ea typeface="Times New Roman" panose="02020603050405020304" pitchFamily="18" charset="0"/>
                <a:cs typeface="Adobe Arabic" panose="02040503050201020203" pitchFamily="18" charset="-78"/>
              </a:rPr>
              <a:t>عوامل نجاح الويب كويست ؟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66281985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5163" y="1183979"/>
            <a:ext cx="8712968" cy="5065297"/>
          </a:xfrm>
          <a:prstGeom prst="rect">
            <a:avLst/>
          </a:prstGeom>
        </p:spPr>
        <p:txBody>
          <a:bodyPr wrap="square">
            <a:spAutoFit/>
          </a:bodyPr>
          <a:lstStyle/>
          <a:p>
            <a:pPr marL="190500" marR="190500" algn="just" rtl="1">
              <a:lnSpc>
                <a:spcPct val="107000"/>
              </a:lnSpc>
            </a:pPr>
            <a:endParaRPr lang="en-US" sz="1400" dirty="0">
              <a:latin typeface="Calibri" panose="020F0502020204030204" pitchFamily="34" charset="0"/>
              <a:ea typeface="Calibri" panose="020F0502020204030204" pitchFamily="34" charset="0"/>
            </a:endParaRPr>
          </a:p>
          <a:p>
            <a:pPr marL="190500" marR="190500" algn="just" rtl="1">
              <a:lnSpc>
                <a:spcPct val="107000"/>
              </a:lnSpc>
            </a:pPr>
            <a:r>
              <a:rPr lang="ar-SA" sz="3200" dirty="0">
                <a:solidFill>
                  <a:srgbClr val="000000"/>
                </a:solidFill>
                <a:latin typeface="Calibri" panose="020F0502020204030204" pitchFamily="34" charset="0"/>
                <a:ea typeface="Times New Roman" panose="02020603050405020304" pitchFamily="18" charset="0"/>
                <a:cs typeface="Adobe Arabic" panose="02040503050201020203" pitchFamily="18" charset="-78"/>
              </a:rPr>
              <a:t> </a:t>
            </a:r>
            <a:r>
              <a:rPr lang="ar-SA" sz="3200" dirty="0">
                <a:solidFill>
                  <a:srgbClr val="B66B95"/>
                </a:solidFill>
                <a:latin typeface="Adobe Arabic" panose="02040503050201020203" pitchFamily="18" charset="-78"/>
                <a:ea typeface="Times New Roman" panose="02020603050405020304" pitchFamily="18" charset="0"/>
                <a:cs typeface="Adobe Arabic" panose="02040503050201020203" pitchFamily="18" charset="-78"/>
              </a:rPr>
              <a:t>1- الويب كويست قصيرة المدى :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يبلغ مداها الزمني حصة واحدة إلى أربع حصص، وغالباً ما يكون الهدف التربوي منها هو الوصول إلى مصادر المعلومات، فهمها واسترجاعها. وعادةً تكون هذه الويب كويست مقتصرة على مادة واحدة. وقد تقدم نتائج الويب كويست في شكل بسيط: مثلا في شكل لائحة بعناوين المواقع.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(مثال : احصل على عناوين عشر مواقع تهتم باللغة الألمانية)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غالبا ما يستعمل هذا النوع من الويب كويست مع المبتدئين غير المتمرسين على تقنيات استعمال محركات البحث. وقد يستعمل أيضا كمرحلة أولية للتحضير للويب كويست طويلة المدى.</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p:txBody>
      </p:sp>
      <p:sp>
        <p:nvSpPr>
          <p:cNvPr id="4" name="Rectangle 3"/>
          <p:cNvSpPr/>
          <p:nvPr/>
        </p:nvSpPr>
        <p:spPr>
          <a:xfrm>
            <a:off x="6121648" y="260648"/>
            <a:ext cx="3839513"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Calibri" panose="020F0502020204030204" pitchFamily="34" charset="0"/>
                <a:ea typeface="Times New Roman" panose="02020603050405020304" pitchFamily="18" charset="0"/>
                <a:cs typeface="Adobe Arabic" panose="02040503050201020203" pitchFamily="18" charset="-78"/>
              </a:rPr>
              <a:t>أنواع الويب كويست</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597151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714" y="908720"/>
            <a:ext cx="11161486" cy="6085640"/>
          </a:xfrm>
          <a:prstGeom prst="rect">
            <a:avLst/>
          </a:prstGeom>
        </p:spPr>
        <p:txBody>
          <a:bodyPr wrap="square">
            <a:spAutoFit/>
          </a:bodyPr>
          <a:lstStyle/>
          <a:p>
            <a:pPr marL="190500" marR="190500" algn="just" rtl="1">
              <a:lnSpc>
                <a:spcPct val="107000"/>
              </a:lnSpc>
            </a:pPr>
            <a:r>
              <a:rPr lang="ar-SA" sz="2800" dirty="0">
                <a:solidFill>
                  <a:srgbClr val="B66B95"/>
                </a:solidFill>
                <a:latin typeface="Calibri" panose="020F0502020204030204" pitchFamily="34" charset="0"/>
                <a:ea typeface="Times New Roman" panose="02020603050405020304" pitchFamily="18" charset="0"/>
                <a:cs typeface="Adobe Arabic" panose="02040503050201020203" pitchFamily="18" charset="-78"/>
              </a:rPr>
              <a:t>-</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على العكس من الويب كويست قصيرة المدى، فإن عمر الويب كويست طويلة المدى يتراوح بين أسبوع وشهر كامل، وهي تتمحور حول أسئلة تتطلب عمليات ذهنية متقدمة كالتحليل، والتركيب، والتقويم إلخ. </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يقدم حصاد الويب كويست طويلة المدى في شكل عروض شفوية أو في شكل بحث ، ورقة عمل للعرض على الشبكة. وقد تتطلب هذه العروض، إضافة الى الإجابة على الأسئلة المحورية للمهمة، التحكم في أدوات حاسوبية متقدمة كبرامج العرض مثل باوربوينت، أو برامج معالجة الصور، لغة الترميز </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HTML</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أو برامج تطوير التطبيقات المتعددة الوسائط. </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إن هذه الأنشطة ، من وجهة نظري ، تعطي للويب كويست أهميتها المتمثلة في </a:t>
            </a:r>
            <a:r>
              <a:rPr lang="ar-SA" sz="2800" b="1" dirty="0">
                <a:solidFill>
                  <a:srgbClr val="339966"/>
                </a:solidFill>
                <a:latin typeface="Adobe Arabic" panose="02040503050201020203" pitchFamily="18" charset="-78"/>
                <a:ea typeface="Times New Roman" panose="02020603050405020304" pitchFamily="18" charset="0"/>
                <a:cs typeface="Adobe Arabic" panose="02040503050201020203" pitchFamily="18" charset="-78"/>
              </a:rPr>
              <a:t>الجزء النظري والمعرفي</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هو الإجابة على الأسئلة المحورية التي يدور حولها البحث ، وكذلك في</a:t>
            </a:r>
            <a:r>
              <a:rPr lang="ar-SA" sz="2800" b="1" dirty="0">
                <a:solidFill>
                  <a:srgbClr val="339966"/>
                </a:solidFill>
                <a:latin typeface="Adobe Arabic" panose="02040503050201020203" pitchFamily="18" charset="-78"/>
                <a:ea typeface="Times New Roman" panose="02020603050405020304" pitchFamily="18" charset="0"/>
                <a:cs typeface="Adobe Arabic" panose="02040503050201020203" pitchFamily="18" charset="-78"/>
              </a:rPr>
              <a:t> الجزء التكنولوجي</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الذي يتطلب من التلاميذ تنمية مهاراتهم في استخدام برامج العرض وبرامج معالجة الصور والصوت ، وبرامج النشر على الانترنت مثل الفرونت بيج  (</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FrontPage</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وغيرها من برامج معالجة صفحات الويب . وهذا إثراء غني و فعال للتلاميذ من جهة  ولمصادر التعلم من جهة أخرى . </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p:txBody>
      </p:sp>
      <p:sp>
        <p:nvSpPr>
          <p:cNvPr id="3" name="Rectangle 2"/>
          <p:cNvSpPr/>
          <p:nvPr/>
        </p:nvSpPr>
        <p:spPr>
          <a:xfrm>
            <a:off x="4988606" y="129406"/>
            <a:ext cx="5421677"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Calibri" panose="020F0502020204030204" pitchFamily="34" charset="0"/>
                <a:ea typeface="Times New Roman" panose="02020603050405020304" pitchFamily="18" charset="0"/>
                <a:cs typeface="Adobe Arabic" panose="02040503050201020203" pitchFamily="18" charset="-78"/>
              </a:rPr>
              <a:t>الويب كويست طويلة المدى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225677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95385" y="1052737"/>
            <a:ext cx="6102424" cy="4373377"/>
          </a:xfrm>
          <a:prstGeom prst="rect">
            <a:avLst/>
          </a:prstGeom>
        </p:spPr>
        <p:txBody>
          <a:bodyPr wrap="square">
            <a:spAutoFit/>
          </a:bodyPr>
          <a:lstStyle/>
          <a:p>
            <a:pPr marL="190500" marR="190500" algn="r" rtl="1">
              <a:lnSpc>
                <a:spcPct val="107000"/>
              </a:lnSpc>
            </a:pPr>
            <a:endParaRPr lang="en-US" sz="3200" dirty="0">
              <a:latin typeface="Calibri" panose="020F0502020204030204" pitchFamily="34" charset="0"/>
              <a:ea typeface="Calibri" panose="020F0502020204030204" pitchFamily="34" charset="0"/>
            </a:endParaRPr>
          </a:p>
          <a:p>
            <a:pPr marL="190500" marR="190500" algn="r" rtl="1">
              <a:lnSpc>
                <a:spcPct val="107000"/>
              </a:lnSpc>
            </a:pPr>
            <a:r>
              <a:rPr lang="ar-SA" sz="3200" dirty="0">
                <a:solidFill>
                  <a:srgbClr val="000000"/>
                </a:solidFill>
                <a:latin typeface="Calibri" panose="020F0502020204030204" pitchFamily="34" charset="0"/>
                <a:ea typeface="Times New Roman" panose="02020603050405020304" pitchFamily="18" charset="0"/>
                <a:cs typeface="Adobe Arabic" panose="02040503050201020203" pitchFamily="18" charset="-78"/>
              </a:rPr>
              <a:t> </a:t>
            </a:r>
            <a:endParaRPr lang="en-US" sz="3200" dirty="0">
              <a:latin typeface="Calibri" panose="020F0502020204030204" pitchFamily="34" charset="0"/>
              <a:ea typeface="Calibri" panose="020F0502020204030204" pitchFamily="34" charset="0"/>
            </a:endParaRPr>
          </a:p>
          <a:p>
            <a:pPr marL="190500" marR="190500" algn="r" rtl="1">
              <a:lnSpc>
                <a:spcPct val="107000"/>
              </a:lnSpc>
            </a:pP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هناك </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ستة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عناصر تتكون منها أي ويب كويست :</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SA" sz="2800" b="1" dirty="0">
                <a:solidFill>
                  <a:srgbClr val="3366CC"/>
                </a:solidFill>
                <a:latin typeface="Adobe Arabic" panose="02040503050201020203" pitchFamily="18" charset="-78"/>
                <a:ea typeface="Times New Roman" panose="02020603050405020304" pitchFamily="18" charset="0"/>
                <a:cs typeface="Adobe Arabic" panose="02040503050201020203" pitchFamily="18" charset="-78"/>
              </a:rPr>
              <a:t>العنصر الأول:</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التمهيد (</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Introduction</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SA" sz="2800" b="1" dirty="0">
                <a:solidFill>
                  <a:srgbClr val="3366CC"/>
                </a:solidFill>
                <a:latin typeface="Adobe Arabic" panose="02040503050201020203" pitchFamily="18" charset="-78"/>
                <a:ea typeface="Times New Roman" panose="02020603050405020304" pitchFamily="18" charset="0"/>
                <a:cs typeface="Adobe Arabic" panose="02040503050201020203" pitchFamily="18" charset="-78"/>
              </a:rPr>
              <a:t>العنصر الثاني:</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المهمة (</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Tasks</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SA" sz="2800" b="1" dirty="0">
                <a:solidFill>
                  <a:srgbClr val="3366CC"/>
                </a:solidFill>
                <a:latin typeface="Adobe Arabic" panose="02040503050201020203" pitchFamily="18" charset="-78"/>
                <a:ea typeface="Times New Roman" panose="02020603050405020304" pitchFamily="18" charset="0"/>
                <a:cs typeface="Adobe Arabic" panose="02040503050201020203" pitchFamily="18" charset="-78"/>
              </a:rPr>
              <a:t>العنصر الثالث:</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الاجراءات </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SA" sz="2800" b="1" dirty="0">
                <a:solidFill>
                  <a:srgbClr val="3366CC"/>
                </a:solidFill>
                <a:latin typeface="Adobe Arabic" panose="02040503050201020203" pitchFamily="18" charset="-78"/>
                <a:ea typeface="Times New Roman" panose="02020603050405020304" pitchFamily="18" charset="0"/>
                <a:cs typeface="Adobe Arabic" panose="02040503050201020203" pitchFamily="18" charset="-78"/>
              </a:rPr>
              <a:t>العنصر الرابع:</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المصادر </a:t>
            </a:r>
          </a:p>
          <a:p>
            <a:pPr marL="190500" marR="190500" algn="r" rtl="1">
              <a:lnSpc>
                <a:spcPct val="107000"/>
              </a:lnSpc>
            </a:pPr>
            <a:r>
              <a:rPr lang="ar-SA" sz="2800" b="1" dirty="0">
                <a:solidFill>
                  <a:srgbClr val="3366CC"/>
                </a:solidFill>
                <a:latin typeface="Adobe Arabic" panose="02040503050201020203" pitchFamily="18" charset="-78"/>
                <a:ea typeface="Times New Roman" panose="02020603050405020304" pitchFamily="18" charset="0"/>
                <a:cs typeface="Adobe Arabic" panose="02040503050201020203" pitchFamily="18" charset="-78"/>
              </a:rPr>
              <a:t>العنصر الخامس:</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تقويم الويب كويست (</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Evaluation</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العنصر السادس :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الخاتمة (</a:t>
            </a:r>
            <a:r>
              <a:rPr lang="en-US"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Conclusion</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p:txBody>
      </p:sp>
      <p:sp>
        <p:nvSpPr>
          <p:cNvPr id="2" name="Rectangle 1"/>
          <p:cNvSpPr/>
          <p:nvPr/>
        </p:nvSpPr>
        <p:spPr>
          <a:xfrm>
            <a:off x="4747544" y="764705"/>
            <a:ext cx="4798109" cy="769441"/>
          </a:xfrm>
          <a:prstGeom prst="rect">
            <a:avLst/>
          </a:prstGeom>
          <a:noFill/>
        </p:spPr>
        <p:txBody>
          <a:bodyPr wrap="none" lIns="91440" tIns="45720" rIns="91440" bIns="45720">
            <a:spAutoFit/>
          </a:bodyPr>
          <a:lstStyle/>
          <a:p>
            <a:pPr algn="ctr"/>
            <a:r>
              <a:rPr lang="ar-SA" sz="4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Calibri" panose="020F0502020204030204" pitchFamily="34" charset="0"/>
                <a:ea typeface="Times New Roman" panose="02020603050405020304" pitchFamily="18" charset="0"/>
                <a:cs typeface="Adobe Arabic" panose="02040503050201020203" pitchFamily="18" charset="-78"/>
              </a:rPr>
              <a:t>العناصر المكونة للويب كويست </a:t>
            </a:r>
            <a:endParaRPr lang="en-US" sz="4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2272340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lock Arc 14"/>
          <p:cNvSpPr/>
          <p:nvPr/>
        </p:nvSpPr>
        <p:spPr bwMode="auto">
          <a:xfrm>
            <a:off x="5578972" y="3215256"/>
            <a:ext cx="1071570" cy="701680"/>
          </a:xfrm>
          <a:prstGeom prst="blockArc">
            <a:avLst>
              <a:gd name="adj1" fmla="val 10800029"/>
              <a:gd name="adj2" fmla="val 0"/>
              <a:gd name="adj3" fmla="val 25000"/>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path path="circle">
              <a:fillToRect t="100000" r="100000"/>
            </a:path>
            <a:tileRect l="-100000" b="-100000"/>
          </a:gradFill>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endParaRPr lang="ar-SA">
              <a:solidFill>
                <a:schemeClr val="tx1"/>
              </a:solidFill>
              <a:latin typeface="Arial" charset="0"/>
            </a:endParaRPr>
          </a:p>
        </p:txBody>
      </p:sp>
      <p:sp>
        <p:nvSpPr>
          <p:cNvPr id="14" name="Block Arc 13"/>
          <p:cNvSpPr/>
          <p:nvPr/>
        </p:nvSpPr>
        <p:spPr bwMode="auto">
          <a:xfrm flipV="1">
            <a:off x="6999794" y="4131250"/>
            <a:ext cx="1071570" cy="727080"/>
          </a:xfrm>
          <a:prstGeom prst="blockArc">
            <a:avLst>
              <a:gd name="adj1" fmla="val 10800029"/>
              <a:gd name="adj2" fmla="val 0"/>
              <a:gd name="adj3" fmla="val 25000"/>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path path="circle">
              <a:fillToRect t="100000" r="100000"/>
            </a:path>
            <a:tileRect l="-100000" b="-100000"/>
          </a:gradFill>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endParaRPr lang="ar-SA">
              <a:solidFill>
                <a:schemeClr val="tx1"/>
              </a:solidFill>
              <a:latin typeface="Arial" charset="0"/>
            </a:endParaRPr>
          </a:p>
        </p:txBody>
      </p:sp>
      <p:pic>
        <p:nvPicPr>
          <p:cNvPr id="12292" name="Picture 2" descr="http://t1.gstatic.com/images?q=tbn:3cPx1f5RPbDu9M:http://www.cmoe.com/blog/wp-content/images/question-mark.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1648" y="1476012"/>
            <a:ext cx="2050024" cy="205002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bwMode="auto">
          <a:xfrm>
            <a:off x="9046096" y="3501008"/>
            <a:ext cx="1285884" cy="1143008"/>
          </a:xfrm>
          <a:prstGeom prst="ellipse">
            <a:avLst/>
          </a:prstGeom>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2800" b="1" dirty="0">
                <a:solidFill>
                  <a:schemeClr val="bg1"/>
                </a:solidFill>
                <a:latin typeface="Arial" charset="0"/>
              </a:rPr>
              <a:t>المقدمة</a:t>
            </a:r>
          </a:p>
        </p:txBody>
      </p:sp>
      <p:sp>
        <p:nvSpPr>
          <p:cNvPr id="8" name="Oval 7"/>
          <p:cNvSpPr/>
          <p:nvPr/>
        </p:nvSpPr>
        <p:spPr bwMode="auto">
          <a:xfrm>
            <a:off x="7617336" y="3501008"/>
            <a:ext cx="1285884" cy="1143008"/>
          </a:xfrm>
          <a:prstGeom prst="ellipse">
            <a:avLst/>
          </a:prstGeom>
          <a:solidFill>
            <a:schemeClr val="accent2">
              <a:lumMod val="75000"/>
            </a:schemeClr>
          </a:solidFill>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2800" b="1" dirty="0">
                <a:solidFill>
                  <a:schemeClr val="bg1"/>
                </a:solidFill>
                <a:latin typeface="Arial" charset="0"/>
              </a:rPr>
              <a:t>المهام</a:t>
            </a:r>
          </a:p>
        </p:txBody>
      </p:sp>
      <p:sp>
        <p:nvSpPr>
          <p:cNvPr id="9" name="Oval 8"/>
          <p:cNvSpPr/>
          <p:nvPr/>
        </p:nvSpPr>
        <p:spPr bwMode="auto">
          <a:xfrm>
            <a:off x="6188576" y="3501008"/>
            <a:ext cx="1285884" cy="1143008"/>
          </a:xfrm>
          <a:prstGeom prst="ellipse">
            <a:avLst/>
          </a:prstGeom>
          <a:solidFill>
            <a:srgbClr val="906238"/>
          </a:solidFill>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2800" b="1" dirty="0">
                <a:solidFill>
                  <a:schemeClr val="bg1"/>
                </a:solidFill>
                <a:latin typeface="Arial" charset="0"/>
              </a:rPr>
              <a:t>الإجراءات</a:t>
            </a:r>
          </a:p>
        </p:txBody>
      </p:sp>
      <p:sp>
        <p:nvSpPr>
          <p:cNvPr id="10" name="Oval 9"/>
          <p:cNvSpPr/>
          <p:nvPr/>
        </p:nvSpPr>
        <p:spPr bwMode="auto">
          <a:xfrm>
            <a:off x="4759816" y="3501008"/>
            <a:ext cx="1285884" cy="1143008"/>
          </a:xfrm>
          <a:prstGeom prst="ellipse">
            <a:avLst/>
          </a:prstGeom>
          <a:solidFill>
            <a:srgbClr val="7F5631"/>
          </a:solidFill>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2800" b="1" dirty="0">
                <a:solidFill>
                  <a:schemeClr val="bg1"/>
                </a:solidFill>
                <a:latin typeface="Arial" charset="0"/>
              </a:rPr>
              <a:t>المصادر</a:t>
            </a:r>
          </a:p>
        </p:txBody>
      </p:sp>
      <p:sp>
        <p:nvSpPr>
          <p:cNvPr id="11" name="Oval 10"/>
          <p:cNvSpPr/>
          <p:nvPr/>
        </p:nvSpPr>
        <p:spPr bwMode="auto">
          <a:xfrm>
            <a:off x="3331056" y="3501008"/>
            <a:ext cx="1285884" cy="1143008"/>
          </a:xfrm>
          <a:prstGeom prst="ellipse">
            <a:avLst/>
          </a:prstGeom>
          <a:solidFill>
            <a:srgbClr val="76502E"/>
          </a:solidFill>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2800" b="1" dirty="0">
                <a:solidFill>
                  <a:schemeClr val="bg1"/>
                </a:solidFill>
                <a:latin typeface="Arial" charset="0"/>
              </a:rPr>
              <a:t>التقييم</a:t>
            </a:r>
          </a:p>
        </p:txBody>
      </p:sp>
      <p:sp>
        <p:nvSpPr>
          <p:cNvPr id="12" name="Oval 11"/>
          <p:cNvSpPr/>
          <p:nvPr/>
        </p:nvSpPr>
        <p:spPr bwMode="auto">
          <a:xfrm>
            <a:off x="1902296" y="3501008"/>
            <a:ext cx="1285884" cy="1143008"/>
          </a:xfrm>
          <a:prstGeom prst="ellipse">
            <a:avLst/>
          </a:prstGeom>
          <a:solidFill>
            <a:srgbClr val="634427"/>
          </a:solidFill>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2800" b="1" dirty="0">
                <a:solidFill>
                  <a:schemeClr val="bg1"/>
                </a:solidFill>
                <a:latin typeface="Arial" charset="0"/>
              </a:rPr>
              <a:t>الخاتمة</a:t>
            </a:r>
          </a:p>
        </p:txBody>
      </p:sp>
      <p:cxnSp>
        <p:nvCxnSpPr>
          <p:cNvPr id="16" name="Straight Arrow Connector 15"/>
          <p:cNvCxnSpPr/>
          <p:nvPr/>
        </p:nvCxnSpPr>
        <p:spPr bwMode="auto">
          <a:xfrm rot="10800000">
            <a:off x="2045201" y="5144061"/>
            <a:ext cx="8001000" cy="1588"/>
          </a:xfrm>
          <a:prstGeom prst="straightConnector1">
            <a:avLst/>
          </a:prstGeom>
          <a:gradFill rotWithShape="1">
            <a:gsLst>
              <a:gs pos="0">
                <a:schemeClr val="bg2">
                  <a:gamma/>
                  <a:tint val="26667"/>
                  <a:invGamma/>
                </a:schemeClr>
              </a:gs>
              <a:gs pos="100000">
                <a:schemeClr val="bg2">
                  <a:alpha val="14999"/>
                </a:schemeClr>
              </a:gs>
            </a:gsLst>
            <a:lin ang="5400000" scaled="1"/>
          </a:gradFill>
          <a:ln w="38100" cap="flat" cmpd="sng" algn="ctr">
            <a:solidFill>
              <a:schemeClr val="bg2"/>
            </a:solidFill>
            <a:prstDash val="solid"/>
            <a:round/>
            <a:headEnd type="none" w="med" len="med"/>
            <a:tailEnd type="arrow"/>
          </a:ln>
          <a:effectLst>
            <a:outerShdw blurRad="152400" dist="317500" dir="5400000" sx="90000" sy="-19000" rotWithShape="0">
              <a:prstClr val="black">
                <a:alpha val="15000"/>
              </a:prstClr>
            </a:outerShdw>
          </a:effectLst>
        </p:spPr>
      </p:cxnSp>
      <p:sp>
        <p:nvSpPr>
          <p:cNvPr id="2" name="Rectangle 1"/>
          <p:cNvSpPr/>
          <p:nvPr/>
        </p:nvSpPr>
        <p:spPr>
          <a:xfrm>
            <a:off x="2106018" y="269253"/>
            <a:ext cx="8616461" cy="923330"/>
          </a:xfrm>
          <a:prstGeom prst="rect">
            <a:avLst/>
          </a:prstGeom>
          <a:noFill/>
        </p:spPr>
        <p:txBody>
          <a:bodyPr wrap="none" lIns="91440" tIns="45720" rIns="91440" bIns="45720">
            <a:spAutoFit/>
          </a:bodyPr>
          <a:lstStyle/>
          <a:p>
            <a:pPr algn="ctr"/>
            <a:r>
              <a:rPr lang="ar-SA" altLang="ko-KR"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ما هي العناصر الأساسية لبناء الرحلات المعرفية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392155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nodeType="afterGroup">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par>
                          <p:cTn id="32" fill="hold" nodeType="afterGroup">
                            <p:stCondLst>
                              <p:cond delay="3500"/>
                            </p:stCondLst>
                            <p:childTnLst>
                              <p:par>
                                <p:cTn id="33" presetID="10"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874466" y="525805"/>
            <a:ext cx="7315200" cy="1990725"/>
          </a:xfrm>
        </p:spPr>
        <p:txBody>
          <a:bodyPr>
            <a:normAutofit fontScale="47500" lnSpcReduction="20000"/>
          </a:bodyPr>
          <a:lstStyle/>
          <a:p>
            <a:pPr algn="r" rtl="1" eaLnBrk="1" hangingPunct="1"/>
            <a:endParaRPr lang="ar-SA" sz="3200" dirty="0">
              <a:latin typeface="Adobe Arabic" panose="02040503050201020203" pitchFamily="18" charset="-78"/>
              <a:cs typeface="Adobe Arabic" panose="02040503050201020203" pitchFamily="18" charset="-78"/>
            </a:endParaRPr>
          </a:p>
          <a:p>
            <a:pPr marL="457200" indent="-457200" algn="r" defTabSz="914400" rtl="1">
              <a:lnSpc>
                <a:spcPct val="170000"/>
              </a:lnSpc>
              <a:buFont typeface="Arial" panose="020B0604020202020204" pitchFamily="34" charset="0"/>
              <a:buChar char="•"/>
              <a:defRPr/>
            </a:pPr>
            <a:r>
              <a:rPr lang="ar-SA" sz="3200" b="1" dirty="0">
                <a:latin typeface="Adobe Arabic" panose="02040503050201020203" pitchFamily="18" charset="-78"/>
                <a:cs typeface="Adobe Arabic" panose="02040503050201020203" pitchFamily="18" charset="-78"/>
              </a:rPr>
              <a:t>	</a:t>
            </a:r>
            <a:r>
              <a:rPr lang="ar-AE" sz="3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هي التمهيد للدرس لإثارة دافعية الطلاب, حيث يتم توضيح فكرة الدرس وعناصره  والتركيز على أهدافه من أجل  وضع الطالب في تصور مسبق حول ما سيتعلمه. ويمكن للمعلم أن يضع مجموعة من  الأسئلة  حول أفكار الدرس الرئيسة</a:t>
            </a:r>
            <a:r>
              <a:rPr lang="ar-AE" sz="33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a:t>
            </a:r>
            <a:endParaRPr lang="ar-SA" sz="33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p:txBody>
      </p:sp>
      <p:sp>
        <p:nvSpPr>
          <p:cNvPr id="5" name="Oval 4"/>
          <p:cNvSpPr/>
          <p:nvPr/>
        </p:nvSpPr>
        <p:spPr bwMode="auto">
          <a:xfrm>
            <a:off x="8886398" y="525804"/>
            <a:ext cx="1500198" cy="1428760"/>
          </a:xfrm>
          <a:prstGeom prst="ellipse">
            <a:avLst/>
          </a:prstGeom>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3200" b="1" dirty="0">
                <a:solidFill>
                  <a:schemeClr val="bg1"/>
                </a:solidFill>
                <a:latin typeface="Adobe Arabic" panose="02040503050201020203" pitchFamily="18" charset="-78"/>
                <a:cs typeface="Adobe Arabic" panose="02040503050201020203" pitchFamily="18" charset="-78"/>
              </a:rPr>
              <a:t>المقدمة</a:t>
            </a:r>
          </a:p>
        </p:txBody>
      </p:sp>
      <p:sp>
        <p:nvSpPr>
          <p:cNvPr id="9221" name="Rectangle 5"/>
          <p:cNvSpPr>
            <a:spLocks noChangeArrowheads="1"/>
          </p:cNvSpPr>
          <p:nvPr/>
        </p:nvSpPr>
        <p:spPr bwMode="auto">
          <a:xfrm>
            <a:off x="2279577" y="2248233"/>
            <a:ext cx="7500937" cy="3118803"/>
          </a:xfrm>
          <a:prstGeom prst="rect">
            <a:avLst/>
          </a:prstGeom>
          <a:noFill/>
          <a:ln w="9525">
            <a:noFill/>
            <a:miter lim="800000"/>
            <a:headEnd/>
            <a:tailEnd/>
          </a:ln>
        </p:spPr>
        <p:txBody>
          <a:bodyPr anchor="ctr">
            <a:spAutoFit/>
          </a:bodyPr>
          <a:lstStyle/>
          <a:p>
            <a:pPr algn="r" rtl="1">
              <a:lnSpc>
                <a:spcPct val="150000"/>
              </a:lnSpc>
              <a:spcBef>
                <a:spcPts val="1000"/>
              </a:spcBef>
              <a:buClr>
                <a:schemeClr val="accent1"/>
              </a:buCl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المقدمة</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rtl="1">
              <a:lnSpc>
                <a:spcPct val="150000"/>
              </a:lnSpc>
              <a:spcBef>
                <a:spcPts val="1000"/>
              </a:spcBef>
              <a:buClr>
                <a:schemeClr val="accent1"/>
              </a:buCl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عزيزي الطالب:</a:t>
            </a:r>
          </a:p>
          <a:p>
            <a:pPr algn="r" rtl="1">
              <a:lnSpc>
                <a:spcPct val="150000"/>
              </a:lnSpc>
              <a:spcBef>
                <a:spcPts val="1000"/>
              </a:spcBef>
              <a:buClr>
                <a:schemeClr val="accent1"/>
              </a:buCl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تخيل نفسك طائر يحلق في سماء سوريا الجميلة يتنقل بين سهولها و بواديها تارة , و تارة فوق الجبال الخضراء و الساحل الأزرق و لا تنسى أن تزور</a:t>
            </a:r>
            <a:r>
              <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الأماكن الأثرية كمدينة تدمر و القلاع الشامخة</a:t>
            </a:r>
            <a:r>
              <a:rPr lang="en-US" sz="2400" dirty="0">
                <a:latin typeface="Adobe Arabic" panose="02040503050201020203" pitchFamily="18" charset="-78"/>
                <a:cs typeface="Adobe Arabic" panose="02040503050201020203" pitchFamily="18" charset="-78"/>
              </a:rPr>
              <a:t>  </a:t>
            </a:r>
          </a:p>
        </p:txBody>
      </p:sp>
    </p:spTree>
    <p:extLst>
      <p:ext uri="{BB962C8B-B14F-4D97-AF65-F5344CB8AC3E}">
        <p14:creationId xmlns:p14="http://schemas.microsoft.com/office/powerpoint/2010/main" val="1819143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2737996" y="799604"/>
            <a:ext cx="6739136" cy="3131627"/>
          </a:xfrm>
          <a:noFill/>
          <a:ln w="9525">
            <a:noFill/>
            <a:miter lim="800000"/>
            <a:headEnd/>
            <a:tailEnd/>
          </a:ln>
        </p:spPr>
        <p:txBody>
          <a:bodyPr anchor="ctr">
            <a:spAutoFit/>
          </a:bodyPr>
          <a:lstStyle/>
          <a:p>
            <a:pPr marL="457200" indent="-457200" algn="r" defTabSz="914400" rtl="1">
              <a:lnSpc>
                <a:spcPct val="150000"/>
              </a:lnSpc>
              <a:buFont typeface="Arial" panose="020B0604020202020204" pitchFamily="34" charset="0"/>
              <a:buChar char="•"/>
            </a:pPr>
            <a:endParaRPr lang="ar-SA" sz="21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marL="457200" indent="-457200" algn="r" defTabSz="914400" rtl="1">
              <a:lnSpc>
                <a:spcPct val="150000"/>
              </a:lnSpc>
              <a:buFont typeface="Arial" panose="020B0604020202020204" pitchFamily="34" charset="0"/>
              <a:buChar cha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تحتوي على الأسئلة الجوهرية للمهمة و التي تدور حولها فكرة الويب كويست .</a:t>
            </a:r>
          </a:p>
          <a:p>
            <a:pPr marL="457200" indent="-457200" algn="r" defTabSz="914400" rtl="1">
              <a:lnSpc>
                <a:spcPct val="150000"/>
              </a:lnSpc>
              <a:buFont typeface="Arial" panose="020B0604020202020204" pitchFamily="34" charset="0"/>
              <a:buChar cha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كما تحتوي على تحديد للخطوات التي يجب إتباعها للإجابة على هذه الأسئلة. </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marL="457200" indent="-457200" algn="r" defTabSz="914400" rtl="1">
              <a:lnSpc>
                <a:spcPct val="150000"/>
              </a:lnSpc>
              <a:buFont typeface="Arial" panose="020B0604020202020204" pitchFamily="34" charset="0"/>
              <a:buChar char="•"/>
            </a:pPr>
            <a:endPar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p:txBody>
      </p:sp>
      <p:sp>
        <p:nvSpPr>
          <p:cNvPr id="5" name="Oval 4"/>
          <p:cNvSpPr/>
          <p:nvPr/>
        </p:nvSpPr>
        <p:spPr bwMode="auto">
          <a:xfrm>
            <a:off x="8846339" y="332656"/>
            <a:ext cx="1500198" cy="1428760"/>
          </a:xfrm>
          <a:prstGeom prst="ellipse">
            <a:avLst/>
          </a:prstGeom>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just" eaLnBrk="1" hangingPunct="1">
              <a:defRPr/>
            </a:pPr>
            <a:r>
              <a:rPr lang="ar-SA" sz="3200" b="1" dirty="0">
                <a:solidFill>
                  <a:schemeClr val="bg1"/>
                </a:solidFill>
                <a:latin typeface="Adobe Arabic" panose="02040503050201020203" pitchFamily="18" charset="-78"/>
                <a:cs typeface="Adobe Arabic" panose="02040503050201020203" pitchFamily="18" charset="-78"/>
              </a:rPr>
              <a:t>المهام</a:t>
            </a:r>
          </a:p>
        </p:txBody>
      </p:sp>
      <p:pic>
        <p:nvPicPr>
          <p:cNvPr id="15365" name="Picture 2" descr="http://t2.gstatic.com/images?q=tbn:qwOehLfsewT4bM:http://thecomeupshow.com/wp-content/uploads/2010/01/Task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3776" y="149664"/>
            <a:ext cx="1371600" cy="15525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6"/>
          <p:cNvSpPr>
            <a:spLocks noChangeArrowheads="1"/>
          </p:cNvSpPr>
          <p:nvPr/>
        </p:nvSpPr>
        <p:spPr bwMode="auto">
          <a:xfrm>
            <a:off x="1361693" y="3566349"/>
            <a:ext cx="8682211" cy="1200329"/>
          </a:xfrm>
          <a:prstGeom prst="rect">
            <a:avLst/>
          </a:prstGeom>
          <a:noFill/>
          <a:ln w="9525">
            <a:noFill/>
            <a:miter lim="800000"/>
            <a:headEnd/>
            <a:tailEnd/>
          </a:ln>
        </p:spPr>
        <p:txBody>
          <a:bodyPr wrap="square" anchor="ctr">
            <a:spAutoFit/>
          </a:bodyPr>
          <a:lstStyle/>
          <a:p>
            <a:pPr algn="just" rtl="1">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المهام</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just" rtl="1">
              <a:buFontTx/>
              <a:buChar cha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مهمات الطلاب التعريف بالمنطقة السياحية إحضار الصور المناسب</a:t>
            </a:r>
            <a:r>
              <a:rPr lang="ar-AE"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ة</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just" rtl="1">
              <a:buFontTx/>
              <a:buChar cha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و ضع خريطة بسيطة توضح المكان الجغرافي و كيفية الوصول له.</a:t>
            </a:r>
          </a:p>
        </p:txBody>
      </p:sp>
    </p:spTree>
    <p:extLst>
      <p:ext uri="{BB962C8B-B14F-4D97-AF65-F5344CB8AC3E}">
        <p14:creationId xmlns:p14="http://schemas.microsoft.com/office/powerpoint/2010/main" val="1958317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Grp="1" noChangeArrowheads="1"/>
          </p:cNvSpPr>
          <p:nvPr>
            <p:ph idx="1"/>
          </p:nvPr>
        </p:nvSpPr>
        <p:spPr/>
        <p:txBody>
          <a:bodyPr/>
          <a:lstStyle/>
          <a:p>
            <a:pPr algn="just" eaLnBrk="1" hangingPunct="1">
              <a:lnSpc>
                <a:spcPct val="80000"/>
              </a:lnSpc>
              <a:buFontTx/>
              <a:buNone/>
            </a:pPr>
            <a:endParaRPr lang="ar-SA" sz="2400" b="1"/>
          </a:p>
          <a:p>
            <a:pPr algn="just" eaLnBrk="1" hangingPunct="1">
              <a:lnSpc>
                <a:spcPct val="80000"/>
              </a:lnSpc>
              <a:buFontTx/>
              <a:buNone/>
            </a:pPr>
            <a:endParaRPr lang="ar-SA" sz="2400" b="1"/>
          </a:p>
          <a:p>
            <a:pPr algn="just" eaLnBrk="1" hangingPunct="1">
              <a:lnSpc>
                <a:spcPct val="80000"/>
              </a:lnSpc>
              <a:buFontTx/>
              <a:buNone/>
            </a:pPr>
            <a:endParaRPr lang="ar-SA" sz="2400" b="1"/>
          </a:p>
          <a:p>
            <a:pPr algn="just" eaLnBrk="1" hangingPunct="1">
              <a:lnSpc>
                <a:spcPct val="80000"/>
              </a:lnSpc>
              <a:buFontTx/>
              <a:buNone/>
            </a:pPr>
            <a:endParaRPr lang="ar-SA" sz="1400" b="1"/>
          </a:p>
        </p:txBody>
      </p:sp>
      <p:sp>
        <p:nvSpPr>
          <p:cNvPr id="7" name="Rectangle 4"/>
          <p:cNvSpPr txBox="1">
            <a:spLocks noChangeArrowheads="1"/>
          </p:cNvSpPr>
          <p:nvPr/>
        </p:nvSpPr>
        <p:spPr bwMode="auto">
          <a:xfrm>
            <a:off x="1603773" y="1840769"/>
            <a:ext cx="1452546" cy="715962"/>
          </a:xfrm>
          <a:prstGeom prst="rect">
            <a:avLst/>
          </a:prstGeom>
          <a:noFill/>
          <a:ln w="9525">
            <a:noFill/>
            <a:miter lim="800000"/>
            <a:headEnd/>
            <a:tailEnd/>
          </a:ln>
        </p:spPr>
        <p:txBody>
          <a:bodyPr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eaLnBrk="1" hangingPunct="1">
              <a:defRPr/>
            </a:pPr>
            <a:r>
              <a:rPr lang="en-US" sz="4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rPr>
              <a:t>WEB</a:t>
            </a:r>
            <a:endParaRPr lang="ru-RU" sz="4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endParaRPr>
          </a:p>
        </p:txBody>
      </p:sp>
      <p:sp>
        <p:nvSpPr>
          <p:cNvPr id="8" name="Rectangle 4"/>
          <p:cNvSpPr txBox="1">
            <a:spLocks noChangeArrowheads="1"/>
          </p:cNvSpPr>
          <p:nvPr/>
        </p:nvSpPr>
        <p:spPr bwMode="auto">
          <a:xfrm>
            <a:off x="1105679" y="1732502"/>
            <a:ext cx="2071702" cy="715962"/>
          </a:xfrm>
          <a:prstGeom prst="rect">
            <a:avLst/>
          </a:prstGeom>
          <a:noFill/>
          <a:ln w="9525">
            <a:noFill/>
            <a:miter lim="800000"/>
            <a:headEnd/>
            <a:tailEnd/>
          </a:ln>
        </p:spPr>
        <p:txBody>
          <a:bodyPr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eaLnBrk="1" hangingPunct="1">
              <a:defRPr/>
            </a:pPr>
            <a:r>
              <a:rPr lang="en-US" sz="4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rPr>
              <a:t>QUEST</a:t>
            </a:r>
            <a:endParaRPr lang="ru-RU" sz="4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j-lt"/>
              <a:ea typeface="+mj-ea"/>
              <a:cs typeface="+mj-cs"/>
            </a:endParaRPr>
          </a:p>
        </p:txBody>
      </p:sp>
      <p:pic>
        <p:nvPicPr>
          <p:cNvPr id="8199" name="Picture 2" descr="http://edweb.sdsu.edu/people/bdodge/images/top/mypic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441" y="2652704"/>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p:cNvSpPr/>
          <p:nvPr/>
        </p:nvSpPr>
        <p:spPr bwMode="auto">
          <a:xfrm>
            <a:off x="2705081" y="2730491"/>
            <a:ext cx="1214446" cy="1357322"/>
          </a:xfrm>
          <a:prstGeom prst="ellipse">
            <a:avLst/>
          </a:prstGeom>
          <a:noFill/>
          <a:ln w="57150" cap="flat" cmpd="sng" algn="ctr">
            <a:solidFill>
              <a:schemeClr val="tx1">
                <a:lumMod val="50000"/>
              </a:schemeClr>
            </a:solidFill>
            <a:prstDash val="solid"/>
            <a:round/>
            <a:headEnd type="none" w="med" len="med"/>
            <a:tailEnd type="none" w="med" len="med"/>
          </a:ln>
          <a:effectLst>
            <a:glow rad="101600">
              <a:schemeClr val="bg2">
                <a:lumMod val="75000"/>
                <a:alpha val="40000"/>
              </a:schemeClr>
            </a:glow>
          </a:effectLst>
        </p:spPr>
        <p:txBody>
          <a:bodyPr wrap="none" rtlCol="1" anchor="ctr"/>
          <a:lstStyle/>
          <a:p>
            <a:pPr algn="ctr" eaLnBrk="1" hangingPunct="1">
              <a:defRPr/>
            </a:pPr>
            <a:endParaRPr lang="ar-SA">
              <a:latin typeface="Arial" charset="0"/>
            </a:endParaRPr>
          </a:p>
        </p:txBody>
      </p:sp>
      <p:sp>
        <p:nvSpPr>
          <p:cNvPr id="8203" name="TextBox 9"/>
          <p:cNvSpPr txBox="1">
            <a:spLocks noChangeArrowheads="1"/>
          </p:cNvSpPr>
          <p:nvPr/>
        </p:nvSpPr>
        <p:spPr bwMode="auto">
          <a:xfrm>
            <a:off x="983441" y="5021799"/>
            <a:ext cx="2803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har char="•"/>
              <a:defRPr sz="3200">
                <a:solidFill>
                  <a:schemeClr val="tx1"/>
                </a:solidFill>
                <a:latin typeface="Microsoft Sans Serif" panose="020B0604020202020204" pitchFamily="34" charset="0"/>
              </a:defRPr>
            </a:lvl1pPr>
            <a:lvl2pPr marL="742950" indent="-285750" algn="r" rtl="1">
              <a:spcBef>
                <a:spcPct val="20000"/>
              </a:spcBef>
              <a:buChar char="–"/>
              <a:defRPr sz="2800">
                <a:solidFill>
                  <a:schemeClr val="tx1"/>
                </a:solidFill>
                <a:latin typeface="Microsoft Sans Serif" panose="020B0604020202020204" pitchFamily="34" charset="0"/>
              </a:defRPr>
            </a:lvl2pPr>
            <a:lvl3pPr marL="1143000" indent="-228600" algn="r" rtl="1">
              <a:spcBef>
                <a:spcPct val="20000"/>
              </a:spcBef>
              <a:buChar char="•"/>
              <a:defRPr sz="2400">
                <a:solidFill>
                  <a:schemeClr val="tx1"/>
                </a:solidFill>
                <a:latin typeface="Microsoft Sans Serif" panose="020B0604020202020204" pitchFamily="34" charset="0"/>
              </a:defRPr>
            </a:lvl3pPr>
            <a:lvl4pPr marL="1600200" indent="-228600" algn="r" rtl="1">
              <a:spcBef>
                <a:spcPct val="20000"/>
              </a:spcBef>
              <a:buChar char="–"/>
              <a:defRPr sz="2000">
                <a:solidFill>
                  <a:schemeClr val="tx1"/>
                </a:solidFill>
                <a:latin typeface="Microsoft Sans Serif" panose="020B0604020202020204" pitchFamily="34" charset="0"/>
              </a:defRPr>
            </a:lvl4pPr>
            <a:lvl5pPr marL="2057400" indent="-228600" algn="r" rtl="1">
              <a:spcBef>
                <a:spcPct val="20000"/>
              </a:spcBef>
              <a:buChar char="»"/>
              <a:defRPr sz="2000">
                <a:solidFill>
                  <a:schemeClr val="tx1"/>
                </a:solidFill>
                <a:latin typeface="Microsoft Sans Serif"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9pPr>
          </a:lstStyle>
          <a:p>
            <a:pPr algn="ctr" rtl="0" eaLnBrk="1" hangingPunct="1">
              <a:spcBef>
                <a:spcPct val="0"/>
              </a:spcBef>
              <a:buFontTx/>
              <a:buNone/>
            </a:pPr>
            <a:r>
              <a:rPr lang="en-US" sz="2400" dirty="0">
                <a:latin typeface="Arial" panose="020B0604020202020204" pitchFamily="34" charset="0"/>
              </a:rPr>
              <a:t>Prof. Bernie Dodge</a:t>
            </a:r>
            <a:endParaRPr lang="ar-SA" sz="2400" dirty="0">
              <a:latin typeface="Arial" panose="020B0604020202020204" pitchFamily="34" charset="0"/>
            </a:endParaRPr>
          </a:p>
        </p:txBody>
      </p:sp>
      <p:sp>
        <p:nvSpPr>
          <p:cNvPr id="2" name="Rectangle 1"/>
          <p:cNvSpPr/>
          <p:nvPr/>
        </p:nvSpPr>
        <p:spPr>
          <a:xfrm>
            <a:off x="4989240" y="622767"/>
            <a:ext cx="6781846" cy="6283836"/>
          </a:xfrm>
          <a:prstGeom prst="rect">
            <a:avLst/>
          </a:prstGeom>
        </p:spPr>
        <p:txBody>
          <a:bodyPr wrap="square">
            <a:spAutoFit/>
          </a:bodyPr>
          <a:lstStyle/>
          <a:p>
            <a:pPr marL="190500" marR="190500" algn="r" rtl="1">
              <a:lnSpc>
                <a:spcPct val="107000"/>
              </a:lnSpc>
            </a:pPr>
            <a:r>
              <a:rPr lang="ar-SA" dirty="0">
                <a:solidFill>
                  <a:srgbClr val="000000"/>
                </a:solidFill>
                <a:latin typeface="Calibri" panose="020F0502020204030204" pitchFamily="34" charset="0"/>
                <a:ea typeface="Times New Roman" panose="02020603050405020304" pitchFamily="18" charset="0"/>
                <a:cs typeface="Adobe Arabic" panose="02040503050201020203" pitchFamily="18" charset="-78"/>
              </a:rPr>
              <a:t> </a:t>
            </a:r>
            <a:endParaRPr lang="en-US" sz="1400" dirty="0">
              <a:latin typeface="Calibri" panose="020F0502020204030204" pitchFamily="34" charset="0"/>
              <a:ea typeface="Calibri" panose="020F0502020204030204" pitchFamily="34" charset="0"/>
            </a:endParaRPr>
          </a:p>
          <a:p>
            <a:pPr marL="190500" marR="190500" algn="just" rtl="1">
              <a:lnSpc>
                <a:spcPct val="107000"/>
              </a:lnSpc>
            </a:pPr>
            <a:r>
              <a:rPr lang="ar-SA"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أتت فكرة الويب كويست بواسطة الأستاذ بيرن دودج (</a:t>
            </a:r>
            <a:r>
              <a:rPr lang="en-US" sz="3200" b="1" dirty="0">
                <a:solidFill>
                  <a:srgbClr val="003399"/>
                </a:solidFill>
                <a:latin typeface="Adobe Arabic" panose="02040503050201020203" pitchFamily="18" charset="-78"/>
                <a:ea typeface="Times New Roman" panose="02020603050405020304" pitchFamily="18" charset="0"/>
              </a:rPr>
              <a:t>Bernie Dodge</a:t>
            </a:r>
            <a:r>
              <a:rPr lang="ar-SA"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a:t>
            </a:r>
            <a:r>
              <a:rPr lang="ar-SA" sz="3200" b="1" dirty="0">
                <a:solidFill>
                  <a:srgbClr val="FFFFFF"/>
                </a:solidFill>
                <a:latin typeface="Calibri" panose="020F0502020204030204" pitchFamily="34" charset="0"/>
                <a:ea typeface="Times New Roman" panose="02020603050405020304" pitchFamily="18" charset="0"/>
                <a:cs typeface="Adobe Arabic" panose="02040503050201020203" pitchFamily="18" charset="-78"/>
              </a:rPr>
              <a:t>ه</a:t>
            </a:r>
            <a:r>
              <a:rPr lang="ar-SA"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 الأستاذ الباحث بجامعة سان دياغو بولاية كاليفورنيا . وهذه الفكرة، أي </a:t>
            </a:r>
            <a:r>
              <a:rPr lang="ar-AE"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الويب كويست</a:t>
            </a:r>
            <a:r>
              <a:rPr lang="ar-SA"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a:t>
            </a:r>
            <a:r>
              <a:rPr lang="ar-AE"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تتبلور في </a:t>
            </a:r>
            <a:r>
              <a:rPr lang="ar-SA"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بناء فعالية موجهة تبحث في موضوع أو قضية معينة، ويعتمد الحل فيها على مصادر معلومات، هي بمعظمها مواقع في شبكة الويب</a:t>
            </a:r>
            <a:r>
              <a:rPr lang="ar-AE"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منتقاة سابقاً </a:t>
            </a:r>
            <a:r>
              <a:rPr lang="ar-SA"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كما يمكن استعمال مصادر تقليدية أيضا مثل: الكتب والموسوعات و</a:t>
            </a:r>
            <a:r>
              <a:rPr lang="ar-AE"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المجلات و الأقراص المدمجة أو </a:t>
            </a:r>
            <a:r>
              <a:rPr lang="ar-SA"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الاستعانة بأشخاص لهم علاقة بموضوع البحث.</a:t>
            </a:r>
            <a:endParaRPr lang="en-US" sz="3200" b="1" dirty="0">
              <a:latin typeface="Calibri" panose="020F0502020204030204" pitchFamily="34" charset="0"/>
              <a:ea typeface="Calibri" panose="020F0502020204030204" pitchFamily="34" charset="0"/>
            </a:endParaRPr>
          </a:p>
        </p:txBody>
      </p:sp>
      <p:sp>
        <p:nvSpPr>
          <p:cNvPr id="3" name="Rectangle 2"/>
          <p:cNvSpPr/>
          <p:nvPr/>
        </p:nvSpPr>
        <p:spPr>
          <a:xfrm>
            <a:off x="5591945" y="161102"/>
            <a:ext cx="3967753"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latin typeface="Calibri" panose="020F0502020204030204" pitchFamily="34" charset="0"/>
                <a:ea typeface="Times New Roman" panose="02020603050405020304" pitchFamily="18" charset="0"/>
                <a:cs typeface="Adobe Arabic" panose="02040503050201020203" pitchFamily="18" charset="-78"/>
              </a:rPr>
              <a:t>فكرة الويب كويست </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386365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1127447" y="1196752"/>
            <a:ext cx="8798841" cy="4351338"/>
          </a:xfrm>
        </p:spPr>
        <p:txBody>
          <a:bodyPr>
            <a:normAutofit/>
          </a:bodyPr>
          <a:lstStyle/>
          <a:p>
            <a:pPr algn="r" eaLnBrk="1" hangingPunct="1"/>
            <a:endParaRPr lang="ar-SA" sz="3200" b="1" dirty="0">
              <a:latin typeface="Adobe Arabic" panose="02040503050201020203" pitchFamily="18" charset="-78"/>
              <a:cs typeface="Adobe Arabic" panose="02040503050201020203" pitchFamily="18" charset="-78"/>
            </a:endParaRPr>
          </a:p>
          <a:p>
            <a:pPr marL="457200" indent="-457200" algn="r" defTabSz="914400" rtl="1">
              <a:lnSpc>
                <a:spcPct val="150000"/>
              </a:lnSpc>
              <a:buFont typeface="Arial" panose="020B0604020202020204" pitchFamily="34" charset="0"/>
              <a:buChar char="•"/>
            </a:pPr>
            <a:r>
              <a:rPr lang="ar-SA" sz="3200" b="1" dirty="0">
                <a:latin typeface="Adobe Arabic" panose="02040503050201020203" pitchFamily="18" charset="-78"/>
                <a:cs typeface="Adobe Arabic" panose="02040503050201020203" pitchFamily="18" charset="-78"/>
              </a:rPr>
              <a:t>	</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ويتم فيها تقسيم الطلاب إلى مجموعات وتوزيع العمل بينهم, وتحديد الزمن اللازم لتأدية المهام.</a:t>
            </a:r>
          </a:p>
          <a:p>
            <a:pPr marL="457200" indent="-457200" algn="r" defTabSz="914400" rtl="1">
              <a:lnSpc>
                <a:spcPct val="150000"/>
              </a:lnSpc>
              <a:buFont typeface="Arial" panose="020B0604020202020204" pitchFamily="34" charset="0"/>
              <a:buChar char="•"/>
            </a:pPr>
            <a:endPar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marL="457200" indent="-457200" algn="r" defTabSz="914400" rtl="1">
              <a:lnSpc>
                <a:spcPct val="150000"/>
              </a:lnSpc>
              <a:buFont typeface="Arial" panose="020B0604020202020204" pitchFamily="34" charset="0"/>
              <a:buChar cha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ملاحظة: يتم تقديم النتائج التي وصل لها الطلاب عن طريق تقديم عرض (</a:t>
            </a:r>
            <a:r>
              <a:rPr lang="ar-AE"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تقديمي </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أو ملصق أو مقال .. </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marL="457200" indent="-457200" algn="r" defTabSz="914400" rtl="1">
              <a:lnSpc>
                <a:spcPct val="150000"/>
              </a:lnSpc>
              <a:buFont typeface="Arial" panose="020B0604020202020204" pitchFamily="34" charset="0"/>
              <a:buChar char="•"/>
            </a:pPr>
            <a:endPar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p:txBody>
      </p:sp>
      <p:sp>
        <p:nvSpPr>
          <p:cNvPr id="5" name="Oval 4"/>
          <p:cNvSpPr/>
          <p:nvPr/>
        </p:nvSpPr>
        <p:spPr bwMode="auto">
          <a:xfrm>
            <a:off x="9657348" y="482372"/>
            <a:ext cx="1500198" cy="1428760"/>
          </a:xfrm>
          <a:prstGeom prst="ellipse">
            <a:avLst/>
          </a:prstGeom>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2800" b="1" dirty="0">
                <a:solidFill>
                  <a:schemeClr val="bg1"/>
                </a:solidFill>
                <a:latin typeface="Arial" charset="0"/>
              </a:rPr>
              <a:t>الإجراءات</a:t>
            </a:r>
          </a:p>
        </p:txBody>
      </p:sp>
    </p:spTree>
    <p:extLst>
      <p:ext uri="{BB962C8B-B14F-4D97-AF65-F5344CB8AC3E}">
        <p14:creationId xmlns:p14="http://schemas.microsoft.com/office/powerpoint/2010/main" val="714568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1204687" y="1126487"/>
            <a:ext cx="10595428" cy="5262979"/>
          </a:xfrm>
          <a:prstGeom prst="rect">
            <a:avLst/>
          </a:prstGeom>
          <a:noFill/>
          <a:ln w="9525">
            <a:noFill/>
            <a:miter lim="800000"/>
            <a:headEnd/>
            <a:tailEnd/>
          </a:ln>
        </p:spPr>
        <p:txBody>
          <a:bodyPr wrap="square" anchor="ctr">
            <a:spAutoFit/>
          </a:bodyPr>
          <a:lstStyle/>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قسم الطلاب إلى مجموعات ست مجموعات كل مجموعة ستة طلاب و تؤدى المهمات خلال أسبوعين</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الأسبوع الأول ( حصتين )</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الحصة الأولى : تقسيم المجموعات و توزيع المهام يتضمن شرح مبدئي للنشاطات.</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ثلاث مجموعات  : للمناطق السياحية الأثرية المدن – الأماكن الدينية – القلاع</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ثلاث مجموعات : للمناطق السياحية الترويحية الجبال الساحل السهول و البوادي.</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الحصة الثانية : الإجابة على تساؤلات الطلاب و توجيه أسئلة تحفيزية.</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مثل : أي المناطق السياحية يدور حولها نشاطك</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هل بحثت في المكتبة أم في الانترنت</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هل وضعتم خطة للعمل</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الأسبوع الثاني : ( حصتين )</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الحصة الأولى</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مناقشة المشكلات التي تصادف الطلاب ( البحث في الانترنت – حفظ الملفات وطباعتها )</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الحصة الثانية </a:t>
            </a:r>
          </a:p>
          <a:p>
            <a:pPr algn="r">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يقدم الطلاب العروض و تنظيم حوار بين  كل المجموعات</a:t>
            </a:r>
            <a:r>
              <a:rPr lang="en-US" b="1" dirty="0">
                <a:latin typeface="Adobe Arabic" panose="02040503050201020203" pitchFamily="18" charset="-78"/>
                <a:cs typeface="Adobe Arabic" panose="02040503050201020203" pitchFamily="18" charset="-78"/>
              </a:rPr>
              <a:t> </a:t>
            </a:r>
          </a:p>
        </p:txBody>
      </p:sp>
      <p:sp>
        <p:nvSpPr>
          <p:cNvPr id="2" name="Rectangle 1"/>
          <p:cNvSpPr/>
          <p:nvPr/>
        </p:nvSpPr>
        <p:spPr>
          <a:xfrm>
            <a:off x="6629333" y="0"/>
            <a:ext cx="3717684" cy="923330"/>
          </a:xfrm>
          <a:prstGeom prst="rect">
            <a:avLst/>
          </a:prstGeom>
          <a:noFill/>
        </p:spPr>
        <p:txBody>
          <a:bodyPr wrap="none" lIns="91440" tIns="45720" rIns="91440" bIns="45720">
            <a:spAutoFit/>
          </a:bodyPr>
          <a:lstStyle/>
          <a:p>
            <a:pPr algn="ctr"/>
            <a:r>
              <a:rPr lang="ar-SA" sz="5400" b="1" u="sng" dirty="0">
                <a:ln w="22225">
                  <a:solidFill>
                    <a:schemeClr val="accent2">
                      <a:lumMod val="75000"/>
                    </a:schemeClr>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التنفيذ والاجراءات: </a:t>
            </a:r>
            <a:endParaRPr lang="en-US" sz="5400" b="1" dirty="0">
              <a:ln w="22225">
                <a:solidFill>
                  <a:schemeClr val="accent2">
                    <a:lumMod val="75000"/>
                  </a:schemeClr>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1412642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2135560" y="253040"/>
            <a:ext cx="6451104" cy="1157397"/>
          </a:xfrm>
        </p:spPr>
        <p:txBody>
          <a:bodyPr>
            <a:noAutofit/>
          </a:bodyPr>
          <a:lstStyle/>
          <a:p>
            <a:pPr marL="0" algn="r" defTabSz="914400">
              <a:buFontTx/>
              <a:buNone/>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يتم تحديد المصادر المتوفرة حول الموضوع والتي تتوفر فيها</a:t>
            </a:r>
            <a:endParaRPr lang="ar-AE"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marL="0" algn="r" defTabSz="914400">
              <a:buFontTx/>
              <a:buNone/>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الدقة العلمية وتثير اهتمام الطالب.</a:t>
            </a:r>
          </a:p>
        </p:txBody>
      </p:sp>
      <p:sp>
        <p:nvSpPr>
          <p:cNvPr id="5" name="Oval 4"/>
          <p:cNvSpPr/>
          <p:nvPr/>
        </p:nvSpPr>
        <p:spPr bwMode="auto">
          <a:xfrm>
            <a:off x="9055784" y="72999"/>
            <a:ext cx="1500198" cy="1428760"/>
          </a:xfrm>
          <a:prstGeom prst="ellipse">
            <a:avLst/>
          </a:prstGeom>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just" eaLnBrk="1" hangingPunct="1">
              <a:defRPr/>
            </a:pPr>
            <a:r>
              <a:rPr lang="ar-SA" sz="3200" b="1" dirty="0">
                <a:solidFill>
                  <a:schemeClr val="bg1"/>
                </a:solidFill>
                <a:latin typeface="Adobe Arabic" panose="02040503050201020203" pitchFamily="18" charset="-78"/>
                <a:cs typeface="Adobe Arabic" panose="02040503050201020203" pitchFamily="18" charset="-78"/>
              </a:rPr>
              <a:t>المصادر</a:t>
            </a:r>
          </a:p>
        </p:txBody>
      </p:sp>
      <p:pic>
        <p:nvPicPr>
          <p:cNvPr id="18437" name="Picture 2" descr="http://t3.gstatic.com/images?q=tbn:_y0DAnD1wclMEM:http://www.uic.edu/las/clas/image%2520for%2520website/resourc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529" y="4437113"/>
            <a:ext cx="157162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Rectangle 6"/>
          <p:cNvSpPr>
            <a:spLocks noChangeArrowheads="1"/>
          </p:cNvSpPr>
          <p:nvPr/>
        </p:nvSpPr>
        <p:spPr bwMode="auto">
          <a:xfrm>
            <a:off x="3019320" y="1410437"/>
            <a:ext cx="6786563" cy="490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har char="•"/>
              <a:defRPr sz="3200">
                <a:solidFill>
                  <a:schemeClr val="tx1"/>
                </a:solidFill>
                <a:latin typeface="Microsoft Sans Serif" panose="020B0604020202020204" pitchFamily="34" charset="0"/>
              </a:defRPr>
            </a:lvl1pPr>
            <a:lvl2pPr marL="742950" indent="-285750" algn="r" rtl="1">
              <a:spcBef>
                <a:spcPct val="20000"/>
              </a:spcBef>
              <a:buChar char="–"/>
              <a:defRPr sz="2800">
                <a:solidFill>
                  <a:schemeClr val="tx1"/>
                </a:solidFill>
                <a:latin typeface="Microsoft Sans Serif" panose="020B0604020202020204" pitchFamily="34" charset="0"/>
              </a:defRPr>
            </a:lvl2pPr>
            <a:lvl3pPr marL="1143000" indent="-228600" algn="r" rtl="1">
              <a:spcBef>
                <a:spcPct val="20000"/>
              </a:spcBef>
              <a:buChar char="•"/>
              <a:defRPr sz="2400">
                <a:solidFill>
                  <a:schemeClr val="tx1"/>
                </a:solidFill>
                <a:latin typeface="Microsoft Sans Serif" panose="020B0604020202020204" pitchFamily="34" charset="0"/>
              </a:defRPr>
            </a:lvl3pPr>
            <a:lvl4pPr marL="1600200" indent="-228600" algn="r" rtl="1">
              <a:spcBef>
                <a:spcPct val="20000"/>
              </a:spcBef>
              <a:buChar char="–"/>
              <a:defRPr sz="2000">
                <a:solidFill>
                  <a:schemeClr val="tx1"/>
                </a:solidFill>
                <a:latin typeface="Microsoft Sans Serif" panose="020B0604020202020204" pitchFamily="34" charset="0"/>
              </a:defRPr>
            </a:lvl4pPr>
            <a:lvl5pPr marL="2057400" indent="-228600" algn="r" rtl="1">
              <a:spcBef>
                <a:spcPct val="20000"/>
              </a:spcBef>
              <a:buChar char="»"/>
              <a:defRPr sz="2000">
                <a:solidFill>
                  <a:schemeClr val="tx1"/>
                </a:solidFill>
                <a:latin typeface="Microsoft Sans Serif"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9pPr>
          </a:lstStyle>
          <a:p>
            <a:pPr indent="-342900" rtl="0">
              <a:spcBef>
                <a:spcPts val="1000"/>
              </a:spcBef>
              <a:buClr>
                <a:schemeClr val="accent1"/>
              </a:buClr>
              <a:buNone/>
              <a:defRPr/>
            </a:pPr>
            <a:r>
              <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المصادر:               </a:t>
            </a:r>
          </a:p>
          <a:p>
            <a:pPr indent="-342900" rtl="0">
              <a:spcBef>
                <a:spcPts val="1000"/>
              </a:spcBef>
              <a:buClr>
                <a:schemeClr val="accent1"/>
              </a:buClr>
              <a:buNone/>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كتاب سوريا الجميلة       - مجلة ------      -  زيارة -----</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indent="-342900" rtl="0">
              <a:spcBef>
                <a:spcPts val="1000"/>
              </a:spcBef>
              <a:buClr>
                <a:schemeClr val="accent1"/>
              </a:buClr>
              <a:buNone/>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بوابة سوريا</a:t>
            </a:r>
            <a:endParaRPr lang="en-US"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just">
              <a:spcBef>
                <a:spcPct val="0"/>
              </a:spcBef>
              <a:buFontTx/>
              <a:buNone/>
            </a:pPr>
            <a:r>
              <a:rPr lang="en-US" dirty="0">
                <a:solidFill>
                  <a:srgbClr val="000000"/>
                </a:solidFill>
                <a:latin typeface="Adobe Arabic" panose="02040503050201020203" pitchFamily="18" charset="-78"/>
                <a:cs typeface="Adobe Arabic" panose="02040503050201020203" pitchFamily="18" charset="-78"/>
                <a:hlinkClick r:id="rId4"/>
              </a:rPr>
              <a:t>www.syriangate.com/syriaa/</a:t>
            </a:r>
            <a:endParaRPr lang="en-US" dirty="0">
              <a:solidFill>
                <a:srgbClr val="000000"/>
              </a:solidFill>
              <a:latin typeface="Adobe Arabic" panose="02040503050201020203" pitchFamily="18" charset="-78"/>
              <a:cs typeface="Adobe Arabic" panose="02040503050201020203" pitchFamily="18" charset="-78"/>
            </a:endParaRPr>
          </a:p>
          <a:p>
            <a:pPr algn="just">
              <a:spcBef>
                <a:spcPct val="0"/>
              </a:spcBef>
              <a:buFontTx/>
              <a:buNone/>
            </a:pPr>
            <a:r>
              <a:rPr lang="ar-SA" dirty="0">
                <a:solidFill>
                  <a:srgbClr val="0070C0"/>
                </a:solidFill>
                <a:latin typeface="Adobe Arabic" panose="02040503050201020203" pitchFamily="18" charset="-78"/>
                <a:cs typeface="Adobe Arabic" panose="02040503050201020203" pitchFamily="18" charset="-78"/>
              </a:rPr>
              <a:t>وزارة السياحة في سوريا</a:t>
            </a:r>
            <a:endParaRPr lang="en-US" dirty="0">
              <a:solidFill>
                <a:srgbClr val="0070C0"/>
              </a:solidFill>
              <a:latin typeface="Adobe Arabic" panose="02040503050201020203" pitchFamily="18" charset="-78"/>
              <a:cs typeface="Adobe Arabic" panose="02040503050201020203" pitchFamily="18" charset="-78"/>
            </a:endParaRPr>
          </a:p>
          <a:p>
            <a:pPr algn="just">
              <a:spcBef>
                <a:spcPct val="0"/>
              </a:spcBef>
              <a:buFontTx/>
              <a:buNone/>
            </a:pPr>
            <a:r>
              <a:rPr lang="en-US" dirty="0">
                <a:solidFill>
                  <a:srgbClr val="000000"/>
                </a:solidFill>
                <a:latin typeface="Adobe Arabic" panose="02040503050201020203" pitchFamily="18" charset="-78"/>
                <a:cs typeface="Adobe Arabic" panose="02040503050201020203" pitchFamily="18" charset="-78"/>
                <a:hlinkClick r:id="rId5"/>
              </a:rPr>
              <a:t>www.syriatourism.org</a:t>
            </a:r>
            <a:endParaRPr lang="en-US" dirty="0">
              <a:solidFill>
                <a:srgbClr val="000000"/>
              </a:solidFill>
              <a:latin typeface="Adobe Arabic" panose="02040503050201020203" pitchFamily="18" charset="-78"/>
              <a:cs typeface="Adobe Arabic" panose="02040503050201020203" pitchFamily="18" charset="-78"/>
            </a:endParaRPr>
          </a:p>
          <a:p>
            <a:pPr algn="just">
              <a:spcBef>
                <a:spcPct val="0"/>
              </a:spcBef>
              <a:buFontTx/>
              <a:buNone/>
            </a:pPr>
            <a:r>
              <a:rPr lang="ar-SA" dirty="0">
                <a:solidFill>
                  <a:srgbClr val="0070C0"/>
                </a:solidFill>
                <a:latin typeface="Adobe Arabic" panose="02040503050201020203" pitchFamily="18" charset="-78"/>
                <a:cs typeface="Adobe Arabic" panose="02040503050201020203" pitchFamily="18" charset="-78"/>
              </a:rPr>
              <a:t>موقع يهتم بالسياحة في سوريا</a:t>
            </a:r>
            <a:endParaRPr lang="en-US" dirty="0">
              <a:solidFill>
                <a:srgbClr val="0070C0"/>
              </a:solidFill>
              <a:latin typeface="Adobe Arabic" panose="02040503050201020203" pitchFamily="18" charset="-78"/>
              <a:cs typeface="Adobe Arabic" panose="02040503050201020203" pitchFamily="18" charset="-78"/>
            </a:endParaRPr>
          </a:p>
          <a:p>
            <a:pPr algn="just">
              <a:spcBef>
                <a:spcPct val="0"/>
              </a:spcBef>
              <a:buFontTx/>
              <a:buNone/>
            </a:pPr>
            <a:r>
              <a:rPr lang="en-US" dirty="0">
                <a:solidFill>
                  <a:srgbClr val="000000"/>
                </a:solidFill>
                <a:latin typeface="Adobe Arabic" panose="02040503050201020203" pitchFamily="18" charset="-78"/>
                <a:cs typeface="Adobe Arabic" panose="02040503050201020203" pitchFamily="18" charset="-78"/>
                <a:hlinkClick r:id="rId6"/>
              </a:rPr>
              <a:t>www.syriatourism.blogspot.com/</a:t>
            </a:r>
            <a:endParaRPr lang="en-US" dirty="0">
              <a:solidFill>
                <a:srgbClr val="000000"/>
              </a:solidFill>
              <a:latin typeface="Adobe Arabic" panose="02040503050201020203" pitchFamily="18" charset="-78"/>
              <a:cs typeface="Adobe Arabic" panose="02040503050201020203" pitchFamily="18" charset="-78"/>
            </a:endParaRPr>
          </a:p>
          <a:p>
            <a:pPr algn="just">
              <a:spcBef>
                <a:spcPct val="0"/>
              </a:spcBef>
              <a:buFontTx/>
              <a:buNone/>
            </a:pPr>
            <a:r>
              <a:rPr lang="ar-SA" dirty="0">
                <a:solidFill>
                  <a:srgbClr val="0070C0"/>
                </a:solidFill>
                <a:latin typeface="Adobe Arabic" panose="02040503050201020203" pitchFamily="18" charset="-78"/>
                <a:cs typeface="Adobe Arabic" panose="02040503050201020203" pitchFamily="18" charset="-78"/>
              </a:rPr>
              <a:t>موقع يهتم بأخبار سوريا يديره المغتربين السوريين</a:t>
            </a:r>
            <a:r>
              <a:rPr lang="ar-SA" dirty="0">
                <a:solidFill>
                  <a:srgbClr val="000000"/>
                </a:solidFill>
                <a:latin typeface="Adobe Arabic" panose="02040503050201020203" pitchFamily="18" charset="-78"/>
                <a:cs typeface="Adobe Arabic" panose="02040503050201020203" pitchFamily="18" charset="-78"/>
              </a:rPr>
              <a:t> </a:t>
            </a:r>
            <a:endParaRPr lang="en-US" dirty="0">
              <a:solidFill>
                <a:srgbClr val="000000"/>
              </a:solidFill>
              <a:latin typeface="Adobe Arabic" panose="02040503050201020203" pitchFamily="18" charset="-78"/>
              <a:cs typeface="Adobe Arabic" panose="02040503050201020203" pitchFamily="18" charset="-78"/>
            </a:endParaRPr>
          </a:p>
          <a:p>
            <a:pPr algn="just">
              <a:spcBef>
                <a:spcPct val="0"/>
              </a:spcBef>
              <a:buFontTx/>
              <a:buNone/>
            </a:pPr>
            <a:r>
              <a:rPr lang="en-US" dirty="0">
                <a:solidFill>
                  <a:srgbClr val="000000"/>
                </a:solidFill>
                <a:latin typeface="Adobe Arabic" panose="02040503050201020203" pitchFamily="18" charset="-78"/>
                <a:cs typeface="Adobe Arabic" panose="02040503050201020203" pitchFamily="18" charset="-78"/>
                <a:hlinkClick r:id="rId7"/>
              </a:rPr>
              <a:t>http://www.souria.com/ar/syriaphotos/index.asp</a:t>
            </a:r>
            <a:endParaRPr lang="en-US" dirty="0">
              <a:solidFill>
                <a:srgbClr val="000000"/>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814792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1631504" y="980729"/>
            <a:ext cx="7886700" cy="1531367"/>
          </a:xfrm>
        </p:spPr>
        <p:txBody>
          <a:bodyPr/>
          <a:lstStyle/>
          <a:p>
            <a:pPr eaLnBrk="1" hangingPunct="1"/>
            <a:endParaRPr lang="ar-SA" sz="3200" dirty="0">
              <a:latin typeface="Adobe Arabic" panose="02040503050201020203" pitchFamily="18" charset="-78"/>
              <a:cs typeface="Adobe Arabic" panose="02040503050201020203" pitchFamily="18" charset="-78"/>
            </a:endParaRPr>
          </a:p>
          <a:p>
            <a:pPr marL="0" algn="r" defTabSz="914400">
              <a:buFontTx/>
              <a:buNone/>
              <a:defRPr/>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وتستخدم قوائم الرصد في تقييم أداء ونتاج الطلبة في الويب كويست </a:t>
            </a:r>
          </a:p>
        </p:txBody>
      </p:sp>
      <p:sp>
        <p:nvSpPr>
          <p:cNvPr id="5" name="Oval 4"/>
          <p:cNvSpPr/>
          <p:nvPr/>
        </p:nvSpPr>
        <p:spPr bwMode="auto">
          <a:xfrm>
            <a:off x="9031238" y="30892"/>
            <a:ext cx="1500198" cy="1428760"/>
          </a:xfrm>
          <a:prstGeom prst="ellipse">
            <a:avLst/>
          </a:prstGeom>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3200" b="1" dirty="0">
                <a:solidFill>
                  <a:schemeClr val="bg1"/>
                </a:solidFill>
                <a:latin typeface="Adobe Arabic" panose="02040503050201020203" pitchFamily="18" charset="-78"/>
                <a:cs typeface="Adobe Arabic" panose="02040503050201020203" pitchFamily="18" charset="-78"/>
              </a:rPr>
              <a:t>التقييم</a:t>
            </a:r>
          </a:p>
        </p:txBody>
      </p:sp>
      <p:pic>
        <p:nvPicPr>
          <p:cNvPr id="19461" name="Picture 2" descr="http://t3.gstatic.com/images?q=tbn:1MV328IHJUZFXM:http://beaconart.digication.com/files/M48dd1bdb42748.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486" y="3271227"/>
            <a:ext cx="1928812" cy="21209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167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631504" y="260648"/>
          <a:ext cx="8787956" cy="5641008"/>
        </p:xfrm>
        <a:graphic>
          <a:graphicData uri="http://schemas.openxmlformats.org/drawingml/2006/table">
            <a:tbl>
              <a:tblPr rtl="1"/>
              <a:tblGrid>
                <a:gridCol w="1394397"/>
                <a:gridCol w="1653823"/>
                <a:gridCol w="1653823"/>
                <a:gridCol w="1702463"/>
                <a:gridCol w="1653823"/>
                <a:gridCol w="729627"/>
              </a:tblGrid>
              <a:tr h="704859">
                <a:tc>
                  <a:txBody>
                    <a:bodyPr/>
                    <a:lstStyle/>
                    <a:p>
                      <a:pPr algn="ctr" rtl="1">
                        <a:lnSpc>
                          <a:spcPct val="115000"/>
                        </a:lnSpc>
                        <a:spcAft>
                          <a:spcPts val="0"/>
                        </a:spcAft>
                      </a:pPr>
                      <a:endParaRPr lang="ar-SA" sz="1600" dirty="0">
                        <a:latin typeface="Calibri"/>
                        <a:ea typeface="Times New Roman"/>
                        <a:cs typeface="Times New Roman"/>
                      </a:endParaRPr>
                    </a:p>
                  </a:txBody>
                  <a:tcPr marL="8554" marR="8554" marT="8552" marB="8552">
                    <a:lnL>
                      <a:noFill/>
                    </a:lnL>
                    <a:lnR>
                      <a:noFill/>
                    </a:lnR>
                    <a:lnT>
                      <a:noFill/>
                    </a:lnT>
                    <a:lnB>
                      <a:noFill/>
                    </a:lnB>
                  </a:tcPr>
                </a:tc>
                <a:tc>
                  <a:txBody>
                    <a:bodyPr/>
                    <a:lstStyle/>
                    <a:p>
                      <a:pPr algn="ctr" rtl="1">
                        <a:lnSpc>
                          <a:spcPct val="115000"/>
                        </a:lnSpc>
                        <a:spcAft>
                          <a:spcPts val="1000"/>
                        </a:spcAft>
                      </a:pPr>
                      <a:r>
                        <a:rPr lang="ar-SA" sz="1600" b="1" dirty="0">
                          <a:latin typeface="Verdana"/>
                          <a:ea typeface="Times New Roman"/>
                          <a:cs typeface="Times New Roman"/>
                        </a:rPr>
                        <a:t>مبتدئ</a:t>
                      </a:r>
                      <a:endParaRPr lang="en-US" sz="1600" dirty="0">
                        <a:latin typeface="Calibri"/>
                        <a:ea typeface="Calibri"/>
                        <a:cs typeface="Arial"/>
                      </a:endParaRPr>
                    </a:p>
                    <a:p>
                      <a:pPr algn="ctr" rtl="1">
                        <a:lnSpc>
                          <a:spcPct val="115000"/>
                        </a:lnSpc>
                        <a:spcAft>
                          <a:spcPts val="1000"/>
                        </a:spcAft>
                      </a:pPr>
                      <a:r>
                        <a:rPr lang="en-US" sz="1600" b="1" dirty="0">
                          <a:latin typeface="Verdana"/>
                          <a:ea typeface="Times New Roman"/>
                          <a:cs typeface="Times New Roman"/>
                        </a:rPr>
                        <a:t>1</a:t>
                      </a:r>
                      <a:endParaRPr lang="en-US" sz="1600" dirty="0">
                        <a:latin typeface="Calibri"/>
                        <a:ea typeface="Calibri"/>
                        <a:cs typeface="Arial"/>
                      </a:endParaRPr>
                    </a:p>
                  </a:txBody>
                  <a:tcPr marL="8554" marR="8554" marT="8552" marB="8552">
                    <a:lnL>
                      <a:noFill/>
                    </a:lnL>
                    <a:lnR>
                      <a:noFill/>
                    </a:lnR>
                    <a:lnT>
                      <a:noFill/>
                    </a:lnT>
                    <a:lnB>
                      <a:noFill/>
                    </a:lnB>
                    <a:solidFill>
                      <a:srgbClr val="D9D9D9"/>
                    </a:solidFill>
                  </a:tcPr>
                </a:tc>
                <a:tc>
                  <a:txBody>
                    <a:bodyPr/>
                    <a:lstStyle/>
                    <a:p>
                      <a:pPr algn="ctr" rtl="1">
                        <a:lnSpc>
                          <a:spcPct val="115000"/>
                        </a:lnSpc>
                        <a:spcAft>
                          <a:spcPts val="1000"/>
                        </a:spcAft>
                      </a:pPr>
                      <a:r>
                        <a:rPr lang="ar-SA" sz="1600" b="1">
                          <a:latin typeface="Verdana"/>
                          <a:ea typeface="Times New Roman"/>
                          <a:cs typeface="Times New Roman"/>
                        </a:rPr>
                        <a:t>متطور</a:t>
                      </a:r>
                      <a:endParaRPr lang="en-US" sz="1600">
                        <a:latin typeface="Calibri"/>
                        <a:ea typeface="Calibri"/>
                        <a:cs typeface="Arial"/>
                      </a:endParaRPr>
                    </a:p>
                    <a:p>
                      <a:pPr algn="ctr" rtl="1">
                        <a:lnSpc>
                          <a:spcPct val="115000"/>
                        </a:lnSpc>
                        <a:spcAft>
                          <a:spcPts val="1000"/>
                        </a:spcAft>
                      </a:pPr>
                      <a:r>
                        <a:rPr lang="en-US" sz="1600" b="1">
                          <a:latin typeface="Verdana"/>
                          <a:ea typeface="Times New Roman"/>
                          <a:cs typeface="Times New Roman"/>
                        </a:rPr>
                        <a:t>2</a:t>
                      </a:r>
                      <a:endParaRPr lang="en-US" sz="1600">
                        <a:latin typeface="Calibri"/>
                        <a:ea typeface="Calibri"/>
                        <a:cs typeface="Arial"/>
                      </a:endParaRPr>
                    </a:p>
                  </a:txBody>
                  <a:tcPr marL="8554" marR="8554" marT="8552" marB="8552">
                    <a:lnL>
                      <a:noFill/>
                    </a:lnL>
                    <a:lnR>
                      <a:noFill/>
                    </a:lnR>
                    <a:lnT>
                      <a:noFill/>
                    </a:lnT>
                    <a:lnB>
                      <a:noFill/>
                    </a:lnB>
                    <a:solidFill>
                      <a:srgbClr val="D9D9D9"/>
                    </a:solidFill>
                  </a:tcPr>
                </a:tc>
                <a:tc>
                  <a:txBody>
                    <a:bodyPr/>
                    <a:lstStyle/>
                    <a:p>
                      <a:pPr algn="ctr" rtl="1">
                        <a:lnSpc>
                          <a:spcPct val="115000"/>
                        </a:lnSpc>
                        <a:spcAft>
                          <a:spcPts val="1000"/>
                        </a:spcAft>
                      </a:pPr>
                      <a:r>
                        <a:rPr lang="ar-SA" sz="1600" b="1">
                          <a:latin typeface="Verdana"/>
                          <a:ea typeface="Times New Roman"/>
                          <a:cs typeface="Times New Roman"/>
                        </a:rPr>
                        <a:t>بارع</a:t>
                      </a:r>
                      <a:endParaRPr lang="en-US" sz="1600">
                        <a:latin typeface="Calibri"/>
                        <a:ea typeface="Calibri"/>
                        <a:cs typeface="Arial"/>
                      </a:endParaRPr>
                    </a:p>
                    <a:p>
                      <a:pPr algn="ctr" rtl="1">
                        <a:lnSpc>
                          <a:spcPct val="115000"/>
                        </a:lnSpc>
                        <a:spcAft>
                          <a:spcPts val="1000"/>
                        </a:spcAft>
                      </a:pPr>
                      <a:r>
                        <a:rPr lang="en-US" sz="1600" b="1">
                          <a:latin typeface="Verdana"/>
                          <a:ea typeface="Times New Roman"/>
                          <a:cs typeface="Times New Roman"/>
                        </a:rPr>
                        <a:t>3</a:t>
                      </a:r>
                      <a:endParaRPr lang="en-US" sz="1600">
                        <a:latin typeface="Calibri"/>
                        <a:ea typeface="Calibri"/>
                        <a:cs typeface="Arial"/>
                      </a:endParaRPr>
                    </a:p>
                  </a:txBody>
                  <a:tcPr marL="8554" marR="8554" marT="8552" marB="8552">
                    <a:lnL>
                      <a:noFill/>
                    </a:lnL>
                    <a:lnR>
                      <a:noFill/>
                    </a:lnR>
                    <a:lnT>
                      <a:noFill/>
                    </a:lnT>
                    <a:lnB>
                      <a:noFill/>
                    </a:lnB>
                    <a:solidFill>
                      <a:srgbClr val="D9D9D9"/>
                    </a:solidFill>
                  </a:tcPr>
                </a:tc>
                <a:tc>
                  <a:txBody>
                    <a:bodyPr/>
                    <a:lstStyle/>
                    <a:p>
                      <a:pPr algn="ctr" rtl="1">
                        <a:lnSpc>
                          <a:spcPct val="115000"/>
                        </a:lnSpc>
                        <a:spcAft>
                          <a:spcPts val="1000"/>
                        </a:spcAft>
                      </a:pPr>
                      <a:r>
                        <a:rPr lang="ar-SA" sz="1600" b="1">
                          <a:latin typeface="Verdana"/>
                          <a:ea typeface="Times New Roman"/>
                          <a:cs typeface="Times New Roman"/>
                        </a:rPr>
                        <a:t>نموذجي</a:t>
                      </a:r>
                      <a:endParaRPr lang="en-US" sz="1600">
                        <a:latin typeface="Calibri"/>
                        <a:ea typeface="Calibri"/>
                        <a:cs typeface="Arial"/>
                      </a:endParaRPr>
                    </a:p>
                    <a:p>
                      <a:pPr algn="ctr" rtl="1">
                        <a:lnSpc>
                          <a:spcPct val="115000"/>
                        </a:lnSpc>
                        <a:spcAft>
                          <a:spcPts val="1000"/>
                        </a:spcAft>
                      </a:pPr>
                      <a:r>
                        <a:rPr lang="en-US" sz="1600" b="1">
                          <a:latin typeface="Verdana"/>
                          <a:ea typeface="Times New Roman"/>
                          <a:cs typeface="Times New Roman"/>
                        </a:rPr>
                        <a:t>4</a:t>
                      </a:r>
                      <a:endParaRPr lang="en-US" sz="1600">
                        <a:latin typeface="Calibri"/>
                        <a:ea typeface="Calibri"/>
                        <a:cs typeface="Arial"/>
                      </a:endParaRPr>
                    </a:p>
                  </a:txBody>
                  <a:tcPr marL="8554" marR="8554" marT="8552" marB="8552">
                    <a:lnL>
                      <a:noFill/>
                    </a:lnL>
                    <a:lnR>
                      <a:noFill/>
                    </a:lnR>
                    <a:lnT>
                      <a:noFill/>
                    </a:lnT>
                    <a:lnB>
                      <a:noFill/>
                    </a:lnB>
                    <a:solidFill>
                      <a:srgbClr val="D9D9D9"/>
                    </a:solidFill>
                  </a:tcPr>
                </a:tc>
                <a:tc>
                  <a:txBody>
                    <a:bodyPr/>
                    <a:lstStyle/>
                    <a:p>
                      <a:pPr algn="ctr" rtl="1">
                        <a:lnSpc>
                          <a:spcPct val="115000"/>
                        </a:lnSpc>
                        <a:spcAft>
                          <a:spcPts val="1000"/>
                        </a:spcAft>
                      </a:pPr>
                      <a:r>
                        <a:rPr lang="ar-SA" sz="1600" b="1">
                          <a:latin typeface="Verdana"/>
                          <a:ea typeface="Times New Roman"/>
                          <a:cs typeface="Times New Roman"/>
                        </a:rPr>
                        <a:t>النتائج</a:t>
                      </a:r>
                      <a:endParaRPr lang="en-US" sz="1600">
                        <a:latin typeface="Calibri"/>
                        <a:ea typeface="Calibri"/>
                        <a:cs typeface="Arial"/>
                      </a:endParaRPr>
                    </a:p>
                  </a:txBody>
                  <a:tcPr marL="8554" marR="8554" marT="8552" marB="8552">
                    <a:lnL>
                      <a:noFill/>
                    </a:lnL>
                    <a:lnR>
                      <a:noFill/>
                    </a:lnR>
                    <a:lnT>
                      <a:noFill/>
                    </a:lnT>
                    <a:lnB>
                      <a:noFill/>
                    </a:lnB>
                  </a:tcPr>
                </a:tc>
              </a:tr>
              <a:tr h="985244">
                <a:tc>
                  <a:txBody>
                    <a:bodyPr/>
                    <a:lstStyle/>
                    <a:p>
                      <a:pPr algn="ctr" rtl="1">
                        <a:lnSpc>
                          <a:spcPct val="115000"/>
                        </a:lnSpc>
                        <a:spcAft>
                          <a:spcPts val="1000"/>
                        </a:spcAft>
                      </a:pPr>
                      <a:endParaRPr lang="en-US" sz="1600" dirty="0">
                        <a:latin typeface="Calibri"/>
                        <a:ea typeface="Calibri"/>
                        <a:cs typeface="Arial"/>
                      </a:endParaRPr>
                    </a:p>
                    <a:p>
                      <a:pPr algn="ctr" rtl="1">
                        <a:lnSpc>
                          <a:spcPct val="115000"/>
                        </a:lnSpc>
                        <a:spcAft>
                          <a:spcPts val="0"/>
                        </a:spcAft>
                      </a:pPr>
                      <a:r>
                        <a:rPr lang="ar-SA" sz="1600" b="1" dirty="0">
                          <a:latin typeface="Verdana"/>
                          <a:ea typeface="Times New Roman"/>
                          <a:cs typeface="Times New Roman"/>
                        </a:rPr>
                        <a:t>العمل</a:t>
                      </a:r>
                      <a:endParaRPr lang="en-US" sz="1600" dirty="0">
                        <a:latin typeface="Calibri"/>
                        <a:ea typeface="Calibri"/>
                        <a:cs typeface="Arial"/>
                      </a:endParaRPr>
                    </a:p>
                    <a:p>
                      <a:pPr algn="ctr" rtl="1">
                        <a:lnSpc>
                          <a:spcPct val="115000"/>
                        </a:lnSpc>
                        <a:spcAft>
                          <a:spcPts val="0"/>
                        </a:spcAft>
                      </a:pPr>
                      <a:r>
                        <a:rPr lang="ar-SA" sz="1600" b="1" dirty="0">
                          <a:latin typeface="Calibri"/>
                          <a:ea typeface="Times New Roman"/>
                          <a:cs typeface="Times New Roman"/>
                        </a:rPr>
                        <a:t>التعاوني</a:t>
                      </a:r>
                      <a:endParaRPr lang="en-US" sz="1600" dirty="0">
                        <a:latin typeface="Calibri"/>
                        <a:ea typeface="Calibri"/>
                        <a:cs typeface="Arial"/>
                      </a:endParaRPr>
                    </a:p>
                  </a:txBody>
                  <a:tcPr marL="8554" marR="8554" marT="8552" marB="8552">
                    <a:lnL>
                      <a:noFill/>
                    </a:lnL>
                    <a:lnR>
                      <a:noFill/>
                    </a:lnR>
                    <a:lnT>
                      <a:noFill/>
                    </a:lnT>
                    <a:lnB>
                      <a:noFill/>
                    </a:lnB>
                    <a:solidFill>
                      <a:srgbClr val="CCCCCC"/>
                    </a:solidFill>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لم يتعاون</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مع رفاقه</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تعاون مع فرد</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واحد فقط</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a:solidFill>
                            <a:srgbClr val="000080"/>
                          </a:solidFill>
                          <a:latin typeface="Verdana"/>
                          <a:ea typeface="Times New Roman"/>
                          <a:cs typeface="Times New Roman"/>
                        </a:rPr>
                        <a:t>تعاون مع كامل</a:t>
                      </a:r>
                      <a:endParaRPr lang="en-US" sz="1600">
                        <a:latin typeface="Calibri"/>
                        <a:ea typeface="Calibri"/>
                        <a:cs typeface="Arial"/>
                      </a:endParaRPr>
                    </a:p>
                    <a:p>
                      <a:pPr algn="ctr" rtl="1">
                        <a:lnSpc>
                          <a:spcPct val="115000"/>
                        </a:lnSpc>
                        <a:spcAft>
                          <a:spcPts val="0"/>
                        </a:spcAft>
                      </a:pPr>
                      <a:r>
                        <a:rPr lang="ar-SA" sz="1600" b="1">
                          <a:solidFill>
                            <a:srgbClr val="000080"/>
                          </a:solidFill>
                          <a:latin typeface="Calibri"/>
                          <a:ea typeface="Times New Roman"/>
                          <a:cs typeface="Times New Roman"/>
                        </a:rPr>
                        <a:t>أفراد المجموعة</a:t>
                      </a:r>
                      <a:endParaRPr lang="en-US" sz="160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a:solidFill>
                            <a:srgbClr val="000080"/>
                          </a:solidFill>
                          <a:latin typeface="Verdana"/>
                          <a:ea typeface="Times New Roman"/>
                          <a:cs typeface="Times New Roman"/>
                        </a:rPr>
                        <a:t>أبدى تعاون فعال</a:t>
                      </a:r>
                      <a:endParaRPr lang="en-US" sz="1600">
                        <a:latin typeface="Calibri"/>
                        <a:ea typeface="Calibri"/>
                        <a:cs typeface="Arial"/>
                      </a:endParaRPr>
                    </a:p>
                    <a:p>
                      <a:pPr algn="ctr" rtl="1">
                        <a:lnSpc>
                          <a:spcPct val="115000"/>
                        </a:lnSpc>
                        <a:spcAft>
                          <a:spcPts val="0"/>
                        </a:spcAft>
                      </a:pPr>
                      <a:r>
                        <a:rPr lang="ar-SA" sz="1600" b="1">
                          <a:solidFill>
                            <a:srgbClr val="000080"/>
                          </a:solidFill>
                          <a:latin typeface="Calibri"/>
                          <a:ea typeface="Times New Roman"/>
                          <a:cs typeface="Times New Roman"/>
                        </a:rPr>
                        <a:t>و نشيط</a:t>
                      </a:r>
                      <a:endParaRPr lang="en-US" sz="1600">
                        <a:latin typeface="Calibri"/>
                        <a:ea typeface="Calibri"/>
                        <a:cs typeface="Arial"/>
                      </a:endParaRPr>
                    </a:p>
                  </a:txBody>
                  <a:tcPr marL="8554" marR="8554" marT="8552" marB="8552" anchor="ctr">
                    <a:lnL>
                      <a:noFill/>
                    </a:lnL>
                    <a:lnR>
                      <a:noFill/>
                    </a:lnR>
                    <a:lnT>
                      <a:noFill/>
                    </a:lnT>
                    <a:lnB>
                      <a:noFill/>
                    </a:lnB>
                  </a:tcPr>
                </a:tc>
                <a:tc>
                  <a:txBody>
                    <a:bodyPr/>
                    <a:lstStyle/>
                    <a:p>
                      <a:pPr rtl="1">
                        <a:lnSpc>
                          <a:spcPct val="115000"/>
                        </a:lnSpc>
                      </a:pPr>
                      <a:endParaRPr lang="en-US" sz="1600">
                        <a:latin typeface="Calibri"/>
                        <a:ea typeface="Times New Roman"/>
                        <a:cs typeface="Arial"/>
                      </a:endParaRPr>
                    </a:p>
                  </a:txBody>
                  <a:tcPr marL="8554" marR="8554" marT="8552" marB="8552" anchor="ctr">
                    <a:lnL>
                      <a:noFill/>
                    </a:lnL>
                    <a:lnR>
                      <a:noFill/>
                    </a:lnR>
                    <a:lnT>
                      <a:noFill/>
                    </a:lnT>
                    <a:lnB>
                      <a:noFill/>
                    </a:lnB>
                  </a:tcPr>
                </a:tc>
              </a:tr>
              <a:tr h="1138643">
                <a:tc>
                  <a:txBody>
                    <a:bodyPr/>
                    <a:lstStyle/>
                    <a:p>
                      <a:pPr algn="ctr" rtl="1">
                        <a:lnSpc>
                          <a:spcPct val="115000"/>
                        </a:lnSpc>
                        <a:spcAft>
                          <a:spcPts val="1000"/>
                        </a:spcAft>
                      </a:pPr>
                      <a:endParaRPr lang="en-US" sz="1600" dirty="0">
                        <a:latin typeface="Calibri"/>
                        <a:ea typeface="Calibri"/>
                        <a:cs typeface="Arial"/>
                      </a:endParaRPr>
                    </a:p>
                    <a:p>
                      <a:pPr algn="ctr" rtl="1">
                        <a:lnSpc>
                          <a:spcPct val="115000"/>
                        </a:lnSpc>
                        <a:spcAft>
                          <a:spcPts val="0"/>
                        </a:spcAft>
                      </a:pPr>
                      <a:r>
                        <a:rPr lang="ar-SA" sz="1600" b="1" dirty="0">
                          <a:latin typeface="Verdana"/>
                          <a:ea typeface="Times New Roman"/>
                          <a:cs typeface="Times New Roman"/>
                        </a:rPr>
                        <a:t>النتاجات</a:t>
                      </a:r>
                      <a:endParaRPr lang="en-US" sz="1600" dirty="0">
                        <a:latin typeface="Calibri"/>
                        <a:ea typeface="Calibri"/>
                        <a:cs typeface="Arial"/>
                      </a:endParaRPr>
                    </a:p>
                    <a:p>
                      <a:pPr algn="ctr" rtl="1">
                        <a:lnSpc>
                          <a:spcPct val="115000"/>
                        </a:lnSpc>
                        <a:spcAft>
                          <a:spcPts val="0"/>
                        </a:spcAft>
                      </a:pPr>
                      <a:r>
                        <a:rPr lang="ar-SA" sz="1600" b="1" dirty="0">
                          <a:latin typeface="Calibri"/>
                          <a:ea typeface="Times New Roman"/>
                          <a:cs typeface="Times New Roman"/>
                        </a:rPr>
                        <a:t>المقدمة</a:t>
                      </a:r>
                      <a:endParaRPr lang="en-US" sz="1600" dirty="0">
                        <a:latin typeface="Calibri"/>
                        <a:ea typeface="Calibri"/>
                        <a:cs typeface="Arial"/>
                      </a:endParaRPr>
                    </a:p>
                  </a:txBody>
                  <a:tcPr marL="8554" marR="8554" marT="8552" marB="8552">
                    <a:lnL>
                      <a:noFill/>
                    </a:lnL>
                    <a:lnR>
                      <a:noFill/>
                    </a:lnR>
                    <a:lnT>
                      <a:noFill/>
                    </a:lnT>
                    <a:lnB>
                      <a:noFill/>
                    </a:lnB>
                    <a:solidFill>
                      <a:srgbClr val="CCCCCC"/>
                    </a:solidFill>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تقديم عرض</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بدون صور</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بدون خريطة</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تقديم عرض</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مع صور مناسبة</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بدون خريطة</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تقديم عرض</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مع صور مناسبة</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و خريطة توضيحية</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a:solidFill>
                            <a:srgbClr val="000080"/>
                          </a:solidFill>
                          <a:latin typeface="Verdana"/>
                          <a:ea typeface="Times New Roman"/>
                          <a:cs typeface="Times New Roman"/>
                        </a:rPr>
                        <a:t>تقديم عرض</a:t>
                      </a:r>
                      <a:endParaRPr lang="en-US" sz="1600">
                        <a:latin typeface="Calibri"/>
                        <a:ea typeface="Calibri"/>
                        <a:cs typeface="Arial"/>
                      </a:endParaRPr>
                    </a:p>
                    <a:p>
                      <a:pPr algn="ctr" rtl="1">
                        <a:lnSpc>
                          <a:spcPct val="115000"/>
                        </a:lnSpc>
                        <a:spcAft>
                          <a:spcPts val="0"/>
                        </a:spcAft>
                      </a:pPr>
                      <a:r>
                        <a:rPr lang="ar-SA" sz="1600" b="1">
                          <a:solidFill>
                            <a:srgbClr val="000080"/>
                          </a:solidFill>
                          <a:latin typeface="Calibri"/>
                          <a:ea typeface="Times New Roman"/>
                          <a:cs typeface="Times New Roman"/>
                        </a:rPr>
                        <a:t>مع صور متعددة</a:t>
                      </a:r>
                      <a:endParaRPr lang="en-US" sz="1600">
                        <a:latin typeface="Calibri"/>
                        <a:ea typeface="Calibri"/>
                        <a:cs typeface="Arial"/>
                      </a:endParaRPr>
                    </a:p>
                    <a:p>
                      <a:pPr algn="ctr" rtl="1">
                        <a:lnSpc>
                          <a:spcPct val="115000"/>
                        </a:lnSpc>
                        <a:spcAft>
                          <a:spcPts val="0"/>
                        </a:spcAft>
                      </a:pPr>
                      <a:r>
                        <a:rPr lang="ar-SA" sz="1600" b="1">
                          <a:solidFill>
                            <a:srgbClr val="000080"/>
                          </a:solidFill>
                          <a:latin typeface="Calibri"/>
                          <a:ea typeface="Times New Roman"/>
                          <a:cs typeface="Times New Roman"/>
                        </a:rPr>
                        <a:t>و خريطة توضيحية</a:t>
                      </a:r>
                      <a:endParaRPr lang="en-US" sz="1600">
                        <a:latin typeface="Calibri"/>
                        <a:ea typeface="Calibri"/>
                        <a:cs typeface="Arial"/>
                      </a:endParaRPr>
                    </a:p>
                    <a:p>
                      <a:pPr algn="ctr" rtl="1">
                        <a:lnSpc>
                          <a:spcPct val="115000"/>
                        </a:lnSpc>
                        <a:spcAft>
                          <a:spcPts val="0"/>
                        </a:spcAft>
                      </a:pPr>
                      <a:r>
                        <a:rPr lang="ar-SA" sz="1600" b="1">
                          <a:solidFill>
                            <a:srgbClr val="000080"/>
                          </a:solidFill>
                          <a:latin typeface="Calibri"/>
                          <a:ea typeface="Times New Roman"/>
                          <a:cs typeface="Times New Roman"/>
                        </a:rPr>
                        <a:t>ملونة</a:t>
                      </a:r>
                      <a:endParaRPr lang="en-US" sz="1600">
                        <a:latin typeface="Calibri"/>
                        <a:ea typeface="Calibri"/>
                        <a:cs typeface="Arial"/>
                      </a:endParaRPr>
                    </a:p>
                  </a:txBody>
                  <a:tcPr marL="8554" marR="8554" marT="8552" marB="8552" anchor="ctr">
                    <a:lnL>
                      <a:noFill/>
                    </a:lnL>
                    <a:lnR>
                      <a:noFill/>
                    </a:lnR>
                    <a:lnT>
                      <a:noFill/>
                    </a:lnT>
                    <a:lnB>
                      <a:noFill/>
                    </a:lnB>
                  </a:tcPr>
                </a:tc>
                <a:tc>
                  <a:txBody>
                    <a:bodyPr/>
                    <a:lstStyle/>
                    <a:p>
                      <a:pPr rtl="1">
                        <a:lnSpc>
                          <a:spcPct val="115000"/>
                        </a:lnSpc>
                      </a:pPr>
                      <a:endParaRPr lang="en-US" sz="1600">
                        <a:latin typeface="Calibri"/>
                        <a:ea typeface="Times New Roman"/>
                        <a:cs typeface="Arial"/>
                      </a:endParaRPr>
                    </a:p>
                  </a:txBody>
                  <a:tcPr marL="8554" marR="8554" marT="8552" marB="8552" anchor="ctr">
                    <a:lnL>
                      <a:noFill/>
                    </a:lnL>
                    <a:lnR>
                      <a:noFill/>
                    </a:lnR>
                    <a:lnT>
                      <a:noFill/>
                    </a:lnT>
                    <a:lnB>
                      <a:noFill/>
                    </a:lnB>
                  </a:tcPr>
                </a:tc>
              </a:tr>
              <a:tr h="1546013">
                <a:tc>
                  <a:txBody>
                    <a:bodyPr/>
                    <a:lstStyle/>
                    <a:p>
                      <a:pPr algn="ctr" rtl="1">
                        <a:lnSpc>
                          <a:spcPct val="115000"/>
                        </a:lnSpc>
                        <a:spcAft>
                          <a:spcPts val="1000"/>
                        </a:spcAft>
                      </a:pPr>
                      <a:endParaRPr lang="en-US" sz="1600">
                        <a:latin typeface="Calibri"/>
                        <a:ea typeface="Calibri"/>
                        <a:cs typeface="Arial"/>
                      </a:endParaRPr>
                    </a:p>
                    <a:p>
                      <a:pPr algn="ctr" rtl="1">
                        <a:lnSpc>
                          <a:spcPct val="115000"/>
                        </a:lnSpc>
                        <a:spcAft>
                          <a:spcPts val="0"/>
                        </a:spcAft>
                      </a:pPr>
                      <a:r>
                        <a:rPr lang="ar-SA" sz="1600" b="1">
                          <a:latin typeface="Verdana"/>
                          <a:ea typeface="Times New Roman"/>
                          <a:cs typeface="Times New Roman"/>
                        </a:rPr>
                        <a:t>العرض</a:t>
                      </a:r>
                      <a:endParaRPr lang="en-US" sz="1600">
                        <a:latin typeface="Calibri"/>
                        <a:ea typeface="Calibri"/>
                        <a:cs typeface="Arial"/>
                      </a:endParaRPr>
                    </a:p>
                    <a:p>
                      <a:pPr algn="ctr" rtl="1">
                        <a:lnSpc>
                          <a:spcPct val="115000"/>
                        </a:lnSpc>
                        <a:spcAft>
                          <a:spcPts val="0"/>
                        </a:spcAft>
                      </a:pPr>
                      <a:r>
                        <a:rPr lang="ar-SA" sz="1600" b="1">
                          <a:latin typeface="Calibri"/>
                          <a:ea typeface="Times New Roman"/>
                          <a:cs typeface="Times New Roman"/>
                        </a:rPr>
                        <a:t>المقدم</a:t>
                      </a:r>
                      <a:endParaRPr lang="en-US" sz="1600">
                        <a:latin typeface="Calibri"/>
                        <a:ea typeface="Calibri"/>
                        <a:cs typeface="Arial"/>
                      </a:endParaRPr>
                    </a:p>
                    <a:p>
                      <a:pPr algn="ctr" rtl="1">
                        <a:lnSpc>
                          <a:spcPct val="115000"/>
                        </a:lnSpc>
                        <a:spcAft>
                          <a:spcPts val="0"/>
                        </a:spcAft>
                      </a:pPr>
                      <a:r>
                        <a:rPr lang="ar-SA" sz="1600" b="1">
                          <a:latin typeface="Calibri"/>
                          <a:ea typeface="Times New Roman"/>
                          <a:cs typeface="Times New Roman"/>
                        </a:rPr>
                        <a:t>من</a:t>
                      </a:r>
                      <a:endParaRPr lang="en-US" sz="1600">
                        <a:latin typeface="Calibri"/>
                        <a:ea typeface="Calibri"/>
                        <a:cs typeface="Arial"/>
                      </a:endParaRPr>
                    </a:p>
                    <a:p>
                      <a:pPr algn="ctr" rtl="1">
                        <a:lnSpc>
                          <a:spcPct val="115000"/>
                        </a:lnSpc>
                        <a:spcAft>
                          <a:spcPts val="0"/>
                        </a:spcAft>
                      </a:pPr>
                      <a:r>
                        <a:rPr lang="ar-SA" sz="1600" b="1">
                          <a:latin typeface="Calibri"/>
                          <a:ea typeface="Times New Roman"/>
                          <a:cs typeface="Times New Roman"/>
                        </a:rPr>
                        <a:t>الطلاب</a:t>
                      </a:r>
                      <a:endParaRPr lang="en-US" sz="1600">
                        <a:latin typeface="Calibri"/>
                        <a:ea typeface="Calibri"/>
                        <a:cs typeface="Arial"/>
                      </a:endParaRPr>
                    </a:p>
                  </a:txBody>
                  <a:tcPr marL="8554" marR="8554" marT="8552" marB="8552">
                    <a:lnL>
                      <a:noFill/>
                    </a:lnL>
                    <a:lnR>
                      <a:noFill/>
                    </a:lnR>
                    <a:lnT>
                      <a:noFill/>
                    </a:lnT>
                    <a:lnB>
                      <a:noFill/>
                    </a:lnB>
                    <a:solidFill>
                      <a:srgbClr val="CCCCCC"/>
                    </a:solidFill>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القراءة سليمة</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مع بعض الأخطاء</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قراءة سليمة بدون</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أخطاء</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قراءة سليمة معبرة</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بدون أخطاء</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قراءة معبرة و تمثيلية</a:t>
                      </a:r>
                      <a:endParaRPr lang="en-US" sz="1600" dirty="0">
                        <a:latin typeface="Calibri"/>
                        <a:ea typeface="Calibri"/>
                        <a:cs typeface="Arial"/>
                      </a:endParaRPr>
                    </a:p>
                    <a:p>
                      <a:pPr algn="ctr" rtl="1">
                        <a:lnSpc>
                          <a:spcPct val="115000"/>
                        </a:lnSpc>
                        <a:spcAft>
                          <a:spcPts val="0"/>
                        </a:spcAft>
                      </a:pPr>
                      <a:r>
                        <a:rPr lang="ar-SA" sz="1600" b="1" dirty="0">
                          <a:solidFill>
                            <a:srgbClr val="000080"/>
                          </a:solidFill>
                          <a:latin typeface="Calibri"/>
                          <a:ea typeface="Times New Roman"/>
                          <a:cs typeface="Times New Roman"/>
                        </a:rPr>
                        <a:t>بمهارة فنية</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rtl="1">
                        <a:lnSpc>
                          <a:spcPct val="115000"/>
                        </a:lnSpc>
                      </a:pPr>
                      <a:endParaRPr lang="en-US" sz="1600">
                        <a:latin typeface="Calibri"/>
                        <a:ea typeface="Times New Roman"/>
                        <a:cs typeface="Arial"/>
                      </a:endParaRPr>
                    </a:p>
                  </a:txBody>
                  <a:tcPr marL="8554" marR="8554" marT="8552" marB="8552" anchor="ctr">
                    <a:lnL>
                      <a:noFill/>
                    </a:lnL>
                    <a:lnR>
                      <a:noFill/>
                    </a:lnR>
                    <a:lnT>
                      <a:noFill/>
                    </a:lnT>
                    <a:lnB>
                      <a:noFill/>
                    </a:lnB>
                  </a:tcPr>
                </a:tc>
              </a:tr>
              <a:tr h="1265628">
                <a:tc>
                  <a:txBody>
                    <a:bodyPr/>
                    <a:lstStyle/>
                    <a:p>
                      <a:pPr algn="ctr" rtl="1">
                        <a:lnSpc>
                          <a:spcPct val="115000"/>
                        </a:lnSpc>
                        <a:spcAft>
                          <a:spcPts val="1000"/>
                        </a:spcAft>
                      </a:pPr>
                      <a:endParaRPr lang="en-US" sz="1600">
                        <a:latin typeface="Calibri"/>
                        <a:ea typeface="Calibri"/>
                        <a:cs typeface="Arial"/>
                      </a:endParaRPr>
                    </a:p>
                    <a:p>
                      <a:pPr algn="ctr" rtl="1">
                        <a:lnSpc>
                          <a:spcPct val="115000"/>
                        </a:lnSpc>
                        <a:spcAft>
                          <a:spcPts val="0"/>
                        </a:spcAft>
                      </a:pPr>
                      <a:r>
                        <a:rPr lang="ar-SA" sz="1600" b="1">
                          <a:latin typeface="Verdana"/>
                          <a:ea typeface="Times New Roman"/>
                          <a:cs typeface="Times New Roman"/>
                        </a:rPr>
                        <a:t>الجهد</a:t>
                      </a:r>
                      <a:endParaRPr lang="en-US" sz="1600">
                        <a:latin typeface="Calibri"/>
                        <a:ea typeface="Calibri"/>
                        <a:cs typeface="Arial"/>
                      </a:endParaRPr>
                    </a:p>
                    <a:p>
                      <a:pPr algn="ctr" rtl="1">
                        <a:lnSpc>
                          <a:spcPct val="115000"/>
                        </a:lnSpc>
                        <a:spcAft>
                          <a:spcPts val="0"/>
                        </a:spcAft>
                      </a:pPr>
                      <a:r>
                        <a:rPr lang="ar-SA" sz="1600" b="1">
                          <a:latin typeface="Calibri"/>
                          <a:ea typeface="Times New Roman"/>
                          <a:cs typeface="Times New Roman"/>
                        </a:rPr>
                        <a:t>الخاص</a:t>
                      </a:r>
                      <a:endParaRPr lang="en-US" sz="1600">
                        <a:latin typeface="Calibri"/>
                        <a:ea typeface="Calibri"/>
                        <a:cs typeface="Arial"/>
                      </a:endParaRPr>
                    </a:p>
                    <a:p>
                      <a:pPr algn="ctr" rtl="1">
                        <a:lnSpc>
                          <a:spcPct val="115000"/>
                        </a:lnSpc>
                        <a:spcAft>
                          <a:spcPts val="0"/>
                        </a:spcAft>
                      </a:pPr>
                      <a:r>
                        <a:rPr lang="ar-SA" sz="1600" b="1">
                          <a:latin typeface="Calibri"/>
                          <a:ea typeface="Times New Roman"/>
                          <a:cs typeface="Times New Roman"/>
                        </a:rPr>
                        <a:t>المبدع</a:t>
                      </a:r>
                      <a:endParaRPr lang="en-US" sz="1600">
                        <a:latin typeface="Calibri"/>
                        <a:ea typeface="Calibri"/>
                        <a:cs typeface="Arial"/>
                      </a:endParaRPr>
                    </a:p>
                  </a:txBody>
                  <a:tcPr marL="8554" marR="8554" marT="8552" marB="8552">
                    <a:lnL>
                      <a:noFill/>
                    </a:lnL>
                    <a:lnR>
                      <a:noFill/>
                    </a:lnR>
                    <a:lnT>
                      <a:noFill/>
                    </a:lnT>
                    <a:lnB>
                      <a:noFill/>
                    </a:lnB>
                    <a:solidFill>
                      <a:srgbClr val="CCCCCC"/>
                    </a:solidFill>
                  </a:tcPr>
                </a:tc>
                <a:tc>
                  <a:txBody>
                    <a:bodyPr/>
                    <a:lstStyle/>
                    <a:p>
                      <a:pPr algn="ctr" rtl="1">
                        <a:lnSpc>
                          <a:spcPct val="115000"/>
                        </a:lnSpc>
                        <a:spcAft>
                          <a:spcPts val="0"/>
                        </a:spcAft>
                      </a:pPr>
                      <a:r>
                        <a:rPr lang="ar-SA" sz="1600" b="1">
                          <a:solidFill>
                            <a:srgbClr val="000080"/>
                          </a:solidFill>
                          <a:latin typeface="Verdana"/>
                          <a:ea typeface="Times New Roman"/>
                          <a:cs typeface="Times New Roman"/>
                        </a:rPr>
                        <a:t>إجادة تقديم العرض</a:t>
                      </a:r>
                      <a:endParaRPr lang="en-US" sz="160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a:solidFill>
                            <a:srgbClr val="000080"/>
                          </a:solidFill>
                          <a:latin typeface="Verdana"/>
                          <a:ea typeface="Times New Roman"/>
                          <a:cs typeface="Times New Roman"/>
                        </a:rPr>
                        <a:t>مهارة البحث</a:t>
                      </a:r>
                      <a:endParaRPr lang="en-US" sz="1600">
                        <a:latin typeface="Calibri"/>
                        <a:ea typeface="Calibri"/>
                        <a:cs typeface="Arial"/>
                      </a:endParaRPr>
                    </a:p>
                    <a:p>
                      <a:pPr algn="ctr" rtl="1">
                        <a:lnSpc>
                          <a:spcPct val="115000"/>
                        </a:lnSpc>
                        <a:spcAft>
                          <a:spcPts val="0"/>
                        </a:spcAft>
                      </a:pPr>
                      <a:r>
                        <a:rPr lang="ar-SA" sz="1600" b="1">
                          <a:solidFill>
                            <a:srgbClr val="000080"/>
                          </a:solidFill>
                          <a:latin typeface="Calibri"/>
                          <a:ea typeface="Times New Roman"/>
                          <a:cs typeface="Times New Roman"/>
                        </a:rPr>
                        <a:t>في الانترنت</a:t>
                      </a:r>
                      <a:endParaRPr lang="en-US" sz="160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تمثيل  الحالة</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algn="ctr" rtl="1">
                        <a:lnSpc>
                          <a:spcPct val="115000"/>
                        </a:lnSpc>
                        <a:spcAft>
                          <a:spcPts val="0"/>
                        </a:spcAft>
                      </a:pPr>
                      <a:r>
                        <a:rPr lang="ar-SA" sz="1600" b="1" dirty="0">
                          <a:solidFill>
                            <a:srgbClr val="000080"/>
                          </a:solidFill>
                          <a:latin typeface="Verdana"/>
                          <a:ea typeface="Times New Roman"/>
                          <a:cs typeface="Times New Roman"/>
                        </a:rPr>
                        <a:t>الجمع بين عدة مهارات</a:t>
                      </a:r>
                      <a:endParaRPr lang="en-US" sz="1600" dirty="0">
                        <a:latin typeface="Calibri"/>
                        <a:ea typeface="Calibri"/>
                        <a:cs typeface="Arial"/>
                      </a:endParaRPr>
                    </a:p>
                  </a:txBody>
                  <a:tcPr marL="8554" marR="8554" marT="8552" marB="8552" anchor="ctr">
                    <a:lnL>
                      <a:noFill/>
                    </a:lnL>
                    <a:lnR>
                      <a:noFill/>
                    </a:lnR>
                    <a:lnT>
                      <a:noFill/>
                    </a:lnT>
                    <a:lnB>
                      <a:noFill/>
                    </a:lnB>
                  </a:tcPr>
                </a:tc>
                <a:tc>
                  <a:txBody>
                    <a:bodyPr/>
                    <a:lstStyle/>
                    <a:p>
                      <a:pPr rtl="1">
                        <a:lnSpc>
                          <a:spcPct val="115000"/>
                        </a:lnSpc>
                      </a:pPr>
                      <a:endParaRPr lang="en-US" sz="1600" dirty="0">
                        <a:latin typeface="Calibri"/>
                        <a:ea typeface="Times New Roman"/>
                        <a:cs typeface="Arial"/>
                      </a:endParaRPr>
                    </a:p>
                  </a:txBody>
                  <a:tcPr marL="8554" marR="8554" marT="8552" marB="8552" anchor="ctr">
                    <a:lnL>
                      <a:noFill/>
                    </a:lnL>
                    <a:lnR>
                      <a:noFill/>
                    </a:lnR>
                    <a:lnT>
                      <a:noFill/>
                    </a:lnT>
                    <a:lnB>
                      <a:noFill/>
                    </a:lnB>
                  </a:tcPr>
                </a:tc>
              </a:tr>
            </a:tbl>
          </a:graphicData>
        </a:graphic>
      </p:graphicFrame>
      <p:sp>
        <p:nvSpPr>
          <p:cNvPr id="2" name="Rectangle 1"/>
          <p:cNvSpPr/>
          <p:nvPr/>
        </p:nvSpPr>
        <p:spPr>
          <a:xfrm>
            <a:off x="9133606" y="0"/>
            <a:ext cx="1534395" cy="923330"/>
          </a:xfrm>
          <a:prstGeom prst="rect">
            <a:avLst/>
          </a:prstGeom>
          <a:noFill/>
        </p:spPr>
        <p:txBody>
          <a:bodyPr wrap="none" lIns="91440" tIns="45720" rIns="91440" bIns="45720">
            <a:spAutoFit/>
          </a:bodyPr>
          <a:lstStyle/>
          <a:p>
            <a:pPr algn="ctr"/>
            <a:r>
              <a:rPr lang="ar-AE" sz="5400" b="1" dirty="0">
                <a:ln w="22225">
                  <a:solidFill>
                    <a:schemeClr val="accent2"/>
                  </a:solidFill>
                  <a:prstDash val="solid"/>
                </a:ln>
                <a:solidFill>
                  <a:schemeClr val="accent2">
                    <a:lumMod val="40000"/>
                    <a:lumOff val="60000"/>
                  </a:schemeClr>
                </a:solidFill>
              </a:rPr>
              <a:t>التقييم</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718927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1661120" y="-258999"/>
            <a:ext cx="7315200" cy="1990725"/>
          </a:xfrm>
        </p:spPr>
        <p:txBody>
          <a:bodyPr>
            <a:normAutofit/>
          </a:bodyPr>
          <a:lstStyle/>
          <a:p>
            <a:pPr eaLnBrk="1" hangingPunct="1"/>
            <a:endParaRPr lang="ar-SA" sz="3200" dirty="0">
              <a:latin typeface="Adobe Arabic" panose="02040503050201020203" pitchFamily="18" charset="-78"/>
              <a:cs typeface="Adobe Arabic" panose="02040503050201020203" pitchFamily="18" charset="-78"/>
            </a:endParaRPr>
          </a:p>
          <a:p>
            <a:pPr algn="r" rtl="1" eaLnBrk="1" hangingPunct="1">
              <a:buFontTx/>
              <a:buNone/>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وهو عبارة عن ملخص لفكرة الويب كويست أو الفكرة المحورية للويب كويست و التي تم البحث حولها مع تذكير بالمهارات التي سيتم اكتسابها في نهاية هذه الرحلة المعرفية.</a:t>
            </a:r>
          </a:p>
        </p:txBody>
      </p:sp>
      <p:sp>
        <p:nvSpPr>
          <p:cNvPr id="5" name="Oval 4"/>
          <p:cNvSpPr/>
          <p:nvPr/>
        </p:nvSpPr>
        <p:spPr bwMode="auto">
          <a:xfrm>
            <a:off x="8976320" y="280983"/>
            <a:ext cx="1500198" cy="1428760"/>
          </a:xfrm>
          <a:prstGeom prst="ellipse">
            <a:avLst/>
          </a:prstGeom>
          <a:ln>
            <a:headEnd type="none" w="med" len="med"/>
            <a:tailEnd type="none" w="med" len="med"/>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wrap="none" rtlCol="1" anchor="ctr"/>
          <a:lstStyle/>
          <a:p>
            <a:pPr algn="ctr" eaLnBrk="1" hangingPunct="1">
              <a:defRPr/>
            </a:pPr>
            <a:r>
              <a:rPr lang="ar-SA" sz="2800" b="1" dirty="0">
                <a:solidFill>
                  <a:schemeClr val="bg1"/>
                </a:solidFill>
                <a:latin typeface="Adobe Arabic" panose="02040503050201020203" pitchFamily="18" charset="-78"/>
                <a:cs typeface="Adobe Arabic" panose="02040503050201020203" pitchFamily="18" charset="-78"/>
              </a:rPr>
              <a:t>الخاتمة</a:t>
            </a:r>
          </a:p>
        </p:txBody>
      </p:sp>
      <p:sp>
        <p:nvSpPr>
          <p:cNvPr id="16389" name="Rectangle 6"/>
          <p:cNvSpPr>
            <a:spLocks noChangeArrowheads="1"/>
          </p:cNvSpPr>
          <p:nvPr/>
        </p:nvSpPr>
        <p:spPr bwMode="auto">
          <a:xfrm>
            <a:off x="2783633" y="2564905"/>
            <a:ext cx="7286625" cy="2062103"/>
          </a:xfrm>
          <a:prstGeom prst="rect">
            <a:avLst/>
          </a:prstGeom>
          <a:noFill/>
          <a:ln w="9525">
            <a:noFill/>
            <a:miter lim="800000"/>
            <a:headEnd/>
            <a:tailEnd/>
          </a:ln>
        </p:spPr>
        <p:txBody>
          <a:bodyPr anchor="ctr">
            <a:spAutoFit/>
          </a:bodyPr>
          <a:lstStyle/>
          <a:p>
            <a:pPr algn="r" rtl="1">
              <a:defRPr/>
            </a:pPr>
            <a:r>
              <a:rPr lang="ar-SA" sz="3200" b="1" u="sng" dirty="0">
                <a:solidFill>
                  <a:schemeClr val="accent6">
                    <a:lumMod val="75000"/>
                  </a:schemeClr>
                </a:solidFill>
                <a:latin typeface="Adobe Arabic" panose="02040503050201020203" pitchFamily="18" charset="-78"/>
                <a:cs typeface="Adobe Arabic" panose="02040503050201020203" pitchFamily="18" charset="-78"/>
              </a:rPr>
              <a:t>الخاتمة:</a:t>
            </a:r>
            <a:endParaRPr lang="en-US" sz="3200" b="1" dirty="0">
              <a:solidFill>
                <a:schemeClr val="accent6">
                  <a:lumMod val="75000"/>
                </a:schemeClr>
              </a:solidFill>
              <a:latin typeface="Adobe Arabic" panose="02040503050201020203" pitchFamily="18" charset="-78"/>
              <a:cs typeface="Adobe Arabic" panose="02040503050201020203" pitchFamily="18" charset="-78"/>
            </a:endParaRPr>
          </a:p>
          <a:p>
            <a:pPr algn="r" rtl="1">
              <a:defRPr/>
            </a:pPr>
            <a:r>
              <a:rPr lang="ar-SA" sz="3200" b="1" dirty="0">
                <a:solidFill>
                  <a:schemeClr val="accent6">
                    <a:lumMod val="75000"/>
                  </a:schemeClr>
                </a:solidFill>
                <a:latin typeface="Adobe Arabic" panose="02040503050201020203" pitchFamily="18" charset="-78"/>
                <a:cs typeface="Adobe Arabic" panose="02040503050201020203" pitchFamily="18" charset="-78"/>
              </a:rPr>
              <a:t>سوريا غنية بالمناطق السياحية الجميلة تتوزع على مجموعتين مناطق سياحية أثرية  و مناطق سياحية ترويحية ,   أتعاون مع رفاقي -    و أحب زيارة الأماكن السياحية. – واتقان مهارة البحث</a:t>
            </a:r>
            <a:r>
              <a:rPr lang="ar-SA" sz="3200" b="1" dirty="0">
                <a:latin typeface="Adobe Arabic" panose="02040503050201020203" pitchFamily="18" charset="-78"/>
                <a:cs typeface="Adobe Arabic" panose="02040503050201020203" pitchFamily="18" charset="-78"/>
              </a:rPr>
              <a:t>.</a:t>
            </a:r>
          </a:p>
        </p:txBody>
      </p:sp>
    </p:spTree>
    <p:extLst>
      <p:ext uri="{BB962C8B-B14F-4D97-AF65-F5344CB8AC3E}">
        <p14:creationId xmlns:p14="http://schemas.microsoft.com/office/powerpoint/2010/main" val="1299060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t1.gstatic.com/images?q=tbn:3cPx1f5RPbDu9M:http://www.cmoe.com/blog/wp-content/images/question-mark.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5880" y="2780928"/>
            <a:ext cx="2880320" cy="288032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351585" y="1340768"/>
            <a:ext cx="7380547"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ما هي فوائد </a:t>
            </a:r>
            <a:r>
              <a:rPr lang="ar-SA" sz="5400" b="1" dirty="0">
                <a:ln w="22225">
                  <a:solidFill>
                    <a:schemeClr val="accent2">
                      <a:lumMod val="75000"/>
                    </a:schemeClr>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ومميزات</a:t>
            </a: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 الرحلات المعرفية</a:t>
            </a:r>
            <a:r>
              <a:rPr lang="ar-AE"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1531210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9" name="Rectangle 21"/>
          <p:cNvSpPr>
            <a:spLocks noChangeArrowheads="1"/>
          </p:cNvSpPr>
          <p:nvPr/>
        </p:nvSpPr>
        <p:spPr bwMode="auto">
          <a:xfrm>
            <a:off x="2166938" y="1857375"/>
            <a:ext cx="6786562" cy="4572000"/>
          </a:xfrm>
          <a:prstGeom prst="rect">
            <a:avLst/>
          </a:prstGeom>
          <a:noFill/>
          <a:ln w="9525">
            <a:noFill/>
            <a:miter lim="800000"/>
            <a:headEnd/>
            <a:tailEnd/>
          </a:ln>
          <a:effectLst/>
        </p:spPr>
        <p:txBody>
          <a:bodyPr/>
          <a:lstStyle/>
          <a:p>
            <a:pPr marL="342900" indent="-342900" algn="ctr">
              <a:spcBef>
                <a:spcPct val="20000"/>
              </a:spcBef>
              <a:defRPr/>
            </a:pPr>
            <a:endParaRPr lang="en-US" sz="3200" dirty="0">
              <a:latin typeface="Adobe Arabic" panose="02040503050201020203" pitchFamily="18" charset="-78"/>
              <a:cs typeface="Adobe Arabic" panose="02040503050201020203" pitchFamily="18" charset="-78"/>
            </a:endParaRPr>
          </a:p>
        </p:txBody>
      </p:sp>
      <p:pic>
        <p:nvPicPr>
          <p:cNvPr id="29704" name="صورة 23" descr="web_search.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440760">
            <a:off x="2247832" y="479921"/>
            <a:ext cx="15240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5" name="مربع نص 10"/>
          <p:cNvSpPr txBox="1">
            <a:spLocks noChangeArrowheads="1"/>
          </p:cNvSpPr>
          <p:nvPr/>
        </p:nvSpPr>
        <p:spPr bwMode="auto">
          <a:xfrm>
            <a:off x="1842058" y="1911380"/>
            <a:ext cx="8402443" cy="441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har char="•"/>
              <a:defRPr sz="3200">
                <a:solidFill>
                  <a:schemeClr val="tx1"/>
                </a:solidFill>
                <a:latin typeface="Microsoft Sans Serif" panose="020B0604020202020204" pitchFamily="34" charset="0"/>
              </a:defRPr>
            </a:lvl1pPr>
            <a:lvl2pPr marL="742950" indent="-285750" algn="r" rtl="1">
              <a:spcBef>
                <a:spcPct val="20000"/>
              </a:spcBef>
              <a:buChar char="–"/>
              <a:defRPr sz="2800">
                <a:solidFill>
                  <a:schemeClr val="tx1"/>
                </a:solidFill>
                <a:latin typeface="Microsoft Sans Serif" panose="020B0604020202020204" pitchFamily="34" charset="0"/>
              </a:defRPr>
            </a:lvl2pPr>
            <a:lvl3pPr marL="1143000" indent="-228600" algn="r" rtl="1">
              <a:spcBef>
                <a:spcPct val="20000"/>
              </a:spcBef>
              <a:buChar char="•"/>
              <a:defRPr sz="2400">
                <a:solidFill>
                  <a:schemeClr val="tx1"/>
                </a:solidFill>
                <a:latin typeface="Microsoft Sans Serif" panose="020B0604020202020204" pitchFamily="34" charset="0"/>
              </a:defRPr>
            </a:lvl3pPr>
            <a:lvl4pPr marL="1600200" indent="-228600" algn="r" rtl="1">
              <a:spcBef>
                <a:spcPct val="20000"/>
              </a:spcBef>
              <a:buChar char="–"/>
              <a:defRPr sz="2000">
                <a:solidFill>
                  <a:schemeClr val="tx1"/>
                </a:solidFill>
                <a:latin typeface="Microsoft Sans Serif" panose="020B0604020202020204" pitchFamily="34" charset="0"/>
              </a:defRPr>
            </a:lvl4pPr>
            <a:lvl5pPr marL="2057400" indent="-228600" algn="r" rtl="1">
              <a:spcBef>
                <a:spcPct val="20000"/>
              </a:spcBef>
              <a:buChar char="»"/>
              <a:defRPr sz="2000">
                <a:solidFill>
                  <a:schemeClr val="tx1"/>
                </a:solidFill>
                <a:latin typeface="Microsoft Sans Serif"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9pPr>
          </a:lstStyle>
          <a:p>
            <a:pPr marL="342900" indent="-342900" defTabSz="457200">
              <a:lnSpc>
                <a:spcPct val="150000"/>
              </a:lnSpc>
              <a:spcBef>
                <a:spcPts val="1000"/>
              </a:spcBef>
              <a:buClr>
                <a:schemeClr val="accent1"/>
              </a:buClr>
              <a:buNone/>
            </a:pPr>
            <a:r>
              <a:rPr lang="ar-SA" dirty="0">
                <a:latin typeface="Adobe Arabic" panose="02040503050201020203" pitchFamily="18" charset="-78"/>
                <a:cs typeface="Adobe Arabic" panose="02040503050201020203" pitchFamily="18" charset="-78"/>
              </a:rPr>
              <a:t> -   </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تمنح الطلاب فرصة </a:t>
            </a:r>
            <a:r>
              <a:rPr lang="ar-SA" b="1" dirty="0">
                <a:solidFill>
                  <a:srgbClr val="C00000"/>
                </a:solidFill>
                <a:latin typeface="Calibri" panose="020F0502020204030204" pitchFamily="34" charset="0"/>
                <a:ea typeface="Times New Roman" panose="02020603050405020304" pitchFamily="18" charset="0"/>
                <a:cs typeface="Adobe Arabic" panose="02040503050201020203" pitchFamily="18" charset="-78"/>
              </a:rPr>
              <a:t>استكشاف</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المعلومة بأنفسهم وليس فقط تزويدهم بها، مما يجعلهم متعلمين باحثين. </a:t>
            </a:r>
          </a:p>
          <a:p>
            <a:pPr marL="342900" indent="-342900" defTabSz="457200">
              <a:lnSpc>
                <a:spcPct val="150000"/>
              </a:lnSpc>
              <a:spcBef>
                <a:spcPts val="1000"/>
              </a:spcBef>
              <a:buClr>
                <a:schemeClr val="accent1"/>
              </a:buClr>
              <a:buNone/>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   تقوم بتشجيع </a:t>
            </a:r>
            <a:r>
              <a:rPr lang="ar-SA" sz="3600" b="1" dirty="0">
                <a:solidFill>
                  <a:srgbClr val="C00000"/>
                </a:solidFill>
                <a:latin typeface="Calibri" panose="020F0502020204030204" pitchFamily="34" charset="0"/>
                <a:ea typeface="Times New Roman" panose="02020603050405020304" pitchFamily="18" charset="0"/>
                <a:cs typeface="Adobe Arabic" panose="02040503050201020203" pitchFamily="18" charset="-78"/>
              </a:rPr>
              <a:t>العمل الجماعي </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و تبادل الآراء و الأفكار بين الطلاب ، و ذلك لا يمنع العمل الفردي طبعاً. </a:t>
            </a:r>
          </a:p>
          <a:p>
            <a:pPr marL="342900" indent="-342900" defTabSz="457200">
              <a:lnSpc>
                <a:spcPct val="150000"/>
              </a:lnSpc>
              <a:spcBef>
                <a:spcPts val="1000"/>
              </a:spcBef>
              <a:buClr>
                <a:schemeClr val="accent1"/>
              </a:buClr>
              <a:buNone/>
            </a:pP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تؤدي إلى إكساب الطلاب </a:t>
            </a:r>
            <a:r>
              <a:rPr lang="ar-SA" sz="3600" b="1" dirty="0">
                <a:solidFill>
                  <a:srgbClr val="C00000"/>
                </a:solidFill>
                <a:latin typeface="Calibri" panose="020F0502020204030204" pitchFamily="34" charset="0"/>
                <a:ea typeface="Times New Roman" panose="02020603050405020304" pitchFamily="18" charset="0"/>
                <a:cs typeface="Adobe Arabic" panose="02040503050201020203" pitchFamily="18" charset="-78"/>
              </a:rPr>
              <a:t>مهارات </a:t>
            </a:r>
            <a:r>
              <a:rPr lang="ar-SA" sz="24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البحث من جمع المعلومات وتفسيرها وتحليلها وعرضها وتقويمها</a:t>
            </a:r>
          </a:p>
        </p:txBody>
      </p:sp>
      <p:sp>
        <p:nvSpPr>
          <p:cNvPr id="2" name="Rectangle 1"/>
          <p:cNvSpPr/>
          <p:nvPr/>
        </p:nvSpPr>
        <p:spPr>
          <a:xfrm>
            <a:off x="4787456" y="112231"/>
            <a:ext cx="5880545" cy="1754326"/>
          </a:xfrm>
          <a:prstGeom prst="rect">
            <a:avLst/>
          </a:prstGeom>
          <a:noFill/>
        </p:spPr>
        <p:txBody>
          <a:bodyPr wrap="square" lIns="91440" tIns="45720" rIns="91440" bIns="45720">
            <a:spAutoFit/>
          </a:bodyPr>
          <a:lstStyle/>
          <a:p>
            <a:pPr algn="ctr" rtl="1" eaLnBrk="1" hangingPunct="1">
              <a:defRPr/>
            </a:pP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فوائد الرحلات المعرفية</a:t>
            </a:r>
          </a:p>
          <a:p>
            <a:pPr algn="ctr" eaLnBrk="1" hangingPunct="1">
              <a:defRPr/>
            </a:pP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 عبر الويب</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87914388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9" name="Rectangle 21"/>
          <p:cNvSpPr>
            <a:spLocks noChangeArrowheads="1"/>
          </p:cNvSpPr>
          <p:nvPr/>
        </p:nvSpPr>
        <p:spPr bwMode="auto">
          <a:xfrm>
            <a:off x="2166938" y="1857375"/>
            <a:ext cx="6786562" cy="4572000"/>
          </a:xfrm>
          <a:prstGeom prst="rect">
            <a:avLst/>
          </a:prstGeom>
          <a:noFill/>
          <a:ln w="9525">
            <a:noFill/>
            <a:miter lim="800000"/>
            <a:headEnd/>
            <a:tailEnd/>
          </a:ln>
          <a:effectLst/>
        </p:spPr>
        <p:txBody>
          <a:bodyPr/>
          <a:lstStyle/>
          <a:p>
            <a:pPr marL="342900" indent="-342900" algn="ctr">
              <a:spcBef>
                <a:spcPct val="20000"/>
              </a:spcBef>
              <a:defRPr/>
            </a:pPr>
            <a:endParaRPr lang="en-US" sz="3200" dirty="0">
              <a:latin typeface="+mj-lt"/>
            </a:endParaRPr>
          </a:p>
        </p:txBody>
      </p:sp>
      <p:pic>
        <p:nvPicPr>
          <p:cNvPr id="30728" name="صورة 23" descr="web_search.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440760">
            <a:off x="2243138" y="574675"/>
            <a:ext cx="15240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9" name="مربع نص 10"/>
          <p:cNvSpPr txBox="1">
            <a:spLocks noChangeArrowheads="1"/>
          </p:cNvSpPr>
          <p:nvPr/>
        </p:nvSpPr>
        <p:spPr bwMode="auto">
          <a:xfrm>
            <a:off x="1881188" y="2143125"/>
            <a:ext cx="8607300" cy="27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har char="•"/>
              <a:defRPr sz="3200">
                <a:solidFill>
                  <a:schemeClr val="tx1"/>
                </a:solidFill>
                <a:latin typeface="Microsoft Sans Serif" panose="020B0604020202020204" pitchFamily="34" charset="0"/>
              </a:defRPr>
            </a:lvl1pPr>
            <a:lvl2pPr marL="742950" indent="-285750" algn="r" rtl="1">
              <a:spcBef>
                <a:spcPct val="20000"/>
              </a:spcBef>
              <a:buChar char="–"/>
              <a:defRPr sz="2800">
                <a:solidFill>
                  <a:schemeClr val="tx1"/>
                </a:solidFill>
                <a:latin typeface="Microsoft Sans Serif" panose="020B0604020202020204" pitchFamily="34" charset="0"/>
              </a:defRPr>
            </a:lvl2pPr>
            <a:lvl3pPr marL="1143000" indent="-228600" algn="r" rtl="1">
              <a:spcBef>
                <a:spcPct val="20000"/>
              </a:spcBef>
              <a:buChar char="•"/>
              <a:defRPr sz="2400">
                <a:solidFill>
                  <a:schemeClr val="tx1"/>
                </a:solidFill>
                <a:latin typeface="Microsoft Sans Serif" panose="020B0604020202020204" pitchFamily="34" charset="0"/>
              </a:defRPr>
            </a:lvl3pPr>
            <a:lvl4pPr marL="1600200" indent="-228600" algn="r" rtl="1">
              <a:spcBef>
                <a:spcPct val="20000"/>
              </a:spcBef>
              <a:buChar char="–"/>
              <a:defRPr sz="2000">
                <a:solidFill>
                  <a:schemeClr val="tx1"/>
                </a:solidFill>
                <a:latin typeface="Microsoft Sans Serif" panose="020B0604020202020204" pitchFamily="34" charset="0"/>
              </a:defRPr>
            </a:lvl4pPr>
            <a:lvl5pPr marL="2057400" indent="-228600" algn="r" rtl="1">
              <a:spcBef>
                <a:spcPct val="20000"/>
              </a:spcBef>
              <a:buChar char="»"/>
              <a:defRPr sz="2000">
                <a:solidFill>
                  <a:schemeClr val="tx1"/>
                </a:solidFill>
                <a:latin typeface="Microsoft Sans Serif"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Microsoft Sans Serif" panose="020B0604020202020204" pitchFamily="34" charset="0"/>
              </a:defRPr>
            </a:lvl9pPr>
          </a:lstStyle>
          <a:p>
            <a:pPr eaLnBrk="1" hangingPunct="1">
              <a:lnSpc>
                <a:spcPct val="150000"/>
              </a:lnSpc>
              <a:spcBef>
                <a:spcPct val="0"/>
              </a:spcBef>
              <a:buFont typeface="Wingdings" panose="05000000000000000000" pitchFamily="2" charset="2"/>
              <a:buChar char="ü"/>
            </a:pPr>
            <a:r>
              <a:rPr lang="ar-SA" b="1" dirty="0">
                <a:latin typeface="Adobe Arabic" panose="02040503050201020203" pitchFamily="18" charset="-78"/>
                <a:cs typeface="Adobe Arabic" panose="02040503050201020203" pitchFamily="18" charset="-78"/>
              </a:rPr>
              <a:t>  - </a:t>
            </a: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تمنح التلاميذ إمكانية البحث في نقاط محددة بشكل عميق و مدروس، مما يساعد على عدم تشتت التلاميذ و تكثيف جهودهم في الاتجاه المطلوب للنشاط الذي يقومون به.</a:t>
            </a:r>
          </a:p>
          <a:p>
            <a:pPr eaLnBrk="1" hangingPunct="1">
              <a:lnSpc>
                <a:spcPct val="150000"/>
              </a:lnSpc>
              <a:spcBef>
                <a:spcPct val="0"/>
              </a:spcBef>
              <a:buFont typeface="Wingdings" panose="05000000000000000000" pitchFamily="2" charset="2"/>
              <a:buChar char="ü"/>
            </a:pP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 - توفر مساراً آمناً لاستخدام الانترنت في التعليم، وذلك من خلال توجيه الطلاب إلى الأهداف الموثوقة ذات الصلة بموضوع البحث. </a:t>
            </a:r>
          </a:p>
        </p:txBody>
      </p:sp>
      <p:sp>
        <p:nvSpPr>
          <p:cNvPr id="7" name="Rectangle 6"/>
          <p:cNvSpPr/>
          <p:nvPr/>
        </p:nvSpPr>
        <p:spPr>
          <a:xfrm>
            <a:off x="4607944" y="586983"/>
            <a:ext cx="5880545" cy="1754326"/>
          </a:xfrm>
          <a:prstGeom prst="rect">
            <a:avLst/>
          </a:prstGeom>
          <a:noFill/>
        </p:spPr>
        <p:txBody>
          <a:bodyPr wrap="square" lIns="91440" tIns="45720" rIns="91440" bIns="45720">
            <a:spAutoFit/>
          </a:bodyPr>
          <a:lstStyle/>
          <a:p>
            <a:pPr algn="ctr" rtl="1" eaLnBrk="1" hangingPunct="1">
              <a:defRPr/>
            </a:pP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فوائد الرحلات المعرفية</a:t>
            </a:r>
          </a:p>
          <a:p>
            <a:pPr algn="ctr" eaLnBrk="1" hangingPunct="1">
              <a:defRPr/>
            </a:pP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cs typeface="Adobe Arabic" panose="02040503050201020203" pitchFamily="18" charset="-78"/>
              </a:rPr>
              <a:t> عبر الويب</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326593455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07568" y="980728"/>
            <a:ext cx="7886700" cy="4351338"/>
          </a:xfrm>
          <a:ln>
            <a:miter lim="800000"/>
            <a:headEnd/>
            <a:tailEnd/>
          </a:ln>
          <a:extLst/>
        </p:spPr>
        <p:txBody>
          <a:bodyPr>
            <a:noAutofit/>
          </a:bodyPr>
          <a:lstStyle/>
          <a:p>
            <a:pPr algn="r" rtl="1" eaLnBrk="1" hangingPunct="1">
              <a:buFontTx/>
              <a:buNone/>
              <a:defRPr/>
            </a:pPr>
            <a:r>
              <a:rPr lang="ar-SA" sz="3600" b="1" dirty="0">
                <a:latin typeface="Adobe Arabic" panose="02040503050201020203" pitchFamily="18" charset="-78"/>
                <a:cs typeface="Adobe Arabic" panose="02040503050201020203" pitchFamily="18" charset="-78"/>
              </a:rPr>
              <a:t>أ- </a:t>
            </a: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الطريقة</a:t>
            </a:r>
            <a:r>
              <a:rPr lang="ar-SA" sz="3600" b="1" dirty="0">
                <a:latin typeface="Adobe Arabic" panose="02040503050201020203" pitchFamily="18" charset="-78"/>
                <a:cs typeface="Adobe Arabic" panose="02040503050201020203" pitchFamily="18" charset="-78"/>
              </a:rPr>
              <a:t> </a:t>
            </a: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التقليدية لطلب البحث من الطلاب: </a:t>
            </a:r>
          </a:p>
          <a:p>
            <a:pPr algn="r" rtl="1" eaLnBrk="1" hangingPunct="1">
              <a:buFontTx/>
              <a:buNone/>
              <a:defRPr/>
            </a:pP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قم مع مجموعتك بتقديم بحث بعنوان ”</a:t>
            </a:r>
            <a:r>
              <a:rPr lang="ar-SA" sz="2800" b="1" dirty="0">
                <a:solidFill>
                  <a:srgbClr val="C00000"/>
                </a:solidFill>
                <a:latin typeface="Calibri" panose="020F0502020204030204" pitchFamily="34" charset="0"/>
                <a:ea typeface="Times New Roman" panose="02020603050405020304" pitchFamily="18" charset="0"/>
                <a:cs typeface="Adobe Arabic" panose="02040503050201020203" pitchFamily="18" charset="-78"/>
              </a:rPr>
              <a:t>الفرق بين الحياة في الصحراء والحياة في المدينة“</a:t>
            </a:r>
          </a:p>
          <a:p>
            <a:pPr algn="r" rtl="1" eaLnBrk="1" hangingPunct="1">
              <a:buFontTx/>
              <a:buNone/>
              <a:defRPr/>
            </a:pPr>
            <a:endPar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a:p>
            <a:pPr algn="r" rtl="1" eaLnBrk="1" hangingPunct="1">
              <a:buFontTx/>
              <a:buNone/>
              <a:defRPr/>
            </a:pPr>
            <a:r>
              <a:rPr lang="ar-SA"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ب- طريقة طلب البحث عن طريق رحلة معرفية: </a:t>
            </a:r>
          </a:p>
          <a:p>
            <a:pPr algn="r" rtl="1" eaLnBrk="1" hangingPunct="1">
              <a:buFontTx/>
              <a:buNone/>
              <a:defRPr/>
            </a:pPr>
            <a:r>
              <a:rPr lang="en-US"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hlinkClick r:id="rId3"/>
              </a:rPr>
              <a:t>http://projects.edtech.sandi.net/kimbrough/desert/index.htm</a:t>
            </a:r>
            <a:endParaRPr lang="en-US" sz="28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endParaRPr>
          </a:p>
        </p:txBody>
      </p:sp>
    </p:spTree>
    <p:extLst>
      <p:ext uri="{BB962C8B-B14F-4D97-AF65-F5344CB8AC3E}">
        <p14:creationId xmlns:p14="http://schemas.microsoft.com/office/powerpoint/2010/main" val="2420715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3" name="صورة 24" descr="Search_Engine_Submissions.p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70900" y="1957148"/>
            <a:ext cx="6582601" cy="4804254"/>
          </a:xfrm>
          <a:prstGeom prst="rect">
            <a:avLst/>
          </a:prstGeom>
          <a:ln>
            <a:noFill/>
          </a:ln>
          <a:effectLst>
            <a:outerShdw blurRad="292100" dist="139700" dir="2700000" algn="tl" rotWithShape="0">
              <a:srgbClr val="333333">
                <a:alpha val="65000"/>
              </a:srgbClr>
            </a:outerShdw>
          </a:effectLst>
        </p:spPr>
      </p:pic>
      <p:sp>
        <p:nvSpPr>
          <p:cNvPr id="7189" name="Rectangle 21"/>
          <p:cNvSpPr>
            <a:spLocks noChangeArrowheads="1"/>
          </p:cNvSpPr>
          <p:nvPr/>
        </p:nvSpPr>
        <p:spPr bwMode="auto">
          <a:xfrm>
            <a:off x="2166938" y="1857375"/>
            <a:ext cx="6786562" cy="4572000"/>
          </a:xfrm>
          <a:prstGeom prst="rect">
            <a:avLst/>
          </a:prstGeom>
          <a:noFill/>
          <a:ln w="9525">
            <a:noFill/>
            <a:miter lim="800000"/>
            <a:headEnd/>
            <a:tailEnd/>
          </a:ln>
          <a:effectLst/>
        </p:spPr>
        <p:txBody>
          <a:bodyPr/>
          <a:lstStyle/>
          <a:p>
            <a:pPr marL="342900" indent="-342900" algn="ctr">
              <a:spcBef>
                <a:spcPct val="20000"/>
              </a:spcBef>
              <a:defRPr/>
            </a:pPr>
            <a:endParaRPr lang="en-US" sz="3200" dirty="0">
              <a:latin typeface="+mj-lt"/>
            </a:endParaRPr>
          </a:p>
        </p:txBody>
      </p:sp>
      <p:pic>
        <p:nvPicPr>
          <p:cNvPr id="6152" name="صورة 23" descr="web_search.jp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440760">
            <a:off x="1636959" y="1386873"/>
            <a:ext cx="15240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صورة 25" descr="Bus.jpg"/>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79449" y="161572"/>
            <a:ext cx="3756025"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33541" y="161572"/>
            <a:ext cx="4204997" cy="1754326"/>
          </a:xfrm>
          <a:prstGeom prst="rect">
            <a:avLst/>
          </a:prstGeom>
          <a:noFill/>
        </p:spPr>
        <p:txBody>
          <a:bodyPr wrap="none" lIns="91440" tIns="45720" rIns="91440" bIns="45720">
            <a:spAutoFit/>
          </a:bodyPr>
          <a:lstStyle/>
          <a:p>
            <a:pPr algn="ctr"/>
            <a:r>
              <a:rPr lang="ar-SA" sz="5400" b="1" dirty="0">
                <a:ln w="9525">
                  <a:solidFill>
                    <a:schemeClr val="bg1"/>
                  </a:solidFill>
                  <a:prstDash val="solid"/>
                </a:ln>
                <a:solidFill>
                  <a:schemeClr val="accent5"/>
                </a:solidFill>
                <a:effectLst>
                  <a:glow rad="228600">
                    <a:schemeClr val="accent2">
                      <a:satMod val="175000"/>
                      <a:alpha val="40000"/>
                    </a:schemeClr>
                  </a:glow>
                  <a:outerShdw blurRad="12700" dist="38100" dir="2700000" algn="tl" rotWithShape="0">
                    <a:schemeClr val="accent5">
                      <a:lumMod val="60000"/>
                      <a:lumOff val="40000"/>
                    </a:schemeClr>
                  </a:outerShdw>
                </a:effectLst>
                <a:latin typeface="Arial" charset="0"/>
              </a:rPr>
              <a:t>الرحلات المعرفية </a:t>
            </a:r>
            <a:endParaRPr lang="ar-AE" sz="5400" b="1" dirty="0">
              <a:ln w="9525">
                <a:solidFill>
                  <a:schemeClr val="bg1"/>
                </a:solidFill>
                <a:prstDash val="solid"/>
              </a:ln>
              <a:solidFill>
                <a:schemeClr val="accent5"/>
              </a:solidFill>
              <a:effectLst>
                <a:glow rad="228600">
                  <a:schemeClr val="accent2">
                    <a:satMod val="175000"/>
                    <a:alpha val="40000"/>
                  </a:schemeClr>
                </a:glow>
                <a:outerShdw blurRad="12700" dist="38100" dir="2700000" algn="tl" rotWithShape="0">
                  <a:schemeClr val="accent5">
                    <a:lumMod val="60000"/>
                    <a:lumOff val="40000"/>
                  </a:schemeClr>
                </a:outerShdw>
              </a:effectLst>
              <a:latin typeface="Arial" charset="0"/>
            </a:endParaRPr>
          </a:p>
          <a:p>
            <a:pPr algn="ctr"/>
            <a:r>
              <a:rPr lang="ar-SA" sz="5400" b="1" dirty="0">
                <a:ln w="9525">
                  <a:solidFill>
                    <a:schemeClr val="bg1"/>
                  </a:solidFill>
                  <a:prstDash val="solid"/>
                </a:ln>
                <a:solidFill>
                  <a:schemeClr val="accent5"/>
                </a:solidFill>
                <a:effectLst>
                  <a:glow rad="228600">
                    <a:schemeClr val="accent2">
                      <a:satMod val="175000"/>
                      <a:alpha val="40000"/>
                    </a:schemeClr>
                  </a:glow>
                  <a:outerShdw blurRad="12700" dist="38100" dir="2700000" algn="tl" rotWithShape="0">
                    <a:schemeClr val="accent5">
                      <a:lumMod val="60000"/>
                      <a:lumOff val="40000"/>
                    </a:schemeClr>
                  </a:outerShdw>
                </a:effectLst>
                <a:latin typeface="Arial" charset="0"/>
              </a:rPr>
              <a:t>عبر الويب</a:t>
            </a:r>
            <a:endParaRPr lang="en-US" sz="5400" b="1" dirty="0">
              <a:ln w="9525">
                <a:solidFill>
                  <a:schemeClr val="bg1"/>
                </a:solidFill>
                <a:prstDash val="solid"/>
              </a:ln>
              <a:solidFill>
                <a:schemeClr val="accent5"/>
              </a:solidFill>
              <a:effectLst>
                <a:glow rad="228600">
                  <a:schemeClr val="accent2">
                    <a:satMod val="175000"/>
                    <a:alpha val="40000"/>
                  </a:schemeClr>
                </a:glow>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13376611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2400" y="894160"/>
            <a:ext cx="9971313" cy="685124"/>
          </a:xfrm>
          <a:prstGeom prst="rect">
            <a:avLst/>
          </a:prstGeom>
        </p:spPr>
        <p:txBody>
          <a:bodyPr wrap="square">
            <a:spAutoFit/>
          </a:bodyPr>
          <a:lstStyle/>
          <a:p>
            <a:pPr marL="190500" marR="190500" algn="r" rtl="1">
              <a:lnSpc>
                <a:spcPct val="107000"/>
              </a:lnSpc>
            </a:pPr>
            <a:r>
              <a:rPr lang="ar-SA" sz="3600" b="1" u="sng" dirty="0">
                <a:solidFill>
                  <a:srgbClr val="CC6600"/>
                </a:solidFill>
                <a:latin typeface="Calibri" panose="020F0502020204030204" pitchFamily="34" charset="0"/>
                <a:ea typeface="Times New Roman" panose="02020603050405020304" pitchFamily="18" charset="0"/>
                <a:cs typeface="Adobe Arabic" panose="02040503050201020203" pitchFamily="18" charset="-78"/>
              </a:rPr>
              <a:t>الخطوة الأولى : </a:t>
            </a:r>
            <a:r>
              <a:rPr lang="ar-AE" sz="3600" b="1" u="sng" dirty="0">
                <a:solidFill>
                  <a:srgbClr val="CC6600"/>
                </a:solidFill>
                <a:latin typeface="Calibri" panose="020F0502020204030204" pitchFamily="34" charset="0"/>
                <a:ea typeface="Times New Roman" panose="02020603050405020304" pitchFamily="18" charset="0"/>
                <a:cs typeface="Adobe Arabic" panose="02040503050201020203" pitchFamily="18" charset="-78"/>
              </a:rPr>
              <a:t>ابحث عن الإمكانيات، اكتشف آفاق جديدة :</a:t>
            </a:r>
            <a:endParaRPr lang="en-US" sz="3600" b="1" dirty="0">
              <a:latin typeface="Calibri" panose="020F0502020204030204" pitchFamily="34" charset="0"/>
              <a:ea typeface="Calibri" panose="020F0502020204030204" pitchFamily="34" charset="0"/>
            </a:endParaRPr>
          </a:p>
        </p:txBody>
      </p:sp>
      <p:sp>
        <p:nvSpPr>
          <p:cNvPr id="4" name="Rectangle 3"/>
          <p:cNvSpPr/>
          <p:nvPr/>
        </p:nvSpPr>
        <p:spPr>
          <a:xfrm>
            <a:off x="667657" y="1579285"/>
            <a:ext cx="11190513" cy="5163593"/>
          </a:xfrm>
          <a:prstGeom prst="rect">
            <a:avLst/>
          </a:prstGeom>
        </p:spPr>
        <p:txBody>
          <a:bodyPr wrap="square">
            <a:spAutoFit/>
          </a:bodyPr>
          <a:lstStyle/>
          <a:p>
            <a:pPr marL="190500" marR="190500" algn="r" rtl="1">
              <a:lnSpc>
                <a:spcPct val="107000"/>
              </a:lnSpc>
            </a:pP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تضم هذه الخطوة عدة خطوات فرعية:</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1- </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اختيار الموضوع: خذ بعين الاعتبار خبرات الطالب السابقة و ميوله و أهدافك كمدرس و مصمم للويب كويست عند اختيارك للموضوع، كذلك من المهم تحديد ثغرات التعلم مثل نقاط الضعف التي قد تواجه الموضوع المختار أو التي قد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يواجهها</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حال التنفيذ.</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ومن النقاط الهامة عند اختيار الموضوع قياس مدى أهمية المعلومات المكتسبة للتلاميذ، ما الحصاد النهائي الذي سوف يضيفه الموضوع للتلاميذ و كيف سوف تتوافق المعلومات المكتسبة مع المنهج أو الخطة الدراسية ككل .</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2- </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تجميع المصادر: هناك بعض المعايير المتوجب على مصمم الويب كويست أخذها بعين الإعتبار عند اختيار مصادر المعلومات، مثل أن </a:t>
            </a:r>
            <a:r>
              <a:rPr lang="ar-SA"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يكون</a:t>
            </a:r>
            <a:r>
              <a:rPr lang="ar-AE" sz="28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المصدر مثيراً للتلاميذ و يحتوي على سبر للموضوع من نقط مختلفة يشجع التلاميذ على فهم المعنى، كذلك مواقع تعطي آفاق جديدة تتداخل فيها الأدوار و المشاكل و الحقائق المختلفة.</a:t>
            </a:r>
            <a:endParaRPr lang="en-US" sz="2800" dirty="0">
              <a:latin typeface="Adobe Arabic" panose="02040503050201020203" pitchFamily="18" charset="-78"/>
              <a:ea typeface="Calibri" panose="020F0502020204030204" pitchFamily="34" charset="0"/>
              <a:cs typeface="Adobe Arabic" panose="02040503050201020203" pitchFamily="18" charset="-78"/>
            </a:endParaRPr>
          </a:p>
        </p:txBody>
      </p:sp>
      <p:sp>
        <p:nvSpPr>
          <p:cNvPr id="5" name="Rectangle 4"/>
          <p:cNvSpPr/>
          <p:nvPr/>
        </p:nvSpPr>
        <p:spPr>
          <a:xfrm>
            <a:off x="4802583" y="0"/>
            <a:ext cx="5448928"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ea typeface="Times New Roman" panose="02020603050405020304" pitchFamily="18" charset="0"/>
                <a:cs typeface="Adobe Arabic" panose="02040503050201020203" pitchFamily="18" charset="-78"/>
              </a:rPr>
              <a:t>مرحلة تصميم الويب كويست</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27120850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629" y="-54950"/>
            <a:ext cx="11088913" cy="1739002"/>
          </a:xfrm>
          <a:prstGeom prst="rect">
            <a:avLst/>
          </a:prstGeom>
        </p:spPr>
        <p:txBody>
          <a:bodyPr wrap="square">
            <a:spAutoFit/>
          </a:bodyPr>
          <a:lstStyle/>
          <a:p>
            <a:pPr marL="190500" marR="190500" algn="r" rtl="1">
              <a:lnSpc>
                <a:spcPct val="107000"/>
              </a:lnSpc>
            </a:pPr>
            <a:r>
              <a:rPr lang="ar-SA" sz="3600" b="1" u="sng" dirty="0">
                <a:solidFill>
                  <a:srgbClr val="CC6600"/>
                </a:solidFill>
                <a:latin typeface="Calibri" panose="020F0502020204030204" pitchFamily="34" charset="0"/>
                <a:ea typeface="Times New Roman" panose="02020603050405020304" pitchFamily="18" charset="0"/>
                <a:cs typeface="Adobe Arabic" panose="02040503050201020203" pitchFamily="18" charset="-78"/>
              </a:rPr>
              <a:t>الخطوة الثانية: صمم الويب كويست </a:t>
            </a:r>
            <a:endParaRPr lang="en-US" sz="3600" dirty="0">
              <a:latin typeface="Calibri" panose="020F0502020204030204" pitchFamily="34" charset="0"/>
              <a:ea typeface="Calibri" panose="020F0502020204030204" pitchFamily="34" charset="0"/>
            </a:endParaRPr>
          </a:p>
          <a:p>
            <a:pPr marL="190500" marR="190500" algn="r" rtl="1">
              <a:lnSpc>
                <a:spcPct val="107000"/>
              </a:lnSpc>
            </a:pPr>
            <a:r>
              <a:rPr lang="ar-AE" sz="3200" b="1" dirty="0">
                <a:solidFill>
                  <a:srgbClr val="003399"/>
                </a:solidFill>
                <a:latin typeface="Calibri" panose="020F0502020204030204" pitchFamily="34" charset="0"/>
                <a:ea typeface="Times New Roman" panose="02020603050405020304" pitchFamily="18" charset="0"/>
                <a:cs typeface="Adobe Arabic" panose="02040503050201020203" pitchFamily="18" charset="-78"/>
              </a:rPr>
              <a:t>ماذا تريد من المتعلم أن يفعل بعد بحث الموضوع ؟ جوابك يجب أن يوحي بالفكر الإبداعي . ممكن صياغة ذلك على هيئة سؤال يكون هو الجواب في الآن ذاته.</a:t>
            </a:r>
            <a:endParaRPr lang="en-US" sz="3200" dirty="0">
              <a:latin typeface="Calibri" panose="020F0502020204030204" pitchFamily="34" charset="0"/>
              <a:ea typeface="Calibri" panose="020F0502020204030204" pitchFamily="34" charset="0"/>
            </a:endParaRPr>
          </a:p>
        </p:txBody>
      </p:sp>
      <p:sp>
        <p:nvSpPr>
          <p:cNvPr id="3" name="Rectangle 2"/>
          <p:cNvSpPr/>
          <p:nvPr/>
        </p:nvSpPr>
        <p:spPr>
          <a:xfrm>
            <a:off x="522515" y="1801070"/>
            <a:ext cx="11408228" cy="4834785"/>
          </a:xfrm>
          <a:prstGeom prst="rect">
            <a:avLst/>
          </a:prstGeom>
        </p:spPr>
        <p:txBody>
          <a:bodyPr wrap="square">
            <a:spAutoFit/>
          </a:bodyPr>
          <a:lstStyle/>
          <a:p>
            <a:pPr marL="190500" marR="190500" algn="r" rtl="1">
              <a:lnSpc>
                <a:spcPct val="107000"/>
              </a:lnSpc>
            </a:pP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من المهم إنشاء وظائف أو أدوار للتلاميذ المتعلمين بواسطة الويب كويست. و يجب إظهار هذه الوظائف من خلال عملية التصميم ، كذلك اقحم التلميذ في كل عملية في الويب كويست لخلق نوع من الخلفية لكل واحد، هناك نماذج جاهزة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template </a:t>
            </a: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متواجدة في الإنترنت في المواقع المتخصصة في الويب كويست تساعدك في عملية التصميم و تحديد الوظائف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من المهم جداً كذلك أن تدع طلابك يعتقدون أنهم خبراء عندما يقدمون على العالم الحقيقي للبحث و مستويات التفكير و هذا يجب مراعاته عند تصميم الويب كويست.</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لا تغفل أنواع التواصل المختلفة في الويب كويست كالتغذية الراجعة من خبراء أو طلاب آخرين و غيره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p:txBody>
      </p:sp>
    </p:spTree>
    <p:extLst>
      <p:ext uri="{BB962C8B-B14F-4D97-AF65-F5344CB8AC3E}">
        <p14:creationId xmlns:p14="http://schemas.microsoft.com/office/powerpoint/2010/main" val="6921082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1504" y="880033"/>
            <a:ext cx="8712968" cy="4966488"/>
          </a:xfrm>
          <a:prstGeom prst="rect">
            <a:avLst/>
          </a:prstGeom>
        </p:spPr>
        <p:txBody>
          <a:bodyPr wrap="square">
            <a:spAutoFit/>
          </a:bodyPr>
          <a:lstStyle/>
          <a:p>
            <a:pPr marL="190500" marR="190500" algn="r" rtl="1">
              <a:lnSpc>
                <a:spcPct val="107000"/>
              </a:lnSpc>
            </a:pPr>
            <a:r>
              <a:rPr lang="ar-SA" sz="3600" b="1" u="sng" dirty="0">
                <a:solidFill>
                  <a:srgbClr val="CC6600"/>
                </a:solidFill>
                <a:latin typeface="Calibri" panose="020F0502020204030204" pitchFamily="34" charset="0"/>
                <a:ea typeface="Times New Roman" panose="02020603050405020304" pitchFamily="18" charset="0"/>
                <a:cs typeface="Adobe Arabic" panose="02040503050201020203" pitchFamily="18" charset="-78"/>
              </a:rPr>
              <a:t>الخطوة الثالثة: تصميم صفحة الويب </a:t>
            </a:r>
            <a:endParaRPr lang="en-US" sz="3600" dirty="0">
              <a:latin typeface="Calibri" panose="020F0502020204030204" pitchFamily="34" charset="0"/>
              <a:ea typeface="Calibri" panose="020F0502020204030204" pitchFamily="34" charset="0"/>
            </a:endParaRPr>
          </a:p>
          <a:p>
            <a:pPr marL="190500" marR="190500" algn="r" rtl="1">
              <a:lnSpc>
                <a:spcPct val="107000"/>
              </a:lnSpc>
            </a:pPr>
            <a:r>
              <a:rPr lang="ar-SA" sz="3600" b="1" dirty="0">
                <a:solidFill>
                  <a:srgbClr val="000000"/>
                </a:solidFill>
                <a:latin typeface="Calibri" panose="020F0502020204030204" pitchFamily="34" charset="0"/>
                <a:ea typeface="Times New Roman" panose="02020603050405020304" pitchFamily="18" charset="0"/>
                <a:cs typeface="Adobe Arabic" panose="02040503050201020203" pitchFamily="18" charset="-78"/>
              </a:rPr>
              <a:t> </a:t>
            </a:r>
            <a:endParaRPr lang="en-US" sz="3600" dirty="0">
              <a:latin typeface="Calibri" panose="020F0502020204030204" pitchFamily="34" charset="0"/>
              <a:ea typeface="Calibri" panose="020F0502020204030204" pitchFamily="34" charset="0"/>
            </a:endParaRPr>
          </a:p>
          <a:p>
            <a:pPr marL="190500" marR="190500" algn="r" rtl="1">
              <a:lnSpc>
                <a:spcPct val="107000"/>
              </a:lnSpc>
            </a:pP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عند تصميمها باستخدام أحد محررات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Html</a:t>
            </a: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يجب مراعاة العناصر الخمسة المكونة للويب كويست و تقسيمها بطريقة لها علاقة بالموضوع المثار للبحث من حيث اختيار الأشكال و الألوان و تقسيمات الصفحة.</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SA" sz="3200" dirty="0">
                <a:solidFill>
                  <a:srgbClr val="000000"/>
                </a:solidFill>
                <a:latin typeface="Adobe Arabic" panose="02040503050201020203" pitchFamily="18" charset="-78"/>
                <a:ea typeface="Times New Roman" panose="02020603050405020304" pitchFamily="18" charset="0"/>
                <a:cs typeface="Adobe Arabic" panose="02040503050201020203" pitchFamily="18" charset="-78"/>
              </a:rPr>
              <a:t>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algn="r" rtl="1">
              <a:lnSpc>
                <a:spcPct val="107000"/>
              </a:lnSpc>
              <a:spcAft>
                <a:spcPts val="800"/>
              </a:spcAft>
            </a:pP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الجدير بالذكر أن تصميم الصفحة يجب أن يراعي مستوى التلاميذ الموجهه إليهم الويب كويست حيث الإقلال من الإرتباطات التشعبية أمر مطلوب إن كان التلاميذ في مراحل دراسية تأسيسية.</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p:txBody>
      </p:sp>
    </p:spTree>
    <p:extLst>
      <p:ext uri="{BB962C8B-B14F-4D97-AF65-F5344CB8AC3E}">
        <p14:creationId xmlns:p14="http://schemas.microsoft.com/office/powerpoint/2010/main" val="26477268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3633" y="1556792"/>
            <a:ext cx="7128793" cy="3876702"/>
          </a:xfrm>
          <a:prstGeom prst="rect">
            <a:avLst/>
          </a:prstGeom>
        </p:spPr>
        <p:txBody>
          <a:bodyPr wrap="square">
            <a:spAutoFit/>
          </a:bodyPr>
          <a:lstStyle/>
          <a:p>
            <a:pPr>
              <a:lnSpc>
                <a:spcPct val="107000"/>
              </a:lnSpc>
              <a:spcAft>
                <a:spcPts val="800"/>
              </a:spcAft>
            </a:pPr>
            <a:r>
              <a:rPr lang="ar-SA" dirty="0">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pPr marL="457200" indent="-457200" algn="r" rtl="1">
              <a:lnSpc>
                <a:spcPct val="107000"/>
              </a:lnSpc>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hlinkClick r:id="rId2"/>
              </a:rPr>
              <a:t>http://altadreeb.net/printArticle.php?id=352</a:t>
            </a:r>
            <a:endParaRPr lang="en-US" dirty="0">
              <a:latin typeface="Calibri" panose="020F0502020204030204" pitchFamily="34" charset="0"/>
              <a:ea typeface="Calibri" panose="020F0502020204030204" pitchFamily="34" charset="0"/>
            </a:endParaRPr>
          </a:p>
          <a:p>
            <a:pPr marL="457200" indent="-457200" algn="r" rtl="1">
              <a:lnSpc>
                <a:spcPct val="107000"/>
              </a:lnSpc>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hlinkClick r:id="rId3"/>
              </a:rPr>
              <a:t>https://www.youtube.com/watch?v=OSeynoBsCE8</a:t>
            </a:r>
            <a:endParaRPr lang="en-US" dirty="0">
              <a:latin typeface="Calibri" panose="020F0502020204030204" pitchFamily="34" charset="0"/>
              <a:ea typeface="Calibri" panose="020F0502020204030204" pitchFamily="34" charset="0"/>
            </a:endParaRPr>
          </a:p>
          <a:p>
            <a:pPr marL="457200" indent="-457200" algn="r" rtl="1">
              <a:lnSpc>
                <a:spcPct val="107000"/>
              </a:lnSpc>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hlinkClick r:id="rId4"/>
              </a:rPr>
              <a:t>https://www.youtube.com/watch?v=WRqPC_01nJo</a:t>
            </a:r>
            <a:endParaRPr lang="en-US" dirty="0">
              <a:latin typeface="Calibri" panose="020F0502020204030204" pitchFamily="34" charset="0"/>
              <a:ea typeface="Calibri" panose="020F0502020204030204" pitchFamily="34" charset="0"/>
            </a:endParaRPr>
          </a:p>
          <a:p>
            <a:pPr marL="457200" indent="-457200" algn="r" rtl="1">
              <a:lnSpc>
                <a:spcPct val="107000"/>
              </a:lnSpc>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hlinkClick r:id="rId5"/>
              </a:rPr>
              <a:t>https://www.youtube.com/watch?v=R2EL0lQOMJM</a:t>
            </a:r>
            <a:endParaRPr lang="en-US" dirty="0">
              <a:latin typeface="Calibri" panose="020F0502020204030204" pitchFamily="34" charset="0"/>
              <a:ea typeface="Calibri" panose="020F0502020204030204" pitchFamily="34" charset="0"/>
            </a:endParaRPr>
          </a:p>
          <a:p>
            <a:pPr marL="457200" indent="-457200" algn="r" rtl="1">
              <a:lnSpc>
                <a:spcPct val="107000"/>
              </a:lnSpc>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hlinkClick r:id="rId6"/>
              </a:rPr>
              <a:t>http://ahmedabughadeer1989.blogspot.ae/</a:t>
            </a:r>
            <a:endParaRPr lang="en-US" dirty="0">
              <a:latin typeface="Calibri" panose="020F0502020204030204" pitchFamily="34" charset="0"/>
              <a:ea typeface="Calibri" panose="020F0502020204030204" pitchFamily="34" charset="0"/>
            </a:endParaRPr>
          </a:p>
          <a:p>
            <a:pPr marL="457200" indent="-457200" algn="r" rtl="1">
              <a:lnSpc>
                <a:spcPct val="107000"/>
              </a:lnSpc>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hlinkClick r:id="rId7"/>
              </a:rPr>
              <a:t>https://sites.google.com/site/hebmody/instructional-component-3/alrhlte-almrfyte-br-alwyb</a:t>
            </a:r>
            <a:endParaRPr lang="en-US" dirty="0">
              <a:latin typeface="Calibri" panose="020F0502020204030204" pitchFamily="34" charset="0"/>
              <a:ea typeface="Calibri" panose="020F0502020204030204" pitchFamily="34" charset="0"/>
            </a:endParaRPr>
          </a:p>
          <a:p>
            <a:pPr marL="457200" indent="-457200" algn="r" rtl="1">
              <a:lnSpc>
                <a:spcPct val="107000"/>
              </a:lnSpc>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hlinkClick r:id="rId8"/>
              </a:rPr>
              <a:t>http://funmath.syriaforums.net/t2-topic</a:t>
            </a:r>
            <a:endParaRPr lang="en-US" dirty="0">
              <a:latin typeface="Calibri" panose="020F0502020204030204" pitchFamily="34" charset="0"/>
              <a:ea typeface="Calibri" panose="020F0502020204030204" pitchFamily="34" charset="0"/>
            </a:endParaRPr>
          </a:p>
          <a:p>
            <a:pPr marL="457200" indent="-457200" algn="r" rtl="1">
              <a:lnSpc>
                <a:spcPct val="107000"/>
              </a:lnSpc>
              <a:spcAft>
                <a:spcPts val="800"/>
              </a:spcAft>
              <a:buFont typeface="+mj-lt"/>
              <a:buAutoNum type="arabicPeriod"/>
            </a:pPr>
            <a:r>
              <a:rPr lang="en-US" u="sng" dirty="0">
                <a:solidFill>
                  <a:srgbClr val="0563C1"/>
                </a:solidFill>
                <a:latin typeface="Calibri" panose="020F0502020204030204" pitchFamily="34" charset="0"/>
                <a:ea typeface="Calibri" panose="020F0502020204030204" pitchFamily="34" charset="0"/>
                <a:hlinkClick r:id="rId9"/>
              </a:rPr>
              <a:t>http://www.startimes.com/?t=18244063</a:t>
            </a:r>
            <a:endParaRPr lang="en-US" dirty="0">
              <a:latin typeface="Calibri" panose="020F0502020204030204" pitchFamily="34" charset="0"/>
              <a:ea typeface="Calibri" panose="020F0502020204030204" pitchFamily="34" charset="0"/>
            </a:endParaRPr>
          </a:p>
        </p:txBody>
      </p:sp>
      <p:sp>
        <p:nvSpPr>
          <p:cNvPr id="3" name="Rectangle 2"/>
          <p:cNvSpPr/>
          <p:nvPr/>
        </p:nvSpPr>
        <p:spPr>
          <a:xfrm>
            <a:off x="3437686" y="332656"/>
            <a:ext cx="5370381" cy="923330"/>
          </a:xfrm>
          <a:prstGeom prst="rect">
            <a:avLst/>
          </a:prstGeom>
          <a:noFill/>
        </p:spPr>
        <p:txBody>
          <a:bodyPr wrap="none" lIns="91440" tIns="45720" rIns="91440" bIns="45720">
            <a:spAutoFit/>
          </a:bodyPr>
          <a:lstStyle/>
          <a:p>
            <a:pPr algn="ctr"/>
            <a:r>
              <a:rPr lang="ar-AE" sz="5400" b="1" dirty="0">
                <a:ln w="22225">
                  <a:solidFill>
                    <a:schemeClr val="accent2"/>
                  </a:solidFill>
                  <a:prstDash val="solid"/>
                </a:ln>
                <a:solidFill>
                  <a:schemeClr val="accent2">
                    <a:lumMod val="40000"/>
                    <a:lumOff val="60000"/>
                  </a:schemeClr>
                </a:solidFill>
              </a:rPr>
              <a:t>أهم المصادر والمراجع </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414745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3632" y="1988841"/>
            <a:ext cx="7560840" cy="2200089"/>
          </a:xfrm>
          <a:prstGeom prst="rect">
            <a:avLst/>
          </a:prstGeom>
        </p:spPr>
        <p:txBody>
          <a:bodyPr wrap="square">
            <a:spAutoFit/>
          </a:bodyPr>
          <a:lstStyle/>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كلمة</a:t>
            </a:r>
            <a:r>
              <a:rPr lang="ar-SA" sz="3200"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Web</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يُقصد بها الشبكة العالمية "الإنترنت" ، وكلمة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Quest </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معناها الحرفي الأجنبي هو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"searching for information«</a:t>
            </a:r>
            <a:r>
              <a:rPr lang="ar-AE"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البحث عن المعلومات </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فيأتي المعنى كالتالي: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Searching the Internet for information</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p:txBody>
      </p:sp>
      <p:sp>
        <p:nvSpPr>
          <p:cNvPr id="4" name="Rectangle 3"/>
          <p:cNvSpPr/>
          <p:nvPr/>
        </p:nvSpPr>
        <p:spPr>
          <a:xfrm>
            <a:off x="6312024" y="577827"/>
            <a:ext cx="3583032"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latin typeface="Calibri" panose="020F0502020204030204" pitchFamily="34" charset="0"/>
                <a:ea typeface="Times New Roman" panose="02020603050405020304" pitchFamily="18" charset="0"/>
                <a:cs typeface="Adobe Arabic" panose="02040503050201020203" pitchFamily="18" charset="-78"/>
              </a:rPr>
              <a:t>الترجمة اللغوية لــ </a:t>
            </a:r>
            <a:endParaRPr lang="en-US" sz="5400" b="1" dirty="0">
              <a:ln w="22225">
                <a:solidFill>
                  <a:schemeClr val="accent2"/>
                </a:solidFill>
                <a:prstDash val="solid"/>
              </a:ln>
              <a:solidFill>
                <a:schemeClr val="accent2">
                  <a:lumMod val="40000"/>
                  <a:lumOff val="60000"/>
                </a:schemeClr>
              </a:solidFill>
            </a:endParaRPr>
          </a:p>
        </p:txBody>
      </p:sp>
      <p:sp>
        <p:nvSpPr>
          <p:cNvPr id="5" name="Rectangle 4"/>
          <p:cNvSpPr/>
          <p:nvPr/>
        </p:nvSpPr>
        <p:spPr>
          <a:xfrm>
            <a:off x="4151784" y="577827"/>
            <a:ext cx="2307042" cy="923330"/>
          </a:xfrm>
          <a:prstGeom prst="rect">
            <a:avLst/>
          </a:prstGeom>
          <a:noFill/>
        </p:spPr>
        <p:txBody>
          <a:bodyPr wrap="none" lIns="91440" tIns="45720" rIns="91440" bIns="45720">
            <a:spAutoFit/>
          </a:bodyPr>
          <a:lstStyle/>
          <a:p>
            <a:pPr algn="ctr"/>
            <a:r>
              <a:rPr lang="en-US" sz="5400" b="1" dirty="0" err="1">
                <a:ln w="22225">
                  <a:solidFill>
                    <a:schemeClr val="accent2"/>
                  </a:solidFill>
                  <a:prstDash val="solid"/>
                </a:ln>
                <a:solidFill>
                  <a:schemeClr val="accent2">
                    <a:lumMod val="40000"/>
                    <a:lumOff val="60000"/>
                  </a:schemeClr>
                </a:solidFill>
                <a:latin typeface="Adobe Arabic" panose="02040503050201020203" pitchFamily="18" charset="-78"/>
                <a:ea typeface="Times New Roman" panose="02020603050405020304" pitchFamily="18" charset="0"/>
              </a:rPr>
              <a:t>Webquest</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494002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2" descr="http://t0.gstatic.com/images?q=tbn:XLwUyIhsnqFfuM:http://vator.tv/images/attachments/091208232359WorldWideWeb_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5480" y="5273824"/>
            <a:ext cx="2101280" cy="158417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495600" y="835954"/>
            <a:ext cx="8149006" cy="5229958"/>
          </a:xfrm>
          <a:prstGeom prst="rect">
            <a:avLst/>
          </a:prstGeom>
        </p:spPr>
        <p:txBody>
          <a:bodyPr wrap="square">
            <a:spAutoFit/>
          </a:bodyPr>
          <a:lstStyle/>
          <a:p>
            <a:pPr marL="190500" marR="190500" algn="r" rtl="1">
              <a:lnSpc>
                <a:spcPct val="107000"/>
              </a:lnSpc>
            </a:pPr>
            <a:r>
              <a:rPr lang="ar-SA" dirty="0">
                <a:solidFill>
                  <a:srgbClr val="000000"/>
                </a:solidFill>
                <a:latin typeface="Calibri" panose="020F0502020204030204" pitchFamily="34" charset="0"/>
                <a:ea typeface="Times New Roman" panose="02020603050405020304" pitchFamily="18" charset="0"/>
                <a:cs typeface="Adobe Arabic" panose="02040503050201020203" pitchFamily="18" charset="-78"/>
              </a:rPr>
              <a:t> </a:t>
            </a:r>
            <a:endParaRPr lang="en-US" sz="1400" dirty="0">
              <a:latin typeface="Calibri" panose="020F0502020204030204" pitchFamily="34" charset="0"/>
              <a:ea typeface="Calibri" panose="020F0502020204030204" pitchFamily="34" charset="0"/>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تُعَرَّف الويب كويست أو الرحلات المعرفية على الويب بأنها أنشطة تربوية  (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Assignments</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 تعتمد في المقام الأول على عمليات البحث في الإنترنت بهدف الوصول الصحيح و المباشر للمعلومة محل البحث بأقل جهد  ممكن. وتهدف الويب كويست في الآن ذاته إلى  تنمية القدرات الذهنية المختلفة (الفهم، التحليل، التركيب، إلخ) لدى المتعلمين.</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بمنظور آخر، الويب كويست هو وسيلة تعليمية جديدة تهدف إلى  تقديم نظام تعلمي جديد للطلاب و ذلك عن طريق دمج شبكة الويب في العملية التعليمية.  و هو كوسيلة تعليمية مرنة يمكن استخدامه في جميع المراحل الدراسية و في كافة المواد و التخصصات .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p:txBody>
      </p:sp>
      <p:sp>
        <p:nvSpPr>
          <p:cNvPr id="3" name="Rectangle 2"/>
          <p:cNvSpPr/>
          <p:nvPr/>
        </p:nvSpPr>
        <p:spPr>
          <a:xfrm>
            <a:off x="5663953" y="188640"/>
            <a:ext cx="4528805"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Calibri" panose="020F0502020204030204" pitchFamily="34" charset="0"/>
                <a:ea typeface="Times New Roman" panose="02020603050405020304" pitchFamily="18" charset="0"/>
                <a:cs typeface="Adobe Arabic" panose="02040503050201020203" pitchFamily="18" charset="-78"/>
              </a:rPr>
              <a:t>تعريف الويب كويست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2492376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1584" y="1124744"/>
            <a:ext cx="9434016" cy="5229958"/>
          </a:xfrm>
          <a:prstGeom prst="rect">
            <a:avLst/>
          </a:prstGeom>
        </p:spPr>
        <p:txBody>
          <a:bodyPr wrap="square">
            <a:spAutoFit/>
          </a:bodyPr>
          <a:lstStyle/>
          <a:p>
            <a:pPr marL="190500" marR="190500" algn="r" rtl="1">
              <a:lnSpc>
                <a:spcPct val="107000"/>
              </a:lnSpc>
            </a:pPr>
            <a:r>
              <a:rPr lang="ar-SA" dirty="0">
                <a:solidFill>
                  <a:srgbClr val="000000"/>
                </a:solidFill>
                <a:latin typeface="Calibri" panose="020F0502020204030204" pitchFamily="34" charset="0"/>
                <a:ea typeface="Times New Roman" panose="02020603050405020304" pitchFamily="18" charset="0"/>
                <a:cs typeface="Adobe Arabic" panose="02040503050201020203" pitchFamily="18" charset="-78"/>
              </a:rPr>
              <a:t> </a:t>
            </a:r>
            <a:endParaRPr lang="en-US" sz="1400" dirty="0">
              <a:latin typeface="Calibri" panose="020F0502020204030204" pitchFamily="34" charset="0"/>
              <a:ea typeface="Calibri" panose="020F0502020204030204" pitchFamily="34" charset="0"/>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لماذا يزعج المعلمون أنفسهم  بنظام تعليمي مثل الويب كويست ؟؟ و لماذا يضيعون الوقت لإعداد صفحات هذا النظام التعليمي لطلابهم  ؟ ولماذا يتكبدون مشقة العناء في البحث و التصميم و إيجاد مصادر البحث عن المعلومات لطلابهم .. ؟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السبب الرئيسي ، أن فكرة مثل فكرة الويب كويست تقدم حلولاً عملية رائدة في إنجاح العملية التعلمية و التعليمية ، و مثل أي حصة مخطط لها بشكل دقيق و مدروس ، الويب كويست الجيدة تعمل على تحويل عملية التعلم إلى عملية ممتعة للتلاميذ. وهذا يقودنا للحديث عن مميزات الويب كويست  كوسيلة تعليمية قوية.</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p:txBody>
      </p:sp>
      <p:sp>
        <p:nvSpPr>
          <p:cNvPr id="3" name="Rectangle 2"/>
          <p:cNvSpPr/>
          <p:nvPr/>
        </p:nvSpPr>
        <p:spPr>
          <a:xfrm>
            <a:off x="6251812" y="185164"/>
            <a:ext cx="4020652"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Calibri" panose="020F0502020204030204" pitchFamily="34" charset="0"/>
                <a:ea typeface="Times New Roman" panose="02020603050405020304" pitchFamily="18" charset="0"/>
                <a:cs typeface="Adobe Arabic" panose="02040503050201020203" pitchFamily="18" charset="-78"/>
              </a:rPr>
              <a:t>لماذا الويب كويست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4090321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ChangeArrowheads="1"/>
          </p:cNvSpPr>
          <p:nvPr/>
        </p:nvSpPr>
        <p:spPr bwMode="auto">
          <a:xfrm>
            <a:off x="1962722" y="2278513"/>
            <a:ext cx="862372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r" rtl="1" eaLnBrk="0" fontAlgn="base" hangingPunct="0">
              <a:spcBef>
                <a:spcPct val="0"/>
              </a:spcBef>
              <a:spcAft>
                <a:spcPct val="0"/>
              </a:spcAft>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تعتبر الويب كويست  نمطاً تربوياً بنائياً بامتياز حيث تتمحور حول نموذج المتعلم الرحال والمستكشف</a:t>
            </a:r>
            <a:r>
              <a:rPr lang="ar-SA" sz="3200"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a:t>
            </a:r>
            <a:endParaRPr lang="en-US" sz="3200" dirty="0">
              <a:latin typeface="Adobe Arabic" panose="02040503050201020203" pitchFamily="18" charset="-78"/>
              <a:cs typeface="Adobe Arabic" panose="02040503050201020203" pitchFamily="18" charset="-78"/>
            </a:endParaRPr>
          </a:p>
        </p:txBody>
      </p:sp>
      <p:sp>
        <p:nvSpPr>
          <p:cNvPr id="4" name="Rectangle 9"/>
          <p:cNvSpPr>
            <a:spLocks noChangeArrowheads="1"/>
          </p:cNvSpPr>
          <p:nvPr/>
        </p:nvSpPr>
        <p:spPr bwMode="auto">
          <a:xfrm>
            <a:off x="1911672" y="1246000"/>
            <a:ext cx="863518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r" rtl="1" eaLnBrk="0" fontAlgn="base" hangingPunct="0">
              <a:spcBef>
                <a:spcPct val="0"/>
              </a:spcBef>
              <a:spcAft>
                <a:spcPct val="0"/>
              </a:spcAft>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تقوم بتشجيع العمل الجماعي ، و تبادل الآراء و الأفكار بين الطلاب ، و ذلك لا يمنع العمل الفردي طبعاً.</a:t>
            </a:r>
            <a:endPar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endParaRPr>
          </a:p>
        </p:txBody>
      </p:sp>
      <p:sp>
        <p:nvSpPr>
          <p:cNvPr id="5" name="Rectangle 10"/>
          <p:cNvSpPr>
            <a:spLocks noChangeArrowheads="1"/>
          </p:cNvSpPr>
          <p:nvPr/>
        </p:nvSpPr>
        <p:spPr bwMode="auto">
          <a:xfrm>
            <a:off x="2945094" y="3397055"/>
            <a:ext cx="76017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457200" indent="-457200" algn="r" rtl="1" eaLnBrk="0" fontAlgn="base" hangingPunct="0">
              <a:spcBef>
                <a:spcPct val="0"/>
              </a:spcBef>
              <a:spcAft>
                <a:spcPct val="0"/>
              </a:spcAft>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تعزيز وسيلة التعامل مع مصادر المعلومات بكفاءة و جودة عالية. </a:t>
            </a:r>
            <a:endPar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endParaRPr>
          </a:p>
        </p:txBody>
      </p:sp>
      <p:sp>
        <p:nvSpPr>
          <p:cNvPr id="6" name="Rectangle 11"/>
          <p:cNvSpPr>
            <a:spLocks noChangeArrowheads="1"/>
          </p:cNvSpPr>
          <p:nvPr/>
        </p:nvSpPr>
        <p:spPr bwMode="auto">
          <a:xfrm>
            <a:off x="1415480" y="3909259"/>
            <a:ext cx="9144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r" rtl="1">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تهدف إلى  تطوير قدرات الطالب التفكيرية وبناء طالب باحث يستطيع تقييم نفسه، إضافة إلى أن المعلم يمنح التلاميذ فرصة استكشاف المعلومة بأنفسهم و ليس فقط تزويدهم بها. </a:t>
            </a:r>
            <a:endPar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endParaRPr>
          </a:p>
        </p:txBody>
      </p:sp>
      <p:sp>
        <p:nvSpPr>
          <p:cNvPr id="7" name="Rectangle 12"/>
          <p:cNvSpPr>
            <a:spLocks noChangeArrowheads="1"/>
          </p:cNvSpPr>
          <p:nvPr/>
        </p:nvSpPr>
        <p:spPr bwMode="auto">
          <a:xfrm>
            <a:off x="1594992" y="5563676"/>
            <a:ext cx="896448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r" rtl="1" eaLnBrk="0" fontAlgn="base" hangingPunct="0">
              <a:spcBef>
                <a:spcPct val="0"/>
              </a:spcBef>
              <a:spcAft>
                <a:spcPct val="0"/>
              </a:spcAft>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استغلال التقنيات الحديثة، بما فيها شبكة الإنترنت لأهداف تعليمية، و هى بذلك تضع كافة امكانات شبكة الإنترنت كخلفية قوية لهذه الوسيلة التعليمية</a:t>
            </a:r>
            <a:r>
              <a:rPr lang="ar-SA" sz="3200"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a:t>
            </a:r>
            <a:endParaRPr lang="en-US" sz="3200" dirty="0">
              <a:latin typeface="Adobe Arabic" panose="02040503050201020203" pitchFamily="18" charset="-78"/>
              <a:cs typeface="Adobe Arabic" panose="02040503050201020203" pitchFamily="18" charset="-78"/>
            </a:endParaRPr>
          </a:p>
        </p:txBody>
      </p:sp>
      <p:sp>
        <p:nvSpPr>
          <p:cNvPr id="8" name="Rectangle 7"/>
          <p:cNvSpPr/>
          <p:nvPr/>
        </p:nvSpPr>
        <p:spPr>
          <a:xfrm>
            <a:off x="4295800" y="260648"/>
            <a:ext cx="6056466"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ea typeface="Times New Roman" panose="02020603050405020304" pitchFamily="18" charset="0"/>
                <a:cs typeface="Adobe Arabic" panose="02040503050201020203" pitchFamily="18" charset="-78"/>
              </a:rPr>
              <a:t>مميزات و فوائد الويب كويست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1469987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524000" y="2308119"/>
            <a:ext cx="9144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r" rtl="1" eaLnBrk="0" fontAlgn="base" hangingPunct="0">
              <a:spcBef>
                <a:spcPct val="0"/>
              </a:spcBef>
              <a:spcAft>
                <a:spcPct val="0"/>
              </a:spcAft>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إن هذا الأمر يساعد كثيراً على عدم تشتت التلاميذ و تكثيف جهودهم في الإتجاه المطلوب للنشاط الذي يقومون به. و هذا يجعل الويب كويست فعّالاً و مثالياً للصفوف التي تحتوي على مستويات ذات تباين حاد في المستوى التفكيري للطلاب. </a:t>
            </a:r>
            <a:endPar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endParaRPr>
          </a:p>
        </p:txBody>
      </p:sp>
      <p:sp>
        <p:nvSpPr>
          <p:cNvPr id="3" name="Rectangle 4"/>
          <p:cNvSpPr>
            <a:spLocks noChangeArrowheads="1"/>
          </p:cNvSpPr>
          <p:nvPr/>
        </p:nvSpPr>
        <p:spPr bwMode="auto">
          <a:xfrm>
            <a:off x="1314055" y="3959186"/>
            <a:ext cx="936104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r" rtl="1">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من المميزات الهامة في استخدام الويب كويست كوسيلة تعليمية هو ما تقدمه من استخدام آمن للانترنت أو ما يسمى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comfort level</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خلال الأنشطة التعليمية و عملية البحث عن المعلومات . </a:t>
            </a:r>
            <a:endParaRPr lang="en-US" sz="3200" dirty="0">
              <a:latin typeface="Adobe Arabic" panose="02040503050201020203" pitchFamily="18" charset="-78"/>
              <a:cs typeface="Adobe Arabic" panose="02040503050201020203" pitchFamily="18" charset="-78"/>
            </a:endParaRPr>
          </a:p>
          <a:p>
            <a:pPr marL="457200" indent="-457200" algn="r" eaLnBrk="0" fontAlgn="base" hangingPunct="0">
              <a:spcBef>
                <a:spcPct val="0"/>
              </a:spcBef>
              <a:spcAft>
                <a:spcPct val="0"/>
              </a:spcAft>
              <a:buFont typeface="Arial" panose="020B0604020202020204" pitchFamily="34" charset="0"/>
              <a:buChar char="•"/>
            </a:pPr>
            <a:endParaRPr lang="en-US" sz="3200" dirty="0">
              <a:latin typeface="Adobe Arabic" panose="02040503050201020203" pitchFamily="18" charset="-78"/>
              <a:cs typeface="Adobe Arabic" panose="02040503050201020203" pitchFamily="18" charset="-78"/>
            </a:endParaRPr>
          </a:p>
        </p:txBody>
      </p:sp>
      <p:sp>
        <p:nvSpPr>
          <p:cNvPr id="4" name="Rectangle 5"/>
          <p:cNvSpPr>
            <a:spLocks noChangeArrowheads="1"/>
          </p:cNvSpPr>
          <p:nvPr/>
        </p:nvSpPr>
        <p:spPr bwMode="auto">
          <a:xfrm>
            <a:off x="1314056" y="5399346"/>
            <a:ext cx="936104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r" rtl="1" eaLnBrk="0" fontAlgn="base" hangingPunct="0">
              <a:spcBef>
                <a:spcPct val="0"/>
              </a:spcBef>
              <a:spcAft>
                <a:spcPct val="0"/>
              </a:spcAft>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يؤدي الويب كويست إلى إكساب الطلاب مهارة البحث على شبكة الإنترنت بشكل خلاّق ومنتج (</a:t>
            </a:r>
            <a:r>
              <a:rPr lang="en-US"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creative researchers</a:t>
            </a: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 وهذا يتجاوز مجرد كونهم متصفحين لمواقع الإنترنت. </a:t>
            </a:r>
            <a:endParaRPr lang="en-US" sz="3200" dirty="0">
              <a:latin typeface="Adobe Arabic" panose="02040503050201020203" pitchFamily="18" charset="-78"/>
              <a:cs typeface="Adobe Arabic" panose="02040503050201020203" pitchFamily="18" charset="-78"/>
            </a:endParaRPr>
          </a:p>
          <a:p>
            <a:pPr marL="457200" indent="-457200" algn="r" eaLnBrk="0" fontAlgn="base" hangingPunct="0">
              <a:spcBef>
                <a:spcPct val="0"/>
              </a:spcBef>
              <a:spcAft>
                <a:spcPct val="0"/>
              </a:spcAft>
              <a:buFont typeface="Arial" panose="020B0604020202020204" pitchFamily="34" charset="0"/>
              <a:buChar char="•"/>
            </a:pPr>
            <a:endParaRPr lang="en-US" sz="3200" dirty="0">
              <a:latin typeface="Adobe Arabic" panose="02040503050201020203" pitchFamily="18" charset="-78"/>
              <a:cs typeface="Adobe Arabic" panose="02040503050201020203" pitchFamily="18" charset="-78"/>
            </a:endParaRPr>
          </a:p>
        </p:txBody>
      </p:sp>
      <p:sp>
        <p:nvSpPr>
          <p:cNvPr id="8" name="Rectangle 13"/>
          <p:cNvSpPr>
            <a:spLocks noChangeArrowheads="1"/>
          </p:cNvSpPr>
          <p:nvPr/>
        </p:nvSpPr>
        <p:spPr bwMode="auto">
          <a:xfrm>
            <a:off x="1536825" y="1116069"/>
            <a:ext cx="917426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lgn="just" rtl="1" eaLnBrk="0" fontAlgn="base" hangingPunct="0">
              <a:spcBef>
                <a:spcPct val="0"/>
              </a:spcBef>
              <a:spcAft>
                <a:spcPct val="0"/>
              </a:spcAft>
              <a:buFont typeface="Arial" panose="020B0604020202020204" pitchFamily="34" charset="0"/>
              <a:buChar char="•"/>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الويب كويست تمنح التلاميذ امكانية البحث في نقاط محددة بشكل عميق ومدروس و لكن من خلال حدود مختارة من قِبل المعلم.</a:t>
            </a:r>
          </a:p>
        </p:txBody>
      </p:sp>
      <p:sp>
        <p:nvSpPr>
          <p:cNvPr id="9" name="Rectangle 8"/>
          <p:cNvSpPr/>
          <p:nvPr/>
        </p:nvSpPr>
        <p:spPr>
          <a:xfrm>
            <a:off x="4295800" y="11268"/>
            <a:ext cx="6056466"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Adobe Arabic" panose="02040503050201020203" pitchFamily="18" charset="-78"/>
                <a:ea typeface="Times New Roman" panose="02020603050405020304" pitchFamily="18" charset="0"/>
                <a:cs typeface="Adobe Arabic" panose="02040503050201020203" pitchFamily="18" charset="-78"/>
              </a:rPr>
              <a:t>مميزات و فوائد الويب كويست :</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460611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7528" y="1988840"/>
            <a:ext cx="8514184" cy="3649140"/>
          </a:xfrm>
          <a:prstGeom prst="rect">
            <a:avLst/>
          </a:prstGeom>
        </p:spPr>
        <p:txBody>
          <a:bodyPr wrap="square">
            <a:spAutoFit/>
          </a:bodyPr>
          <a:lstStyle/>
          <a:p>
            <a:pPr marL="190500" marR="190500" algn="r" rtl="1">
              <a:lnSpc>
                <a:spcPct val="107000"/>
              </a:lnSpc>
            </a:pPr>
            <a:r>
              <a:rPr lang="ar-SA" dirty="0">
                <a:solidFill>
                  <a:srgbClr val="000000"/>
                </a:solidFill>
                <a:latin typeface="Calibri" panose="020F0502020204030204" pitchFamily="34" charset="0"/>
                <a:ea typeface="Times New Roman" panose="02020603050405020304" pitchFamily="18" charset="0"/>
                <a:cs typeface="Adobe Arabic" panose="02040503050201020203" pitchFamily="18" charset="-78"/>
              </a:rPr>
              <a:t> </a:t>
            </a:r>
            <a:endParaRPr lang="en-US" sz="1400" dirty="0">
              <a:latin typeface="Calibri" panose="020F0502020204030204" pitchFamily="34" charset="0"/>
              <a:ea typeface="Calibri" panose="020F0502020204030204" pitchFamily="34" charset="0"/>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هناك خصائص كثيرة  تميز هذا النشاط التربوي. ويعرض دودج  لثلاثة  منها: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1. الأبحاث على الويب هي في غالب الأحيان أنشطة جماعية.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2. يمكن أن تحاط البنية الأساسية للويب كويست بعناصر تحفيزية وذلك بإعطاء المتعلم دورا ما يلعبه (مثلا عالم، مخبر، صحفي ...) .</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just" rtl="1">
              <a:lnSpc>
                <a:spcPct val="107000"/>
              </a:lnSpc>
            </a:pPr>
            <a:r>
              <a:rPr lang="ar-SA" sz="3200" b="1" dirty="0">
                <a:solidFill>
                  <a:srgbClr val="003399"/>
                </a:solidFill>
                <a:latin typeface="Adobe Arabic" panose="02040503050201020203" pitchFamily="18" charset="-78"/>
                <a:ea typeface="Times New Roman" panose="02020603050405020304" pitchFamily="18" charset="0"/>
                <a:cs typeface="Adobe Arabic" panose="02040503050201020203" pitchFamily="18" charset="-78"/>
              </a:rPr>
              <a:t>3. يمكن للويب كويست أن تكون أحادي التخصص أو متعددة التخصصات.</a:t>
            </a:r>
            <a:endParaRPr lang="en-US" sz="3200" dirty="0">
              <a:latin typeface="Adobe Arabic" panose="02040503050201020203" pitchFamily="18" charset="-78"/>
              <a:ea typeface="Calibri" panose="020F0502020204030204" pitchFamily="34" charset="0"/>
              <a:cs typeface="Adobe Arabic" panose="02040503050201020203" pitchFamily="18" charset="-78"/>
            </a:endParaRPr>
          </a:p>
          <a:p>
            <a:pPr marL="190500" marR="190500" algn="r" rtl="1">
              <a:lnSpc>
                <a:spcPct val="107000"/>
              </a:lnSpc>
            </a:pPr>
            <a:r>
              <a:rPr lang="ar-SA" sz="3200" b="1" dirty="0">
                <a:solidFill>
                  <a:srgbClr val="000000"/>
                </a:solidFill>
                <a:latin typeface="Calibri" panose="020F0502020204030204" pitchFamily="34" charset="0"/>
                <a:ea typeface="Times New Roman" panose="02020603050405020304" pitchFamily="18" charset="0"/>
                <a:cs typeface="Adobe Arabic" panose="02040503050201020203" pitchFamily="18" charset="-78"/>
              </a:rPr>
              <a:t> </a:t>
            </a:r>
            <a:endParaRPr lang="en-US" sz="1400" dirty="0">
              <a:latin typeface="Calibri" panose="020F0502020204030204" pitchFamily="34" charset="0"/>
              <a:ea typeface="Calibri" panose="020F0502020204030204" pitchFamily="34" charset="0"/>
            </a:endParaRPr>
          </a:p>
        </p:txBody>
      </p:sp>
      <p:sp>
        <p:nvSpPr>
          <p:cNvPr id="3" name="Rectangle 2"/>
          <p:cNvSpPr/>
          <p:nvPr/>
        </p:nvSpPr>
        <p:spPr>
          <a:xfrm>
            <a:off x="5519937" y="620688"/>
            <a:ext cx="4440639" cy="923330"/>
          </a:xfrm>
          <a:prstGeom prst="rect">
            <a:avLst/>
          </a:prstGeom>
          <a:noFill/>
        </p:spPr>
        <p:txBody>
          <a:bodyPr wrap="none" lIns="91440" tIns="45720" rIns="91440" bIns="45720">
            <a:spAutoFit/>
          </a:bodyPr>
          <a:lstStyle/>
          <a:p>
            <a:pPr algn="ctr"/>
            <a:r>
              <a:rPr lang="ar-SA"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latin typeface="Calibri" panose="020F0502020204030204" pitchFamily="34" charset="0"/>
                <a:ea typeface="Times New Roman" panose="02020603050405020304" pitchFamily="18" charset="0"/>
                <a:cs typeface="Adobe Arabic" panose="02040503050201020203" pitchFamily="18" charset="-78"/>
              </a:rPr>
              <a:t>خصائص الويب كويست</a:t>
            </a:r>
            <a:endParaRPr lang="en-US" sz="5400" b="1" dirty="0">
              <a:ln w="22225">
                <a:solidFill>
                  <a:schemeClr val="accent2"/>
                </a:solidFill>
                <a:prstDash val="solid"/>
              </a:ln>
              <a:solidFill>
                <a:schemeClr val="accent2">
                  <a:lumMod val="40000"/>
                  <a:lumOff val="60000"/>
                </a:schemeClr>
              </a:solidFill>
              <a:effectLst>
                <a:glow rad="228600">
                  <a:schemeClr val="accent2">
                    <a:satMod val="175000"/>
                    <a:alpha val="40000"/>
                  </a:schemeClr>
                </a:glow>
              </a:effectLst>
            </a:endParaRPr>
          </a:p>
        </p:txBody>
      </p:sp>
    </p:spTree>
    <p:extLst>
      <p:ext uri="{BB962C8B-B14F-4D97-AF65-F5344CB8AC3E}">
        <p14:creationId xmlns:p14="http://schemas.microsoft.com/office/powerpoint/2010/main" val="3798121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TotalTime>
  <Words>1339</Words>
  <Application>Microsoft Office PowerPoint</Application>
  <PresentationFormat>Custom</PresentationFormat>
  <Paragraphs>249</Paragraphs>
  <Slides>33</Slides>
  <Notes>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SUPERB-PC</dc:creator>
  <cp:lastModifiedBy>FUJITSU</cp:lastModifiedBy>
  <cp:revision>5</cp:revision>
  <dcterms:created xsi:type="dcterms:W3CDTF">2015-05-17T06:41:43Z</dcterms:created>
  <dcterms:modified xsi:type="dcterms:W3CDTF">2015-05-17T07:19:58Z</dcterms:modified>
</cp:coreProperties>
</file>