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 id="2147483900" r:id="rId2"/>
    <p:sldMasterId id="2147483912" r:id="rId3"/>
  </p:sldMasterIdLst>
  <p:notesMasterIdLst>
    <p:notesMasterId r:id="rId14"/>
  </p:notesMasterIdLst>
  <p:sldIdLst>
    <p:sldId id="256" r:id="rId4"/>
    <p:sldId id="257" r:id="rId5"/>
    <p:sldId id="258" r:id="rId6"/>
    <p:sldId id="263" r:id="rId7"/>
    <p:sldId id="264" r:id="rId8"/>
    <p:sldId id="265" r:id="rId9"/>
    <p:sldId id="260" r:id="rId10"/>
    <p:sldId id="266" r:id="rId11"/>
    <p:sldId id="261" r:id="rId12"/>
    <p:sldId id="262" r:id="rId13"/>
  </p:sldIdLst>
  <p:sldSz cx="9144000" cy="6858000" type="screen4x3"/>
  <p:notesSz cx="6858000" cy="9144000"/>
  <p:defaultText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OM"/>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12EE45-0D18-469B-9BFC-CF27332D13F0}" type="datetimeFigureOut">
              <a:rPr lang="ar-OM" smtClean="0"/>
              <a:t>02/08/1436</a:t>
            </a:fld>
            <a:endParaRPr lang="ar-OM"/>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OM"/>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OM"/>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OM"/>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033526E-870F-432E-89CD-3B8523C36747}" type="slidenum">
              <a:rPr lang="ar-OM" smtClean="0"/>
              <a:t>‹#›</a:t>
            </a:fld>
            <a:endParaRPr lang="ar-OM"/>
          </a:p>
        </p:txBody>
      </p:sp>
    </p:spTree>
    <p:extLst>
      <p:ext uri="{BB962C8B-B14F-4D97-AF65-F5344CB8AC3E}">
        <p14:creationId xmlns:p14="http://schemas.microsoft.com/office/powerpoint/2010/main" val="8890932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OM" dirty="0"/>
          </a:p>
        </p:txBody>
      </p:sp>
      <p:sp>
        <p:nvSpPr>
          <p:cNvPr id="4" name="Slide Number Placeholder 3"/>
          <p:cNvSpPr>
            <a:spLocks noGrp="1"/>
          </p:cNvSpPr>
          <p:nvPr>
            <p:ph type="sldNum" sz="quarter" idx="10"/>
          </p:nvPr>
        </p:nvSpPr>
        <p:spPr/>
        <p:txBody>
          <a:bodyPr/>
          <a:lstStyle/>
          <a:p>
            <a:fld id="{B033526E-870F-432E-89CD-3B8523C36747}" type="slidenum">
              <a:rPr lang="ar-OM" smtClean="0"/>
              <a:t>1</a:t>
            </a:fld>
            <a:endParaRPr lang="ar-OM"/>
          </a:p>
        </p:txBody>
      </p:sp>
    </p:spTree>
    <p:extLst>
      <p:ext uri="{BB962C8B-B14F-4D97-AF65-F5344CB8AC3E}">
        <p14:creationId xmlns:p14="http://schemas.microsoft.com/office/powerpoint/2010/main" val="248211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OM" dirty="0"/>
          </a:p>
        </p:txBody>
      </p:sp>
      <p:sp>
        <p:nvSpPr>
          <p:cNvPr id="4" name="Slide Number Placeholder 3"/>
          <p:cNvSpPr>
            <a:spLocks noGrp="1"/>
          </p:cNvSpPr>
          <p:nvPr>
            <p:ph type="sldNum" sz="quarter" idx="10"/>
          </p:nvPr>
        </p:nvSpPr>
        <p:spPr/>
        <p:txBody>
          <a:bodyPr/>
          <a:lstStyle/>
          <a:p>
            <a:fld id="{B033526E-870F-432E-89CD-3B8523C36747}" type="slidenum">
              <a:rPr lang="ar-OM" smtClean="0"/>
              <a:t>2</a:t>
            </a:fld>
            <a:endParaRPr lang="ar-OM"/>
          </a:p>
        </p:txBody>
      </p:sp>
    </p:spTree>
    <p:extLst>
      <p:ext uri="{BB962C8B-B14F-4D97-AF65-F5344CB8AC3E}">
        <p14:creationId xmlns:p14="http://schemas.microsoft.com/office/powerpoint/2010/main" val="77053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OM" dirty="0"/>
          </a:p>
        </p:txBody>
      </p:sp>
      <p:sp>
        <p:nvSpPr>
          <p:cNvPr id="4" name="Slide Number Placeholder 3"/>
          <p:cNvSpPr>
            <a:spLocks noGrp="1"/>
          </p:cNvSpPr>
          <p:nvPr>
            <p:ph type="sldNum" sz="quarter" idx="10"/>
          </p:nvPr>
        </p:nvSpPr>
        <p:spPr/>
        <p:txBody>
          <a:bodyPr/>
          <a:lstStyle/>
          <a:p>
            <a:fld id="{B033526E-870F-432E-89CD-3B8523C36747}" type="slidenum">
              <a:rPr lang="ar-OM" smtClean="0"/>
              <a:t>7</a:t>
            </a:fld>
            <a:endParaRPr lang="ar-OM"/>
          </a:p>
        </p:txBody>
      </p:sp>
    </p:spTree>
    <p:extLst>
      <p:ext uri="{BB962C8B-B14F-4D97-AF65-F5344CB8AC3E}">
        <p14:creationId xmlns:p14="http://schemas.microsoft.com/office/powerpoint/2010/main" val="6553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20" name="Footer Placeholder 19"/>
          <p:cNvSpPr>
            <a:spLocks noGrp="1"/>
          </p:cNvSpPr>
          <p:nvPr>
            <p:ph type="ftr" sz="quarter" idx="11"/>
          </p:nvPr>
        </p:nvSpPr>
        <p:spPr/>
        <p:txBody>
          <a:bodyPr/>
          <a:lstStyle>
            <a:extLst/>
          </a:lstStyle>
          <a:p>
            <a:endParaRPr lang="ar-OM"/>
          </a:p>
        </p:txBody>
      </p:sp>
      <p:sp>
        <p:nvSpPr>
          <p:cNvPr id="10" name="Slide Number Placeholder 9"/>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1C514D2-25AF-4C90-85FA-D4ABB84AEF11}" type="datetimeFigureOut">
              <a:rPr lang="ar-OM" smtClean="0"/>
              <a:t>02/08/1436</a:t>
            </a:fld>
            <a:endParaRPr lang="ar-OM"/>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OM"/>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8FDACF2-A325-447C-9C0D-AC1FABA9270E}" type="slidenum">
              <a:rPr lang="ar-OM" smtClean="0"/>
              <a:t>‹#›</a:t>
            </a:fld>
            <a:endParaRPr lang="ar-OM"/>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1C514D2-25AF-4C90-85FA-D4ABB84AEF11}" type="datetimeFigureOut">
              <a:rPr lang="ar-OM" smtClean="0"/>
              <a:t>02/08/1436</a:t>
            </a:fld>
            <a:endParaRPr lang="ar-OM"/>
          </a:p>
        </p:txBody>
      </p:sp>
      <p:sp>
        <p:nvSpPr>
          <p:cNvPr id="9" name="Slide Number Placeholder 8"/>
          <p:cNvSpPr>
            <a:spLocks noGrp="1"/>
          </p:cNvSpPr>
          <p:nvPr>
            <p:ph type="sldNum" sz="quarter" idx="15"/>
          </p:nvPr>
        </p:nvSpPr>
        <p:spPr/>
        <p:txBody>
          <a:bodyPr rtlCol="0"/>
          <a:lstStyle/>
          <a:p>
            <a:fld id="{A8FDACF2-A325-447C-9C0D-AC1FABA9270E}" type="slidenum">
              <a:rPr lang="ar-OM" smtClean="0"/>
              <a:t>‹#›</a:t>
            </a:fld>
            <a:endParaRPr lang="ar-OM"/>
          </a:p>
        </p:txBody>
      </p:sp>
      <p:sp>
        <p:nvSpPr>
          <p:cNvPr id="10" name="Footer Placeholder 9"/>
          <p:cNvSpPr>
            <a:spLocks noGrp="1"/>
          </p:cNvSpPr>
          <p:nvPr>
            <p:ph type="ftr" sz="quarter" idx="16"/>
          </p:nvPr>
        </p:nvSpPr>
        <p:spPr/>
        <p:txBody>
          <a:bodyPr rtlCol="0"/>
          <a:lstStyle/>
          <a:p>
            <a:endParaRPr lang="ar-OM"/>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OM"/>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8FDACF2-A325-447C-9C0D-AC1FABA9270E}" type="slidenum">
              <a:rPr lang="ar-OM" smtClean="0"/>
              <a:t>‹#›</a:t>
            </a:fld>
            <a:endParaRPr lang="ar-OM"/>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p>
            <a:endParaRPr lang="ar-OM"/>
          </a:p>
        </p:txBody>
      </p:sp>
      <p:sp>
        <p:nvSpPr>
          <p:cNvPr id="7" name="Slide Number Placeholder 6"/>
          <p:cNvSpPr>
            <a:spLocks noGrp="1"/>
          </p:cNvSpPr>
          <p:nvPr>
            <p:ph type="sldNum" sz="quarter" idx="12"/>
          </p:nvPr>
        </p:nvSpPr>
        <p:spPr/>
        <p:txBody>
          <a:bodyPr/>
          <a:lstStyle/>
          <a:p>
            <a:fld id="{A8FDACF2-A325-447C-9C0D-AC1FABA9270E}" type="slidenum">
              <a:rPr lang="ar-OM" smtClean="0"/>
              <a:t>‹#›</a:t>
            </a:fld>
            <a:endParaRPr lang="ar-OM"/>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1C514D2-25AF-4C90-85FA-D4ABB84AEF11}" type="datetimeFigureOut">
              <a:rPr lang="ar-OM" smtClean="0"/>
              <a:t>02/08/1436</a:t>
            </a:fld>
            <a:endParaRPr lang="ar-OM"/>
          </a:p>
        </p:txBody>
      </p:sp>
      <p:sp>
        <p:nvSpPr>
          <p:cNvPr id="8" name="Footer Placeholder 7"/>
          <p:cNvSpPr>
            <a:spLocks noGrp="1"/>
          </p:cNvSpPr>
          <p:nvPr>
            <p:ph type="ftr" sz="quarter" idx="11"/>
          </p:nvPr>
        </p:nvSpPr>
        <p:spPr/>
        <p:txBody>
          <a:bodyPr/>
          <a:lstStyle/>
          <a:p>
            <a:endParaRPr lang="ar-OM"/>
          </a:p>
        </p:txBody>
      </p:sp>
      <p:sp>
        <p:nvSpPr>
          <p:cNvPr id="9" name="Slide Number Placeholder 8"/>
          <p:cNvSpPr>
            <a:spLocks noGrp="1"/>
          </p:cNvSpPr>
          <p:nvPr>
            <p:ph type="sldNum" sz="quarter" idx="12"/>
          </p:nvPr>
        </p:nvSpPr>
        <p:spPr/>
        <p:txBody>
          <a:bodyPr/>
          <a:lstStyle/>
          <a:p>
            <a:fld id="{A8FDACF2-A325-447C-9C0D-AC1FABA9270E}" type="slidenum">
              <a:rPr lang="ar-OM" smtClean="0"/>
              <a:t>‹#›</a:t>
            </a:fld>
            <a:endParaRPr lang="ar-OM"/>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1C514D2-25AF-4C90-85FA-D4ABB84AEF11}" type="datetimeFigureOut">
              <a:rPr lang="ar-OM" smtClean="0"/>
              <a:t>02/08/1436</a:t>
            </a:fld>
            <a:endParaRPr lang="ar-OM"/>
          </a:p>
        </p:txBody>
      </p:sp>
      <p:sp>
        <p:nvSpPr>
          <p:cNvPr id="7" name="Slide Number Placeholder 6"/>
          <p:cNvSpPr>
            <a:spLocks noGrp="1"/>
          </p:cNvSpPr>
          <p:nvPr>
            <p:ph type="sldNum" sz="quarter" idx="11"/>
          </p:nvPr>
        </p:nvSpPr>
        <p:spPr/>
        <p:txBody>
          <a:bodyPr rtlCol="0"/>
          <a:lstStyle/>
          <a:p>
            <a:fld id="{A8FDACF2-A325-447C-9C0D-AC1FABA9270E}" type="slidenum">
              <a:rPr lang="ar-OM" smtClean="0"/>
              <a:t>‹#›</a:t>
            </a:fld>
            <a:endParaRPr lang="ar-OM"/>
          </a:p>
        </p:txBody>
      </p:sp>
      <p:sp>
        <p:nvSpPr>
          <p:cNvPr id="8" name="Footer Placeholder 7"/>
          <p:cNvSpPr>
            <a:spLocks noGrp="1"/>
          </p:cNvSpPr>
          <p:nvPr>
            <p:ph type="ftr" sz="quarter" idx="12"/>
          </p:nvPr>
        </p:nvSpPr>
        <p:spPr/>
        <p:txBody>
          <a:bodyPr rtlCol="0"/>
          <a:lstStyle/>
          <a:p>
            <a:endParaRPr lang="ar-OM"/>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514D2-25AF-4C90-85FA-D4ABB84AEF11}" type="datetimeFigureOut">
              <a:rPr lang="ar-OM" smtClean="0"/>
              <a:t>02/08/1436</a:t>
            </a:fld>
            <a:endParaRPr lang="ar-OM"/>
          </a:p>
        </p:txBody>
      </p:sp>
      <p:sp>
        <p:nvSpPr>
          <p:cNvPr id="3" name="Footer Placeholder 2"/>
          <p:cNvSpPr>
            <a:spLocks noGrp="1"/>
          </p:cNvSpPr>
          <p:nvPr>
            <p:ph type="ftr" sz="quarter" idx="11"/>
          </p:nvPr>
        </p:nvSpPr>
        <p:spPr/>
        <p:txBody>
          <a:bodyPr/>
          <a:lstStyle/>
          <a:p>
            <a:endParaRPr lang="ar-OM"/>
          </a:p>
        </p:txBody>
      </p:sp>
      <p:sp>
        <p:nvSpPr>
          <p:cNvPr id="4" name="Slide Number Placeholder 3"/>
          <p:cNvSpPr>
            <a:spLocks noGrp="1"/>
          </p:cNvSpPr>
          <p:nvPr>
            <p:ph type="sldNum" sz="quarter" idx="12"/>
          </p:nvPr>
        </p:nvSpPr>
        <p:spPr/>
        <p:txBody>
          <a:bodyPr/>
          <a:lstStyle/>
          <a:p>
            <a:fld id="{A8FDACF2-A325-447C-9C0D-AC1FABA9270E}" type="slidenum">
              <a:rPr lang="ar-OM" smtClean="0"/>
              <a:t>‹#›</a:t>
            </a:fld>
            <a:endParaRPr lang="ar-OM"/>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1C514D2-25AF-4C90-85FA-D4ABB84AEF11}" type="datetimeFigureOut">
              <a:rPr lang="ar-OM" smtClean="0"/>
              <a:t>02/08/1436</a:t>
            </a:fld>
            <a:endParaRPr lang="ar-OM"/>
          </a:p>
        </p:txBody>
      </p:sp>
      <p:sp>
        <p:nvSpPr>
          <p:cNvPr id="22" name="Slide Number Placeholder 21"/>
          <p:cNvSpPr>
            <a:spLocks noGrp="1"/>
          </p:cNvSpPr>
          <p:nvPr>
            <p:ph type="sldNum" sz="quarter" idx="15"/>
          </p:nvPr>
        </p:nvSpPr>
        <p:spPr/>
        <p:txBody>
          <a:bodyPr rtlCol="0"/>
          <a:lstStyle/>
          <a:p>
            <a:fld id="{A8FDACF2-A325-447C-9C0D-AC1FABA9270E}" type="slidenum">
              <a:rPr lang="ar-OM" smtClean="0"/>
              <a:t>‹#›</a:t>
            </a:fld>
            <a:endParaRPr lang="ar-OM"/>
          </a:p>
        </p:txBody>
      </p:sp>
      <p:sp>
        <p:nvSpPr>
          <p:cNvPr id="23" name="Footer Placeholder 22"/>
          <p:cNvSpPr>
            <a:spLocks noGrp="1"/>
          </p:cNvSpPr>
          <p:nvPr>
            <p:ph type="ftr" sz="quarter" idx="16"/>
          </p:nvPr>
        </p:nvSpPr>
        <p:spPr/>
        <p:txBody>
          <a:bodyPr rtlCol="0"/>
          <a:lstStyle/>
          <a:p>
            <a:endParaRPr lang="ar-OM"/>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1C514D2-25AF-4C90-85FA-D4ABB84AEF11}" type="datetimeFigureOut">
              <a:rPr lang="ar-OM" smtClean="0"/>
              <a:t>02/08/1436</a:t>
            </a:fld>
            <a:endParaRPr lang="ar-OM"/>
          </a:p>
        </p:txBody>
      </p:sp>
      <p:sp>
        <p:nvSpPr>
          <p:cNvPr id="18" name="Slide Number Placeholder 17"/>
          <p:cNvSpPr>
            <a:spLocks noGrp="1"/>
          </p:cNvSpPr>
          <p:nvPr>
            <p:ph type="sldNum" sz="quarter" idx="11"/>
          </p:nvPr>
        </p:nvSpPr>
        <p:spPr/>
        <p:txBody>
          <a:bodyPr rtlCol="0"/>
          <a:lstStyle/>
          <a:p>
            <a:fld id="{A8FDACF2-A325-447C-9C0D-AC1FABA9270E}" type="slidenum">
              <a:rPr lang="ar-OM" smtClean="0"/>
              <a:t>‹#›</a:t>
            </a:fld>
            <a:endParaRPr lang="ar-OM"/>
          </a:p>
        </p:txBody>
      </p:sp>
      <p:sp>
        <p:nvSpPr>
          <p:cNvPr id="21" name="Footer Placeholder 20"/>
          <p:cNvSpPr>
            <a:spLocks noGrp="1"/>
          </p:cNvSpPr>
          <p:nvPr>
            <p:ph type="ftr" sz="quarter" idx="12"/>
          </p:nvPr>
        </p:nvSpPr>
        <p:spPr/>
        <p:txBody>
          <a:bodyPr rtlCol="0"/>
          <a:lstStyle/>
          <a:p>
            <a:endParaRPr lang="ar-OM"/>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p>
            <a:endParaRPr lang="ar-OM"/>
          </a:p>
        </p:txBody>
      </p:sp>
      <p:sp>
        <p:nvSpPr>
          <p:cNvPr id="6" name="Slide Number Placeholder 5"/>
          <p:cNvSpPr>
            <a:spLocks noGrp="1"/>
          </p:cNvSpPr>
          <p:nvPr>
            <p:ph type="sldNum" sz="quarter" idx="12"/>
          </p:nvPr>
        </p:nvSpPr>
        <p:spPr/>
        <p:txBody>
          <a:bodyPr/>
          <a:lstStyle/>
          <a:p>
            <a:fld id="{A8FDACF2-A325-447C-9C0D-AC1FABA9270E}" type="slidenum">
              <a:rPr lang="ar-OM" smtClean="0"/>
              <a:t>‹#›</a:t>
            </a:fld>
            <a:endParaRPr lang="ar-OM"/>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p>
            <a:endParaRPr lang="ar-OM"/>
          </a:p>
        </p:txBody>
      </p:sp>
      <p:sp>
        <p:nvSpPr>
          <p:cNvPr id="6" name="Slide Number Placeholder 5"/>
          <p:cNvSpPr>
            <a:spLocks noGrp="1"/>
          </p:cNvSpPr>
          <p:nvPr>
            <p:ph type="sldNum" sz="quarter" idx="12"/>
          </p:nvPr>
        </p:nvSpPr>
        <p:spPr/>
        <p:txBody>
          <a:bodyPr/>
          <a:lstStyle/>
          <a:p>
            <a:fld id="{A8FDACF2-A325-447C-9C0D-AC1FABA9270E}" type="slidenum">
              <a:rPr lang="ar-OM" smtClean="0"/>
              <a:t>‹#›</a:t>
            </a:fld>
            <a:endParaRPr lang="ar-OM"/>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20" name="Footer Placeholder 19"/>
          <p:cNvSpPr>
            <a:spLocks noGrp="1"/>
          </p:cNvSpPr>
          <p:nvPr>
            <p:ph type="ftr" sz="quarter" idx="11"/>
          </p:nvPr>
        </p:nvSpPr>
        <p:spPr/>
        <p:txBody>
          <a:bodyPr/>
          <a:lstStyle>
            <a:extLst/>
          </a:lstStyle>
          <a:p>
            <a:endParaRPr lang="ar-OM"/>
          </a:p>
        </p:txBody>
      </p:sp>
      <p:sp>
        <p:nvSpPr>
          <p:cNvPr id="10" name="Slide Number Placeholder 9"/>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8" name="Footer Placeholder 7"/>
          <p:cNvSpPr>
            <a:spLocks noGrp="1"/>
          </p:cNvSpPr>
          <p:nvPr>
            <p:ph type="ftr" sz="quarter" idx="11"/>
          </p:nvPr>
        </p:nvSpPr>
        <p:spPr/>
        <p:txBody>
          <a:bodyPr/>
          <a:lstStyle>
            <a:extLst/>
          </a:lstStyle>
          <a:p>
            <a:endParaRPr lang="ar-OM"/>
          </a:p>
        </p:txBody>
      </p:sp>
      <p:sp>
        <p:nvSpPr>
          <p:cNvPr id="9" name="Slide Number Placeholder 8"/>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4" name="Footer Placeholder 3"/>
          <p:cNvSpPr>
            <a:spLocks noGrp="1"/>
          </p:cNvSpPr>
          <p:nvPr>
            <p:ph type="ftr" sz="quarter" idx="11"/>
          </p:nvPr>
        </p:nvSpPr>
        <p:spPr/>
        <p:txBody>
          <a:bodyPr/>
          <a:lstStyle>
            <a:extLst/>
          </a:lstStyle>
          <a:p>
            <a:endParaRPr lang="ar-OM"/>
          </a:p>
        </p:txBody>
      </p:sp>
      <p:sp>
        <p:nvSpPr>
          <p:cNvPr id="5" name="Slide Number Placeholder 4"/>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3" name="Footer Placeholder 2"/>
          <p:cNvSpPr>
            <a:spLocks noGrp="1"/>
          </p:cNvSpPr>
          <p:nvPr>
            <p:ph type="ftr" sz="quarter" idx="11"/>
          </p:nvPr>
        </p:nvSpPr>
        <p:spPr/>
        <p:txBody>
          <a:bodyPr/>
          <a:lstStyle>
            <a:extLst/>
          </a:lstStyle>
          <a:p>
            <a:endParaRPr lang="ar-OM"/>
          </a:p>
        </p:txBody>
      </p:sp>
      <p:sp>
        <p:nvSpPr>
          <p:cNvPr id="4" name="Slide Number Placeholder 3"/>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5" name="Footer Placeholder 4"/>
          <p:cNvSpPr>
            <a:spLocks noGrp="1"/>
          </p:cNvSpPr>
          <p:nvPr>
            <p:ph type="ftr" sz="quarter" idx="11"/>
          </p:nvPr>
        </p:nvSpPr>
        <p:spPr/>
        <p:txBody>
          <a:bodyPr/>
          <a:lstStyle>
            <a:extLst/>
          </a:lstStyle>
          <a:p>
            <a:endParaRPr lang="ar-OM"/>
          </a:p>
        </p:txBody>
      </p:sp>
      <p:sp>
        <p:nvSpPr>
          <p:cNvPr id="6" name="Slide Number Placeholder 5"/>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8" name="Footer Placeholder 7"/>
          <p:cNvSpPr>
            <a:spLocks noGrp="1"/>
          </p:cNvSpPr>
          <p:nvPr>
            <p:ph type="ftr" sz="quarter" idx="11"/>
          </p:nvPr>
        </p:nvSpPr>
        <p:spPr/>
        <p:txBody>
          <a:bodyPr/>
          <a:lstStyle>
            <a:extLst/>
          </a:lstStyle>
          <a:p>
            <a:endParaRPr lang="ar-OM"/>
          </a:p>
        </p:txBody>
      </p:sp>
      <p:sp>
        <p:nvSpPr>
          <p:cNvPr id="9" name="Slide Number Placeholder 8"/>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4" name="Footer Placeholder 3"/>
          <p:cNvSpPr>
            <a:spLocks noGrp="1"/>
          </p:cNvSpPr>
          <p:nvPr>
            <p:ph type="ftr" sz="quarter" idx="11"/>
          </p:nvPr>
        </p:nvSpPr>
        <p:spPr/>
        <p:txBody>
          <a:bodyPr/>
          <a:lstStyle>
            <a:extLst/>
          </a:lstStyle>
          <a:p>
            <a:endParaRPr lang="ar-OM"/>
          </a:p>
        </p:txBody>
      </p:sp>
      <p:sp>
        <p:nvSpPr>
          <p:cNvPr id="5" name="Slide Number Placeholder 4"/>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3" name="Footer Placeholder 2"/>
          <p:cNvSpPr>
            <a:spLocks noGrp="1"/>
          </p:cNvSpPr>
          <p:nvPr>
            <p:ph type="ftr" sz="quarter" idx="11"/>
          </p:nvPr>
        </p:nvSpPr>
        <p:spPr/>
        <p:txBody>
          <a:bodyPr/>
          <a:lstStyle>
            <a:extLst/>
          </a:lstStyle>
          <a:p>
            <a:endParaRPr lang="ar-OM"/>
          </a:p>
        </p:txBody>
      </p:sp>
      <p:sp>
        <p:nvSpPr>
          <p:cNvPr id="4" name="Slide Number Placeholder 3"/>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1C514D2-25AF-4C90-85FA-D4ABB84AEF11}" type="datetimeFigureOut">
              <a:rPr lang="ar-OM" smtClean="0"/>
              <a:t>02/08/1436</a:t>
            </a:fld>
            <a:endParaRPr lang="ar-OM"/>
          </a:p>
        </p:txBody>
      </p:sp>
      <p:sp>
        <p:nvSpPr>
          <p:cNvPr id="6" name="Footer Placeholder 5"/>
          <p:cNvSpPr>
            <a:spLocks noGrp="1"/>
          </p:cNvSpPr>
          <p:nvPr>
            <p:ph type="ftr" sz="quarter" idx="11"/>
          </p:nvPr>
        </p:nvSpPr>
        <p:spPr/>
        <p:txBody>
          <a:bodyPr/>
          <a:lstStyle>
            <a:extLst/>
          </a:lstStyle>
          <a:p>
            <a:endParaRPr lang="ar-OM"/>
          </a:p>
        </p:txBody>
      </p:sp>
      <p:sp>
        <p:nvSpPr>
          <p:cNvPr id="7" name="Slide Number Placeholder 6"/>
          <p:cNvSpPr>
            <a:spLocks noGrp="1"/>
          </p:cNvSpPr>
          <p:nvPr>
            <p:ph type="sldNum" sz="quarter" idx="12"/>
          </p:nvPr>
        </p:nvSpPr>
        <p:spPr/>
        <p:txBody>
          <a:bodyPr/>
          <a:lstStyle>
            <a:extLst/>
          </a:lstStyle>
          <a:p>
            <a:fld id="{A8FDACF2-A325-447C-9C0D-AC1FABA9270E}" type="slidenum">
              <a:rPr lang="ar-OM" smtClean="0"/>
              <a:t>‹#›</a:t>
            </a:fld>
            <a:endParaRPr lang="ar-OM"/>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C514D2-25AF-4C90-85FA-D4ABB84AEF11}" type="datetimeFigureOut">
              <a:rPr lang="ar-OM" smtClean="0"/>
              <a:t>02/08/1436</a:t>
            </a:fld>
            <a:endParaRPr lang="ar-OM"/>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OM"/>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FDACF2-A325-447C-9C0D-AC1FABA9270E}" type="slidenum">
              <a:rPr lang="ar-OM" smtClean="0"/>
              <a:t>‹#›</a:t>
            </a:fld>
            <a:endParaRPr lang="ar-OM"/>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C514D2-25AF-4C90-85FA-D4ABB84AEF11}" type="datetimeFigureOut">
              <a:rPr lang="ar-OM" smtClean="0"/>
              <a:t>02/08/1436</a:t>
            </a:fld>
            <a:endParaRPr lang="ar-OM"/>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OM"/>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8FDACF2-A325-447C-9C0D-AC1FABA9270E}" type="slidenum">
              <a:rPr lang="ar-OM" smtClean="0"/>
              <a:t>‹#›</a:t>
            </a:fld>
            <a:endParaRPr lang="ar-OM"/>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C514D2-25AF-4C90-85FA-D4ABB84AEF11}" type="datetimeFigureOut">
              <a:rPr lang="ar-OM" smtClean="0"/>
              <a:t>02/08/1436</a:t>
            </a:fld>
            <a:endParaRPr lang="ar-OM"/>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OM"/>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FDACF2-A325-447C-9C0D-AC1FABA9270E}" type="slidenum">
              <a:rPr lang="ar-OM" smtClean="0"/>
              <a:t>‹#›</a:t>
            </a:fld>
            <a:endParaRPr lang="ar-OM"/>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880320"/>
          </a:xfrm>
        </p:spPr>
        <p:txBody>
          <a:bodyPr>
            <a:normAutofit/>
          </a:bodyPr>
          <a:lstStyle/>
          <a:p>
            <a:r>
              <a:rPr lang="ar-OM" sz="8000" b="1" i="1" dirty="0" smtClean="0">
                <a:solidFill>
                  <a:schemeClr val="accent1">
                    <a:lumMod val="75000"/>
                  </a:schemeClr>
                </a:solidFill>
              </a:rPr>
              <a:t>الطريقة الاستقرائية</a:t>
            </a:r>
            <a:endParaRPr lang="ar-OM" sz="8000" b="1" i="1" dirty="0">
              <a:solidFill>
                <a:schemeClr val="accent1">
                  <a:lumMod val="75000"/>
                </a:schemeClr>
              </a:solidFill>
            </a:endParaRPr>
          </a:p>
        </p:txBody>
      </p:sp>
      <p:sp>
        <p:nvSpPr>
          <p:cNvPr id="3" name="Subtitle 2"/>
          <p:cNvSpPr>
            <a:spLocks noGrp="1"/>
          </p:cNvSpPr>
          <p:nvPr>
            <p:ph type="subTitle" idx="1"/>
          </p:nvPr>
        </p:nvSpPr>
        <p:spPr>
          <a:xfrm>
            <a:off x="1259632" y="3140968"/>
            <a:ext cx="6408712" cy="3528392"/>
          </a:xfrm>
        </p:spPr>
        <p:txBody>
          <a:bodyPr>
            <a:noAutofit/>
          </a:bodyPr>
          <a:lstStyle/>
          <a:p>
            <a:pPr algn="r"/>
            <a:endParaRPr lang="ar-OM" sz="2800" dirty="0" smtClean="0">
              <a:solidFill>
                <a:srgbClr val="FF0000"/>
              </a:solidFill>
            </a:endParaRPr>
          </a:p>
          <a:p>
            <a:pPr algn="r"/>
            <a:r>
              <a:rPr lang="ar-OM" sz="2800" dirty="0" smtClean="0">
                <a:solidFill>
                  <a:srgbClr val="FF0000"/>
                </a:solidFill>
              </a:rPr>
              <a:t>اعداد الطالب : </a:t>
            </a:r>
            <a:r>
              <a:rPr lang="ar-OM" sz="2800" dirty="0" smtClean="0">
                <a:solidFill>
                  <a:schemeClr val="tx1"/>
                </a:solidFill>
              </a:rPr>
              <a:t>محمد بن عبدالله بن سيف الراشدي</a:t>
            </a:r>
          </a:p>
          <a:p>
            <a:pPr algn="r"/>
            <a:r>
              <a:rPr lang="ar-OM" sz="2800" dirty="0" smtClean="0">
                <a:solidFill>
                  <a:srgbClr val="FF0000"/>
                </a:solidFill>
              </a:rPr>
              <a:t>المقرر : </a:t>
            </a:r>
            <a:r>
              <a:rPr lang="ar-OM" sz="2800" dirty="0" smtClean="0">
                <a:solidFill>
                  <a:schemeClr val="tx1"/>
                </a:solidFill>
              </a:rPr>
              <a:t>طرق تدريس  </a:t>
            </a:r>
          </a:p>
          <a:p>
            <a:pPr algn="r"/>
            <a:r>
              <a:rPr lang="ar-OM" sz="2800" dirty="0" smtClean="0">
                <a:solidFill>
                  <a:srgbClr val="FF0000"/>
                </a:solidFill>
              </a:rPr>
              <a:t>التخصص : </a:t>
            </a:r>
            <a:r>
              <a:rPr lang="ar-OM" sz="2800" dirty="0" smtClean="0">
                <a:solidFill>
                  <a:schemeClr val="tx1"/>
                </a:solidFill>
              </a:rPr>
              <a:t>ماجستير مناهج و طرق تدريس</a:t>
            </a:r>
          </a:p>
          <a:p>
            <a:pPr algn="r"/>
            <a:r>
              <a:rPr lang="ar-OM" sz="2800" dirty="0" smtClean="0">
                <a:solidFill>
                  <a:srgbClr val="FF0000"/>
                </a:solidFill>
              </a:rPr>
              <a:t>السنة الدراسية :</a:t>
            </a:r>
            <a:r>
              <a:rPr lang="ar-OM" sz="2800" dirty="0" smtClean="0">
                <a:solidFill>
                  <a:schemeClr val="tx1"/>
                </a:solidFill>
              </a:rPr>
              <a:t>2014/2015م </a:t>
            </a:r>
          </a:p>
          <a:p>
            <a:pPr algn="r"/>
            <a:r>
              <a:rPr lang="ar-OM" sz="2800" dirty="0" smtClean="0">
                <a:solidFill>
                  <a:srgbClr val="FF0000"/>
                </a:solidFill>
              </a:rPr>
              <a:t>أشراف الدكتور : </a:t>
            </a:r>
            <a:r>
              <a:rPr lang="ar-OM" sz="2800" dirty="0" smtClean="0">
                <a:solidFill>
                  <a:schemeClr val="tx1"/>
                </a:solidFill>
              </a:rPr>
              <a:t>مهند</a:t>
            </a:r>
            <a:endParaRPr lang="ar-OM" sz="2800" dirty="0">
              <a:solidFill>
                <a:schemeClr val="tx1"/>
              </a:solidFill>
            </a:endParaRPr>
          </a:p>
        </p:txBody>
      </p:sp>
    </p:spTree>
    <p:extLst>
      <p:ext uri="{BB962C8B-B14F-4D97-AF65-F5344CB8AC3E}">
        <p14:creationId xmlns:p14="http://schemas.microsoft.com/office/powerpoint/2010/main" val="17538760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chimes.wav"/>
          </p:stSnd>
        </p:sndAc>
      </p:transition>
    </mc:Choice>
    <mc:Fallback xmlns="">
      <p:transition spd="slow">
        <p:split orient="vert"/>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heel(1)">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heel(1)">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heel(1)">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heel(1)">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wheel(1)">
                                      <p:cBhvr>
                                        <p:cTn id="4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lumMod val="75000"/>
                  </a:schemeClr>
                </a:solidFill>
              </a:rPr>
              <a:t>5</a:t>
            </a:r>
            <a:r>
              <a:rPr lang="ar-SA" b="1" dirty="0" smtClean="0">
                <a:solidFill>
                  <a:schemeClr val="accent1">
                    <a:lumMod val="75000"/>
                  </a:schemeClr>
                </a:solidFill>
              </a:rPr>
              <a:t>ـ</a:t>
            </a:r>
            <a:r>
              <a:rPr lang="ar-SA" dirty="0" smtClean="0">
                <a:solidFill>
                  <a:schemeClr val="accent1">
                    <a:lumMod val="75000"/>
                  </a:schemeClr>
                </a:solidFill>
              </a:rPr>
              <a:t> </a:t>
            </a:r>
            <a:r>
              <a:rPr lang="en-US" b="1" dirty="0">
                <a:solidFill>
                  <a:schemeClr val="accent1">
                    <a:lumMod val="75000"/>
                  </a:schemeClr>
                </a:solidFill>
              </a:rPr>
              <a:t>"</a:t>
            </a:r>
            <a:r>
              <a:rPr lang="ar-SA" b="1" dirty="0">
                <a:solidFill>
                  <a:schemeClr val="accent1">
                    <a:lumMod val="75000"/>
                  </a:schemeClr>
                </a:solidFill>
              </a:rPr>
              <a:t>إنّ التوصّل إلى بعض النظريّات والقوانين يحتاج إلى قدرات عالية</a:t>
            </a:r>
            <a:r>
              <a:rPr lang="en-US" b="1" dirty="0" smtClean="0">
                <a:solidFill>
                  <a:schemeClr val="accent1">
                    <a:lumMod val="75000"/>
                  </a:schemeClr>
                </a:solidFill>
              </a:rPr>
              <a:t>.</a:t>
            </a:r>
            <a:endParaRPr lang="en-US" dirty="0" smtClean="0">
              <a:solidFill>
                <a:schemeClr val="accent1">
                  <a:lumMod val="75000"/>
                </a:schemeClr>
              </a:solidFill>
            </a:endParaRPr>
          </a:p>
          <a:p>
            <a:pPr marL="0" indent="0">
              <a:buNone/>
            </a:pPr>
            <a:r>
              <a:rPr lang="ar-OM" b="1" dirty="0" smtClean="0"/>
              <a:t> </a:t>
            </a:r>
            <a:r>
              <a:rPr lang="en-US" b="1" dirty="0" smtClean="0">
                <a:solidFill>
                  <a:schemeClr val="accent1">
                    <a:lumMod val="75000"/>
                  </a:schemeClr>
                </a:solidFill>
              </a:rPr>
              <a:t> 6</a:t>
            </a:r>
            <a:r>
              <a:rPr lang="ar-SA" b="1" dirty="0" smtClean="0">
                <a:solidFill>
                  <a:schemeClr val="accent1">
                    <a:lumMod val="75000"/>
                  </a:schemeClr>
                </a:solidFill>
              </a:rPr>
              <a:t>ـ </a:t>
            </a:r>
            <a:r>
              <a:rPr lang="ar-SA" b="1" dirty="0">
                <a:solidFill>
                  <a:schemeClr val="accent1">
                    <a:lumMod val="75000"/>
                  </a:schemeClr>
                </a:solidFill>
              </a:rPr>
              <a:t>تقتصر على المتعلّمين أصحاب المواهب والقدرات العالية</a:t>
            </a:r>
            <a:r>
              <a:rPr lang="en-US" b="1" dirty="0">
                <a:solidFill>
                  <a:schemeClr val="accent1">
                    <a:lumMod val="75000"/>
                  </a:schemeClr>
                </a:solidFill>
              </a:rPr>
              <a:t>.</a:t>
            </a:r>
            <a:br>
              <a:rPr lang="en-US" b="1" dirty="0">
                <a:solidFill>
                  <a:schemeClr val="accent1">
                    <a:lumMod val="75000"/>
                  </a:schemeClr>
                </a:solidFill>
              </a:rPr>
            </a:br>
            <a:r>
              <a:rPr lang="en-US" b="1" dirty="0">
                <a:solidFill>
                  <a:schemeClr val="accent1">
                    <a:lumMod val="75000"/>
                  </a:schemeClr>
                </a:solidFill>
              </a:rPr>
              <a:t/>
            </a:r>
            <a:br>
              <a:rPr lang="en-US" b="1" dirty="0">
                <a:solidFill>
                  <a:schemeClr val="accent1">
                    <a:lumMod val="75000"/>
                  </a:schemeClr>
                </a:solidFill>
              </a:rPr>
            </a:br>
            <a:r>
              <a:rPr lang="en-US" b="1" dirty="0" smtClean="0">
                <a:solidFill>
                  <a:schemeClr val="accent1">
                    <a:lumMod val="75000"/>
                  </a:schemeClr>
                </a:solidFill>
              </a:rPr>
              <a:t>-7  </a:t>
            </a:r>
            <a:r>
              <a:rPr lang="ar-SA" b="1" dirty="0" smtClean="0">
                <a:solidFill>
                  <a:schemeClr val="accent1">
                    <a:lumMod val="75000"/>
                  </a:schemeClr>
                </a:solidFill>
              </a:rPr>
              <a:t>قد </a:t>
            </a:r>
            <a:r>
              <a:rPr lang="ar-SA" b="1" dirty="0">
                <a:solidFill>
                  <a:schemeClr val="accent1">
                    <a:lumMod val="75000"/>
                  </a:schemeClr>
                </a:solidFill>
              </a:rPr>
              <a:t>لا يستطيع المتعلّمون العاديّون التوصّل إلى نتائج</a:t>
            </a:r>
            <a:r>
              <a:rPr lang="en-US" b="1" dirty="0">
                <a:solidFill>
                  <a:schemeClr val="accent1">
                    <a:lumMod val="75000"/>
                  </a:schemeClr>
                </a:solidFill>
              </a:rPr>
              <a:t>.</a:t>
            </a:r>
            <a:br>
              <a:rPr lang="en-US" b="1" dirty="0">
                <a:solidFill>
                  <a:schemeClr val="accent1">
                    <a:lumMod val="75000"/>
                  </a:schemeClr>
                </a:solidFill>
              </a:rPr>
            </a:br>
            <a:r>
              <a:rPr lang="en-US" b="1" dirty="0">
                <a:solidFill>
                  <a:schemeClr val="accent1">
                    <a:lumMod val="75000"/>
                  </a:schemeClr>
                </a:solidFill>
              </a:rPr>
              <a:t/>
            </a:r>
            <a:br>
              <a:rPr lang="en-US" b="1" dirty="0">
                <a:solidFill>
                  <a:schemeClr val="accent1">
                    <a:lumMod val="75000"/>
                  </a:schemeClr>
                </a:solidFill>
              </a:rPr>
            </a:br>
            <a:r>
              <a:rPr lang="en-US" b="1" dirty="0" smtClean="0">
                <a:solidFill>
                  <a:schemeClr val="accent1">
                    <a:lumMod val="75000"/>
                  </a:schemeClr>
                </a:solidFill>
              </a:rPr>
              <a:t> -8 </a:t>
            </a:r>
            <a:r>
              <a:rPr lang="ar-SA" b="1" dirty="0" smtClean="0">
                <a:solidFill>
                  <a:schemeClr val="accent1">
                    <a:lumMod val="75000"/>
                  </a:schemeClr>
                </a:solidFill>
              </a:rPr>
              <a:t>تحتاج </a:t>
            </a:r>
            <a:r>
              <a:rPr lang="ar-SA" b="1" dirty="0">
                <a:solidFill>
                  <a:schemeClr val="accent1">
                    <a:lumMod val="75000"/>
                  </a:schemeClr>
                </a:solidFill>
              </a:rPr>
              <a:t>إلى وقت طويل</a:t>
            </a:r>
            <a:r>
              <a:rPr lang="en-US" b="1" dirty="0" smtClean="0">
                <a:solidFill>
                  <a:schemeClr val="accent1">
                    <a:lumMod val="75000"/>
                  </a:schemeClr>
                </a:solidFill>
              </a:rPr>
              <a:t>".</a:t>
            </a:r>
            <a:endParaRPr lang="ar-OM" dirty="0">
              <a:solidFill>
                <a:schemeClr val="accent1">
                  <a:lumMod val="75000"/>
                </a:schemeClr>
              </a:solidFill>
            </a:endParaRPr>
          </a:p>
        </p:txBody>
      </p:sp>
    </p:spTree>
    <p:extLst>
      <p:ext uri="{BB962C8B-B14F-4D97-AF65-F5344CB8AC3E}">
        <p14:creationId xmlns:p14="http://schemas.microsoft.com/office/powerpoint/2010/main" val="55307790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OM" dirty="0" smtClean="0"/>
              <a:t> </a:t>
            </a:r>
            <a:endParaRPr lang="ar-OM" dirty="0"/>
          </a:p>
        </p:txBody>
      </p:sp>
      <p:sp>
        <p:nvSpPr>
          <p:cNvPr id="8" name="Content Placeholder 7"/>
          <p:cNvSpPr>
            <a:spLocks noGrp="1"/>
          </p:cNvSpPr>
          <p:nvPr>
            <p:ph idx="1"/>
          </p:nvPr>
        </p:nvSpPr>
        <p:spPr>
          <a:xfrm>
            <a:off x="549565" y="332656"/>
            <a:ext cx="8219256" cy="5865515"/>
          </a:xfrm>
        </p:spPr>
        <p:txBody>
          <a:bodyPr>
            <a:normAutofit fontScale="92500" lnSpcReduction="20000"/>
          </a:bodyPr>
          <a:lstStyle/>
          <a:p>
            <a:r>
              <a:rPr lang="ar-OM" b="1" dirty="0" smtClean="0">
                <a:solidFill>
                  <a:schemeClr val="accent5">
                    <a:lumMod val="60000"/>
                    <a:lumOff val="40000"/>
                  </a:schemeClr>
                </a:solidFill>
              </a:rPr>
              <a:t>الطريقة</a:t>
            </a:r>
            <a:r>
              <a:rPr lang="ar-SA" b="1" dirty="0" smtClean="0">
                <a:solidFill>
                  <a:schemeClr val="accent5">
                    <a:lumMod val="60000"/>
                    <a:lumOff val="40000"/>
                  </a:schemeClr>
                </a:solidFill>
              </a:rPr>
              <a:t> الاستقرائيّة</a:t>
            </a:r>
            <a:r>
              <a:rPr lang="ar-OM" b="1" dirty="0" smtClean="0">
                <a:solidFill>
                  <a:schemeClr val="accent5">
                    <a:lumMod val="60000"/>
                    <a:lumOff val="40000"/>
                  </a:schemeClr>
                </a:solidFill>
              </a:rPr>
              <a:t>  </a:t>
            </a:r>
            <a:r>
              <a:rPr lang="ar-SA" b="1" dirty="0" smtClean="0">
                <a:solidFill>
                  <a:schemeClr val="accent5">
                    <a:lumMod val="60000"/>
                    <a:lumOff val="40000"/>
                  </a:schemeClr>
                </a:solidFill>
              </a:rPr>
              <a:t>تعني </a:t>
            </a:r>
            <a:r>
              <a:rPr lang="ar-SA" b="1" dirty="0">
                <a:solidFill>
                  <a:schemeClr val="accent5">
                    <a:lumMod val="60000"/>
                    <a:lumOff val="40000"/>
                  </a:schemeClr>
                </a:solidFill>
              </a:rPr>
              <a:t>جمع الجزئيّات واستقصاءها للوصول إلى الكلّيّات</a:t>
            </a:r>
            <a:r>
              <a:rPr lang="en-US" b="1" dirty="0">
                <a:solidFill>
                  <a:schemeClr val="accent5">
                    <a:lumMod val="60000"/>
                    <a:lumOff val="40000"/>
                  </a:schemeClr>
                </a:solidFill>
              </a:rPr>
              <a:t>.</a:t>
            </a:r>
            <a:br>
              <a:rPr lang="en-US" b="1" dirty="0">
                <a:solidFill>
                  <a:schemeClr val="accent5">
                    <a:lumMod val="60000"/>
                    <a:lumOff val="40000"/>
                  </a:schemeClr>
                </a:solidFill>
              </a:rPr>
            </a:br>
            <a:r>
              <a:rPr lang="en-US" b="1" dirty="0"/>
              <a:t/>
            </a:r>
            <a:br>
              <a:rPr lang="en-US" b="1" dirty="0"/>
            </a:br>
            <a:r>
              <a:rPr lang="ar-SA" b="1" dirty="0">
                <a:solidFill>
                  <a:schemeClr val="tx2">
                    <a:lumMod val="60000"/>
                    <a:lumOff val="40000"/>
                  </a:schemeClr>
                </a:solidFill>
              </a:rPr>
              <a:t>وفيها يقوم المعلّم باستخراج المعلومات من المتعلّمين من خلال استثارة قدراتهم التفكيريّة بأسئلة متسلسلة، أو أمثلة متنوّعة، أو أدلّة متتابعة بحيث تنتهي بالمعرفة المراد تعريف المتعلّمين بها. وهي طريقة تتطلّب تحليلًا صحيحاً للحقائق والمعارف الموجودة في المحتوى لتحضير أسئلة مناسبة أو أمثلة محكمة وأدلّة مناسبة، كما تتطلّب متابعة دقيقة لمشاركة المتعلّمين وتوجيه ذكيّ نحو المعرفة المطلوب </a:t>
            </a:r>
            <a:r>
              <a:rPr lang="ar-SA" b="1" dirty="0" smtClean="0">
                <a:solidFill>
                  <a:schemeClr val="tx2">
                    <a:lumMod val="60000"/>
                    <a:lumOff val="40000"/>
                  </a:schemeClr>
                </a:solidFill>
              </a:rPr>
              <a:t>استخلاصها</a:t>
            </a:r>
            <a:r>
              <a:rPr lang="ar-OM" b="1" dirty="0">
                <a:solidFill>
                  <a:schemeClr val="tx2">
                    <a:lumMod val="60000"/>
                    <a:lumOff val="40000"/>
                  </a:schemeClr>
                </a:solidFill>
              </a:rPr>
              <a:t> </a:t>
            </a:r>
            <a:r>
              <a:rPr lang="ar-OM" b="1" dirty="0" smtClean="0">
                <a:solidFill>
                  <a:schemeClr val="tx2">
                    <a:lumMod val="60000"/>
                    <a:lumOff val="40000"/>
                  </a:schemeClr>
                </a:solidFill>
              </a:rPr>
              <a:t>، فهي</a:t>
            </a:r>
            <a:r>
              <a:rPr lang="ar-SA" b="1" dirty="0" smtClean="0">
                <a:solidFill>
                  <a:schemeClr val="tx2">
                    <a:lumMod val="60000"/>
                    <a:lumOff val="40000"/>
                  </a:schemeClr>
                </a:solidFill>
              </a:rPr>
              <a:t> </a:t>
            </a:r>
            <a:r>
              <a:rPr lang="ar-SA" b="1" dirty="0">
                <a:solidFill>
                  <a:schemeClr val="tx2">
                    <a:lumMod val="60000"/>
                    <a:lumOff val="40000"/>
                  </a:schemeClr>
                </a:solidFill>
              </a:rPr>
              <a:t>عملية يتم عن طريقها الوصول إلى التعميمات من خلال دراسة عدد كاف من الحالات الفردية ثم وهي أحد صور الاستدلال بحيث يكون سير التدريس من الجزئيات إلى الكل ، والإستقراء هو استنتاج الخاصية التي تشترك فيها هذه الحالات ثم صياغتها على صورة قانون أو </a:t>
            </a:r>
            <a:r>
              <a:rPr lang="ar-SA" b="1" dirty="0" smtClean="0">
                <a:solidFill>
                  <a:schemeClr val="tx2">
                    <a:lumMod val="60000"/>
                    <a:lumOff val="40000"/>
                  </a:schemeClr>
                </a:solidFill>
              </a:rPr>
              <a:t>نظرية</a:t>
            </a:r>
            <a:r>
              <a:rPr lang="ar-OM" b="1" dirty="0" smtClean="0">
                <a:solidFill>
                  <a:schemeClr val="tx2">
                    <a:lumMod val="60000"/>
                    <a:lumOff val="40000"/>
                  </a:schemeClr>
                </a:solidFill>
              </a:rPr>
              <a:t> .</a:t>
            </a:r>
            <a:endParaRPr lang="en-US" b="1" dirty="0">
              <a:solidFill>
                <a:schemeClr val="tx2">
                  <a:lumMod val="60000"/>
                  <a:lumOff val="40000"/>
                </a:schemeClr>
              </a:solidFill>
            </a:endParaRPr>
          </a:p>
        </p:txBody>
      </p:sp>
    </p:spTree>
    <p:extLst>
      <p:ext uri="{BB962C8B-B14F-4D97-AF65-F5344CB8AC3E}">
        <p14:creationId xmlns:p14="http://schemas.microsoft.com/office/powerpoint/2010/main" val="551511227"/>
      </p:ext>
    </p:extLst>
  </p:cSld>
  <p:clrMapOvr>
    <a:masterClrMapping/>
  </p:clrMapOvr>
  <mc:AlternateContent xmlns:mc="http://schemas.openxmlformats.org/markup-compatibility/2006" xmlns:p14="http://schemas.microsoft.com/office/powerpoint/2010/main">
    <mc:Choice Requires="p14">
      <p:transition spd="slow" p14:dur="4000">
        <p14:vortex/>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SA" sz="5400" dirty="0" smtClean="0">
                <a:solidFill>
                  <a:srgbClr val="C00000"/>
                </a:solidFill>
              </a:rPr>
              <a:t>مو</a:t>
            </a:r>
            <a:r>
              <a:rPr lang="ar-OM" sz="5400" dirty="0" smtClean="0">
                <a:solidFill>
                  <a:srgbClr val="C00000"/>
                </a:solidFill>
              </a:rPr>
              <a:t>جبا</a:t>
            </a:r>
            <a:r>
              <a:rPr lang="ar-SA" sz="5400" b="1" dirty="0" smtClean="0">
                <a:solidFill>
                  <a:srgbClr val="C00000"/>
                </a:solidFill>
              </a:rPr>
              <a:t>ت </a:t>
            </a:r>
            <a:r>
              <a:rPr lang="ar-SA" sz="5400" b="1" dirty="0">
                <a:solidFill>
                  <a:srgbClr val="C00000"/>
                </a:solidFill>
              </a:rPr>
              <a:t>الاستخدام</a:t>
            </a:r>
            <a:r>
              <a:rPr lang="en-US" sz="5400" b="1" dirty="0">
                <a:solidFill>
                  <a:srgbClr val="C00000"/>
                </a:solidFill>
              </a:rPr>
              <a:t>:</a:t>
            </a:r>
            <a:r>
              <a:rPr lang="en-US" dirty="0">
                <a:solidFill>
                  <a:srgbClr val="C00000"/>
                </a:solidFill>
              </a:rPr>
              <a:t/>
            </a:r>
            <a:br>
              <a:rPr lang="en-US" dirty="0">
                <a:solidFill>
                  <a:srgbClr val="C00000"/>
                </a:solidFill>
              </a:rPr>
            </a:br>
            <a:r>
              <a:rPr lang="en-US" dirty="0"/>
              <a:t/>
            </a:r>
            <a:br>
              <a:rPr lang="en-US" dirty="0"/>
            </a:br>
            <a:r>
              <a:rPr lang="ar-SA" sz="4000" dirty="0">
                <a:solidFill>
                  <a:srgbClr val="92D050"/>
                </a:solidFill>
              </a:rPr>
              <a:t>تُستخدَم عندما يراد الوصول إلى قاعدة عامّة (نظريّة أو قانون)، وهي تتمثل بعمليّة الانتقال من شيء خاصّ إلى شيء عامّ ثمّ إلى النتيجة فتكون درجة الاستدلال واضحة.  </a:t>
            </a:r>
            <a:r>
              <a:rPr lang="en-US" sz="4000" dirty="0">
                <a:solidFill>
                  <a:srgbClr val="92D050"/>
                </a:solidFill>
              </a:rPr>
              <a:t/>
            </a:r>
            <a:br>
              <a:rPr lang="en-US" sz="4000" dirty="0">
                <a:solidFill>
                  <a:srgbClr val="92D050"/>
                </a:solidFill>
              </a:rPr>
            </a:br>
            <a:r>
              <a:rPr lang="en-US" sz="4000" dirty="0">
                <a:solidFill>
                  <a:srgbClr val="92D050"/>
                </a:solidFill>
              </a:rPr>
              <a:t/>
            </a:r>
            <a:br>
              <a:rPr lang="en-US" sz="4000" dirty="0">
                <a:solidFill>
                  <a:srgbClr val="92D050"/>
                </a:solidFill>
              </a:rPr>
            </a:br>
            <a:endParaRPr lang="ar-OM" sz="4000" dirty="0">
              <a:solidFill>
                <a:srgbClr val="92D050"/>
              </a:solidFill>
            </a:endParaRPr>
          </a:p>
        </p:txBody>
      </p:sp>
    </p:spTree>
    <p:extLst>
      <p:ext uri="{BB962C8B-B14F-4D97-AF65-F5344CB8AC3E}">
        <p14:creationId xmlns:p14="http://schemas.microsoft.com/office/powerpoint/2010/main" val="1907596148"/>
      </p:ext>
    </p:extLst>
  </p:cSld>
  <p:clrMapOvr>
    <a:masterClrMapping/>
  </p:clrMapOvr>
  <mc:AlternateContent xmlns:mc="http://schemas.openxmlformats.org/markup-compatibility/2006" xmlns:p14="http://schemas.microsoft.com/office/powerpoint/2010/main">
    <mc:Choice Requires="p14">
      <p:transition spd="slow" p14:dur="3900">
        <p14:glitter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85000" lnSpcReduction="20000"/>
          </a:bodyPr>
          <a:lstStyle/>
          <a:p>
            <a:r>
              <a:rPr lang="ar-SA" sz="5600" b="1" dirty="0">
                <a:solidFill>
                  <a:srgbClr val="92D050"/>
                </a:solidFill>
              </a:rPr>
              <a:t>الخطوات الإجرائية </a:t>
            </a:r>
            <a:r>
              <a:rPr lang="ar-SA" sz="5600" b="1" dirty="0" smtClean="0">
                <a:solidFill>
                  <a:srgbClr val="92D050"/>
                </a:solidFill>
              </a:rPr>
              <a:t>:</a:t>
            </a:r>
            <a:r>
              <a:rPr lang="ar-SA" b="1" dirty="0" smtClean="0">
                <a:solidFill>
                  <a:srgbClr val="C00000"/>
                </a:solidFill>
              </a:rPr>
              <a:t/>
            </a:r>
            <a:br>
              <a:rPr lang="ar-SA" b="1" dirty="0" smtClean="0">
                <a:solidFill>
                  <a:srgbClr val="C00000"/>
                </a:solidFill>
              </a:rPr>
            </a:br>
            <a:r>
              <a:rPr lang="ar-SA" sz="3800" b="1" dirty="0" smtClean="0">
                <a:solidFill>
                  <a:srgbClr val="C00000"/>
                </a:solidFill>
              </a:rPr>
              <a:t>1- يقدم المعلم عدد من الحالات الفردية التي تشترك فيها خاصية رياضية ما .</a:t>
            </a:r>
            <a:endParaRPr lang="ar-OM" sz="3800" b="1" dirty="0" smtClean="0">
              <a:solidFill>
                <a:srgbClr val="C00000"/>
              </a:solidFill>
            </a:endParaRPr>
          </a:p>
          <a:p>
            <a:pPr marL="82296" indent="0">
              <a:buNone/>
            </a:pPr>
            <a:r>
              <a:rPr lang="ar-SA" sz="3800" b="1" dirty="0" smtClean="0">
                <a:solidFill>
                  <a:srgbClr val="C00000"/>
                </a:solidFill>
              </a:rPr>
              <a:t>- يساعد المعلم الطلاب في دراسة هذه الحالات الفردية ويوجههم حتى يكتشفوا الخاصية المشتركة بين تلك الحالات الفردية .</a:t>
            </a:r>
            <a:br>
              <a:rPr lang="ar-SA" sz="3800" b="1" dirty="0" smtClean="0">
                <a:solidFill>
                  <a:srgbClr val="C00000"/>
                </a:solidFill>
              </a:rPr>
            </a:br>
            <a:r>
              <a:rPr lang="ar-SA" sz="3800" b="1" dirty="0" smtClean="0">
                <a:solidFill>
                  <a:srgbClr val="C00000"/>
                </a:solidFill>
              </a:rPr>
              <a:t>3- يساعد المعلم طلابه على صياغة عبارة عامة تمثل تجريدا للخاصية المشتركة بين الحالات .</a:t>
            </a:r>
            <a:br>
              <a:rPr lang="ar-SA" sz="3800" b="1" dirty="0" smtClean="0">
                <a:solidFill>
                  <a:srgbClr val="C00000"/>
                </a:solidFill>
              </a:rPr>
            </a:br>
            <a:r>
              <a:rPr lang="ar-SA" sz="3800" b="1" dirty="0" smtClean="0">
                <a:solidFill>
                  <a:srgbClr val="C00000"/>
                </a:solidFill>
              </a:rPr>
              <a:t>4- التأكد من مدى صحة ما تم التوصل إليه من تعميم بالتطبيق .</a:t>
            </a:r>
            <a:br>
              <a:rPr lang="ar-SA" sz="3800" b="1" dirty="0" smtClean="0">
                <a:solidFill>
                  <a:srgbClr val="C00000"/>
                </a:solidFill>
              </a:rPr>
            </a:br>
            <a:endParaRPr lang="ar-OM" sz="3800" dirty="0">
              <a:solidFill>
                <a:srgbClr val="C00000"/>
              </a:solidFill>
            </a:endParaRPr>
          </a:p>
        </p:txBody>
      </p:sp>
    </p:spTree>
    <p:extLst>
      <p:ext uri="{BB962C8B-B14F-4D97-AF65-F5344CB8AC3E}">
        <p14:creationId xmlns:p14="http://schemas.microsoft.com/office/powerpoint/2010/main" val="129069130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SA" b="1" dirty="0" smtClean="0">
                <a:solidFill>
                  <a:srgbClr val="FF0000"/>
                </a:solidFill>
              </a:rPr>
              <a:t>مثال</a:t>
            </a:r>
            <a:r>
              <a:rPr lang="ar-OM" b="1" dirty="0" smtClean="0">
                <a:solidFill>
                  <a:srgbClr val="FF0000"/>
                </a:solidFill>
              </a:rPr>
              <a:t> 1: (مجموع زوايا الداخلية المثلث )</a:t>
            </a:r>
            <a:r>
              <a:rPr lang="ar-SA" b="1" dirty="0">
                <a:solidFill>
                  <a:srgbClr val="FF0000"/>
                </a:solidFill>
              </a:rPr>
              <a:t/>
            </a:r>
            <a:br>
              <a:rPr lang="ar-SA" b="1" dirty="0">
                <a:solidFill>
                  <a:srgbClr val="FF0000"/>
                </a:solidFill>
              </a:rPr>
            </a:br>
            <a:r>
              <a:rPr lang="ar-SA" b="1" dirty="0"/>
              <a:t>1- اعرض على طلابك عدة مثلثات متنوعة (حالات فردية) ، إما برسمها بالسبورة أوبتوزيع نماذج على الطلاب .</a:t>
            </a:r>
            <a:br>
              <a:rPr lang="ar-SA" b="1" dirty="0"/>
            </a:br>
            <a:r>
              <a:rPr lang="ar-SA" b="1" dirty="0"/>
              <a:t>2- اطلب من تلاميذك قياس زوايا كل مثلث ثم حساب مجموعها .</a:t>
            </a:r>
            <a:br>
              <a:rPr lang="ar-SA" b="1" dirty="0"/>
            </a:br>
            <a:r>
              <a:rPr lang="ar-SA" b="1" dirty="0"/>
              <a:t>3- اطلب من تلاميذك تعميم ما توصلوا إليه وصياغة القاعدة العامة وهي (مجموع زوايا أي مثلث تساوي 180 درجة ) .</a:t>
            </a:r>
            <a:br>
              <a:rPr lang="ar-SA" b="1" dirty="0"/>
            </a:br>
            <a:r>
              <a:rPr lang="ar-SA" b="1" dirty="0"/>
              <a:t>4- اطلب من تلاميذك رسم مثلثات أخرى للتأكد من صحة القاعدة .</a:t>
            </a:r>
            <a:endParaRPr lang="en-US" dirty="0"/>
          </a:p>
          <a:p>
            <a:endParaRPr lang="ar-OM" dirty="0"/>
          </a:p>
        </p:txBody>
      </p:sp>
    </p:spTree>
    <p:extLst>
      <p:ext uri="{BB962C8B-B14F-4D97-AF65-F5344CB8AC3E}">
        <p14:creationId xmlns:p14="http://schemas.microsoft.com/office/powerpoint/2010/main" val="3019259588"/>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2" name="chimes.wav"/>
          </p:stSnd>
        </p:sndAc>
      </p:transition>
    </mc:Choice>
    <mc:Fallback xmlns="">
      <p:transition spd="slow">
        <p:dissolv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ar-OM" b="1" dirty="0" smtClean="0">
                <a:solidFill>
                  <a:srgbClr val="00B050"/>
                </a:solidFill>
              </a:rPr>
              <a:t>مثال 2 : ( مجموع قياسات الزوايا الخارجية لأي مضلع )</a:t>
            </a:r>
          </a:p>
          <a:p>
            <a:pPr marL="82296" indent="0">
              <a:buNone/>
            </a:pPr>
            <a:r>
              <a:rPr lang="ar-OM" b="1" dirty="0"/>
              <a:t>1</a:t>
            </a:r>
            <a:r>
              <a:rPr lang="ar-OM" b="1" dirty="0" smtClean="0"/>
              <a:t>) ارسم أي مضلع ( و ليكن سداسي الشكل ).</a:t>
            </a:r>
          </a:p>
          <a:p>
            <a:pPr marL="82296" indent="0">
              <a:buNone/>
            </a:pPr>
            <a:r>
              <a:rPr lang="ar-OM" b="1" dirty="0"/>
              <a:t>2</a:t>
            </a:r>
            <a:r>
              <a:rPr lang="ar-OM" b="1" dirty="0" smtClean="0"/>
              <a:t>) حدد الزواي الخارجية للمضلع .</a:t>
            </a:r>
          </a:p>
          <a:p>
            <a:pPr marL="82296" indent="0">
              <a:buNone/>
            </a:pPr>
            <a:r>
              <a:rPr lang="ar-OM" b="1" dirty="0"/>
              <a:t>3</a:t>
            </a:r>
            <a:r>
              <a:rPr lang="ar-OM" b="1" dirty="0" smtClean="0"/>
              <a:t>) سمي كل زاوية خارجية و قم بتلوينها .</a:t>
            </a:r>
          </a:p>
          <a:p>
            <a:pPr marL="82296" indent="0">
              <a:buNone/>
            </a:pPr>
            <a:r>
              <a:rPr lang="ar-OM" b="1" dirty="0"/>
              <a:t>4</a:t>
            </a:r>
            <a:r>
              <a:rPr lang="ar-OM" b="1" dirty="0" smtClean="0"/>
              <a:t>) أقطع الزوايا الخارجية ثم قم بتجميعها بحيث يكون رأس كل زاوية عند نفس النقطة ، ماذا تلاحظ ؟</a:t>
            </a:r>
          </a:p>
          <a:p>
            <a:pPr marL="82296" indent="0">
              <a:buNone/>
            </a:pPr>
            <a:r>
              <a:rPr lang="ar-OM" b="1" dirty="0"/>
              <a:t>5</a:t>
            </a:r>
            <a:r>
              <a:rPr lang="ar-OM" b="1" smtClean="0"/>
              <a:t>) </a:t>
            </a:r>
            <a:r>
              <a:rPr lang="ar-OM" b="1" dirty="0" smtClean="0"/>
              <a:t>كرر العمل مع مضلعات </a:t>
            </a:r>
            <a:r>
              <a:rPr lang="ar-OM" b="1" smtClean="0"/>
              <a:t>أخرى .</a:t>
            </a:r>
          </a:p>
          <a:p>
            <a:pPr marL="82296" indent="0">
              <a:buNone/>
            </a:pPr>
            <a:r>
              <a:rPr lang="ar-OM" b="1" smtClean="0"/>
              <a:t>6</a:t>
            </a:r>
            <a:r>
              <a:rPr lang="ar-OM" b="1" dirty="0" smtClean="0"/>
              <a:t>) حدد مجموع الزوايا في كل مرة ، و أكتب أستنتاجاتك ؟</a:t>
            </a:r>
            <a:endParaRPr lang="ar-OM" b="1" dirty="0"/>
          </a:p>
        </p:txBody>
      </p:sp>
    </p:spTree>
    <p:extLst>
      <p:ext uri="{BB962C8B-B14F-4D97-AF65-F5344CB8AC3E}">
        <p14:creationId xmlns:p14="http://schemas.microsoft.com/office/powerpoint/2010/main" val="143267459"/>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229600" cy="6336704"/>
          </a:xfrm>
        </p:spPr>
        <p:txBody>
          <a:bodyPr>
            <a:normAutofit fontScale="25000" lnSpcReduction="20000"/>
          </a:bodyPr>
          <a:lstStyle/>
          <a:p>
            <a:r>
              <a:rPr lang="ar-SA" sz="9800" b="1" dirty="0" smtClean="0">
                <a:solidFill>
                  <a:schemeClr val="tx2">
                    <a:lumMod val="60000"/>
                    <a:lumOff val="40000"/>
                  </a:schemeClr>
                </a:solidFill>
              </a:rPr>
              <a:t>مميّزات الطريقة الاستقرائيّة</a:t>
            </a:r>
            <a:r>
              <a:rPr lang="en-US" sz="5100" b="1" dirty="0" smtClean="0">
                <a:solidFill>
                  <a:schemeClr val="tx2">
                    <a:lumMod val="60000"/>
                    <a:lumOff val="40000"/>
                  </a:schemeClr>
                </a:solidFill>
              </a:rPr>
              <a:t>: </a:t>
            </a:r>
            <a:r>
              <a:rPr lang="en-US" sz="5100" dirty="0" smtClean="0"/>
              <a:t/>
            </a:r>
            <a:br>
              <a:rPr lang="en-US" sz="5100" dirty="0" smtClean="0"/>
            </a:br>
            <a:r>
              <a:rPr lang="en-US" sz="6000" dirty="0" smtClean="0"/>
              <a:t/>
            </a:r>
            <a:br>
              <a:rPr lang="en-US" sz="6000" dirty="0" smtClean="0"/>
            </a:br>
            <a:r>
              <a:rPr lang="ar-SA" sz="11200" b="1" dirty="0" smtClean="0">
                <a:solidFill>
                  <a:srgbClr val="00B050"/>
                </a:solidFill>
              </a:rPr>
              <a:t>تتميّز الطريقة الاستقرائيّة بعدّة مميّزات من أبرزها ما يلي</a:t>
            </a:r>
            <a:r>
              <a:rPr lang="en-US" sz="11200" b="1" dirty="0" smtClean="0">
                <a:solidFill>
                  <a:srgbClr val="00B050"/>
                </a:solidFill>
              </a:rPr>
              <a:t>:</a:t>
            </a:r>
            <a:br>
              <a:rPr lang="en-US" sz="11200" b="1" dirty="0" smtClean="0">
                <a:solidFill>
                  <a:srgbClr val="00B050"/>
                </a:solidFill>
              </a:rPr>
            </a:br>
            <a:r>
              <a:rPr lang="en-US" sz="11200" b="1" dirty="0" smtClean="0">
                <a:solidFill>
                  <a:srgbClr val="00B050"/>
                </a:solidFill>
              </a:rPr>
              <a:t/>
            </a:r>
            <a:br>
              <a:rPr lang="en-US" sz="11200" b="1" dirty="0" smtClean="0">
                <a:solidFill>
                  <a:srgbClr val="00B050"/>
                </a:solidFill>
              </a:rPr>
            </a:br>
            <a:r>
              <a:rPr lang="en-US" sz="11200" b="1" dirty="0" smtClean="0">
                <a:solidFill>
                  <a:srgbClr val="00B050"/>
                </a:solidFill>
              </a:rPr>
              <a:t>1 </a:t>
            </a:r>
            <a:r>
              <a:rPr lang="ar-SA" sz="11200" b="1" dirty="0" smtClean="0">
                <a:solidFill>
                  <a:srgbClr val="00B050"/>
                </a:solidFill>
              </a:rPr>
              <a:t>ـ تبقى المعلومات الّتي تُكتسب بواسطة هذه الطريقة في الذاكرة أكثر من المعلومات الّتي تُكتسب بواسطة القراءة أو الإصغاء، لأنّ ما يتوصّل إليه المتعلّم بنفسه يرسخ في ذهنه أكثر ممّا يقدمه المعلّم إليه</a:t>
            </a:r>
            <a:r>
              <a:rPr lang="en-US" sz="11200" b="1" dirty="0" smtClean="0">
                <a:solidFill>
                  <a:srgbClr val="00B050"/>
                </a:solidFill>
              </a:rPr>
              <a:t>.</a:t>
            </a:r>
            <a:br>
              <a:rPr lang="en-US" sz="11200" b="1" dirty="0" smtClean="0">
                <a:solidFill>
                  <a:srgbClr val="00B050"/>
                </a:solidFill>
              </a:rPr>
            </a:br>
            <a:r>
              <a:rPr lang="en-US" sz="11200" b="1" dirty="0" smtClean="0">
                <a:solidFill>
                  <a:srgbClr val="00B050"/>
                </a:solidFill>
              </a:rPr>
              <a:t/>
            </a:r>
            <a:br>
              <a:rPr lang="en-US" sz="11200" b="1" dirty="0" smtClean="0">
                <a:solidFill>
                  <a:srgbClr val="00B050"/>
                </a:solidFill>
              </a:rPr>
            </a:br>
            <a:r>
              <a:rPr lang="en-US" sz="11200" b="1" dirty="0" smtClean="0">
                <a:solidFill>
                  <a:srgbClr val="00B050"/>
                </a:solidFill>
              </a:rPr>
              <a:t>2 </a:t>
            </a:r>
            <a:r>
              <a:rPr lang="ar-SA" sz="11200" b="1" dirty="0" smtClean="0">
                <a:solidFill>
                  <a:srgbClr val="00B050"/>
                </a:solidFill>
              </a:rPr>
              <a:t>ـ إنّ المتعلّم الّذي يتوصّل إلى تعميم ما، أو يستنتج قاعدة ما بهذه الطريقة يستطيع بعد مرور زمن ولو كان طويلاً أن يصل إلى التعميم أو القاعدة نفسها إذا نسيها، فخطوات التفكير في الحصول عليها تبقى معه</a:t>
            </a:r>
            <a:r>
              <a:rPr lang="en-US" sz="11200" b="1" dirty="0" smtClean="0">
                <a:solidFill>
                  <a:srgbClr val="00B050"/>
                </a:solidFill>
              </a:rPr>
              <a:t>.</a:t>
            </a:r>
            <a:br>
              <a:rPr lang="en-US" sz="11200" b="1" dirty="0" smtClean="0">
                <a:solidFill>
                  <a:srgbClr val="00B050"/>
                </a:solidFill>
              </a:rPr>
            </a:br>
            <a:r>
              <a:rPr lang="en-US" sz="11200" b="1" dirty="0" smtClean="0">
                <a:solidFill>
                  <a:srgbClr val="00B050"/>
                </a:solidFill>
              </a:rPr>
              <a:t/>
            </a:r>
            <a:br>
              <a:rPr lang="en-US" sz="11200" b="1" dirty="0" smtClean="0">
                <a:solidFill>
                  <a:srgbClr val="00B050"/>
                </a:solidFill>
              </a:rPr>
            </a:br>
            <a:r>
              <a:rPr lang="en-US" sz="11200" b="1" dirty="0" smtClean="0">
                <a:solidFill>
                  <a:srgbClr val="00B050"/>
                </a:solidFill>
              </a:rPr>
              <a:t>3 </a:t>
            </a:r>
            <a:r>
              <a:rPr lang="ar-SA" sz="11200" b="1" dirty="0" smtClean="0">
                <a:solidFill>
                  <a:srgbClr val="00B050"/>
                </a:solidFill>
              </a:rPr>
              <a:t>ـ يفهم المتعلّمون التعميمات الّتي يتوصلون إليها بمساعدة المعلّم أكثر من تلك الّتي يقدّمها المعلّم إليهم مهيّأة، أو الّتي يجدونها في كتبهم المقرّرة</a:t>
            </a:r>
            <a:r>
              <a:rPr lang="en-US" sz="11200" b="1" dirty="0" smtClean="0">
                <a:solidFill>
                  <a:srgbClr val="00B050"/>
                </a:solidFill>
              </a:rPr>
              <a:t>.</a:t>
            </a:r>
            <a:br>
              <a:rPr lang="en-US" sz="11200" b="1" dirty="0" smtClean="0">
                <a:solidFill>
                  <a:srgbClr val="00B050"/>
                </a:solidFill>
              </a:rPr>
            </a:br>
            <a:r>
              <a:rPr lang="en-US" sz="11200" b="1" dirty="0" smtClean="0">
                <a:solidFill>
                  <a:srgbClr val="00B050"/>
                </a:solidFill>
              </a:rPr>
              <a:t/>
            </a:r>
            <a:br>
              <a:rPr lang="en-US" sz="11200" b="1" dirty="0" smtClean="0">
                <a:solidFill>
                  <a:srgbClr val="00B050"/>
                </a:solidFill>
              </a:rPr>
            </a:br>
            <a:endParaRPr lang="ar-OM" sz="11200" b="1" dirty="0">
              <a:solidFill>
                <a:srgbClr val="00B050"/>
              </a:solidFill>
            </a:endParaRPr>
          </a:p>
        </p:txBody>
      </p:sp>
    </p:spTree>
    <p:extLst>
      <p:ext uri="{BB962C8B-B14F-4D97-AF65-F5344CB8AC3E}">
        <p14:creationId xmlns:p14="http://schemas.microsoft.com/office/powerpoint/2010/main" val="1682703156"/>
      </p:ext>
    </p:extLst>
  </p:cSld>
  <p:clrMapOvr>
    <a:masterClrMapping/>
  </p:clrMapOvr>
  <mc:AlternateContent xmlns:mc="http://schemas.openxmlformats.org/markup-compatibility/2006" xmlns:p14="http://schemas.microsoft.com/office/powerpoint/2010/main">
    <mc:Choice Requires="p14">
      <p:transition spd="slow" p14:dur="800">
        <p14:flythrough/>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40768"/>
            <a:ext cx="8208912" cy="4524315"/>
          </a:xfrm>
          <a:prstGeom prst="rect">
            <a:avLst/>
          </a:prstGeom>
        </p:spPr>
        <p:txBody>
          <a:bodyPr wrap="square">
            <a:spAutoFit/>
          </a:bodyPr>
          <a:lstStyle/>
          <a:p>
            <a:r>
              <a:rPr lang="en-US" sz="3200" b="1" dirty="0">
                <a:solidFill>
                  <a:srgbClr val="00B050"/>
                </a:solidFill>
              </a:rPr>
              <a:t>4</a:t>
            </a:r>
            <a:r>
              <a:rPr lang="en-US" sz="3200" b="1" dirty="0" smtClean="0">
                <a:solidFill>
                  <a:srgbClr val="00B050"/>
                </a:solidFill>
              </a:rPr>
              <a:t> </a:t>
            </a:r>
            <a:r>
              <a:rPr lang="ar-SA" sz="3200" b="1" dirty="0" smtClean="0">
                <a:solidFill>
                  <a:srgbClr val="00B050"/>
                </a:solidFill>
              </a:rPr>
              <a:t>ـ يستطيع المتعلّم تطبيق التعميمات الّتي يتوصل إليها بسهولة أكثر من تطبيق تلك الّتي تقدَّم إليه مهيَّأة، وذلك لحسن فهمه لها</a:t>
            </a:r>
            <a:r>
              <a:rPr lang="en-US" sz="3200" b="1" dirty="0" smtClean="0">
                <a:solidFill>
                  <a:srgbClr val="00B050"/>
                </a:solidFill>
              </a:rPr>
              <a:t>.</a:t>
            </a:r>
          </a:p>
          <a:p>
            <a:r>
              <a:rPr lang="en-US" sz="3200" b="1" dirty="0" smtClean="0">
                <a:solidFill>
                  <a:srgbClr val="00B050"/>
                </a:solidFill>
              </a:rPr>
              <a:t>5 </a:t>
            </a:r>
            <a:r>
              <a:rPr lang="ar-SA" sz="3200" b="1" dirty="0" smtClean="0">
                <a:solidFill>
                  <a:srgbClr val="00B050"/>
                </a:solidFill>
              </a:rPr>
              <a:t>-إنّ أسلوب التفكير الّذي يتعود عليه المتعلّم في الدروس الاستقرائيّة يفيده في حياته القادمة، فالمتعلّم الّذي يتعلّم كيف يفكّر بواسطة الدروس الاستقرائيّة، ويتقن طريقة التفكير في الوصول إلى التعميمات يصبح فرداً مستقلاً في تفكيره واتّجاهاته، وفي أعماله المدرسيّة والحياتيّة الأخرى</a:t>
            </a:r>
            <a:r>
              <a:rPr lang="en-US" sz="3200" b="1" baseline="30000" dirty="0" smtClean="0">
                <a:solidFill>
                  <a:srgbClr val="00B050"/>
                </a:solidFill>
              </a:rPr>
              <a:t>  .</a:t>
            </a:r>
            <a:r>
              <a:rPr lang="en-US" sz="3200" b="1" dirty="0" smtClean="0">
                <a:solidFill>
                  <a:srgbClr val="00B050"/>
                </a:solidFill>
              </a:rPr>
              <a:t> </a:t>
            </a:r>
            <a:br>
              <a:rPr lang="en-US" sz="3200" b="1" dirty="0" smtClean="0">
                <a:solidFill>
                  <a:srgbClr val="00B050"/>
                </a:solidFill>
              </a:rPr>
            </a:br>
            <a:endParaRPr lang="ar-OM" sz="3200" b="1" dirty="0">
              <a:solidFill>
                <a:srgbClr val="00B050"/>
              </a:solidFill>
            </a:endParaRPr>
          </a:p>
        </p:txBody>
      </p:sp>
    </p:spTree>
    <p:extLst>
      <p:ext uri="{BB962C8B-B14F-4D97-AF65-F5344CB8AC3E}">
        <p14:creationId xmlns:p14="http://schemas.microsoft.com/office/powerpoint/2010/main" val="2272804497"/>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r>
              <a:rPr lang="ar-SA" sz="4600" b="1" dirty="0">
                <a:solidFill>
                  <a:srgbClr val="7030A0"/>
                </a:solidFill>
              </a:rPr>
              <a:t>مآخذ على الطريقة الاستقرائيّة</a:t>
            </a:r>
            <a:r>
              <a:rPr lang="en-US" sz="4600" b="1" dirty="0" smtClean="0">
                <a:solidFill>
                  <a:srgbClr val="7030A0"/>
                </a:solidFill>
              </a:rPr>
              <a:t>: </a:t>
            </a:r>
            <a:r>
              <a:rPr lang="en-US" sz="4600" b="1" dirty="0"/>
              <a:t/>
            </a:r>
            <a:br>
              <a:rPr lang="en-US" sz="4600" b="1" dirty="0"/>
            </a:br>
            <a:r>
              <a:rPr lang="en-US" sz="4600" b="1" dirty="0"/>
              <a:t/>
            </a:r>
            <a:br>
              <a:rPr lang="en-US" sz="4600" b="1" dirty="0"/>
            </a:br>
            <a:r>
              <a:rPr lang="en-US" sz="4600" b="1" dirty="0">
                <a:solidFill>
                  <a:schemeClr val="bg2">
                    <a:lumMod val="50000"/>
                  </a:schemeClr>
                </a:solidFill>
              </a:rPr>
              <a:t>1 </a:t>
            </a:r>
            <a:r>
              <a:rPr lang="ar-SA" sz="4600" b="1" dirty="0">
                <a:solidFill>
                  <a:schemeClr val="bg2">
                    <a:lumMod val="50000"/>
                  </a:schemeClr>
                </a:solidFill>
              </a:rPr>
              <a:t>ـ لا تمثّل المتعلّم الّذي ينبغي أن يكون محور العمليّة التعليميّة، بل يكون النشاط في هذه الطريقة معظمه للمعلّم</a:t>
            </a:r>
            <a:r>
              <a:rPr lang="en-US" sz="4600" b="1" dirty="0">
                <a:solidFill>
                  <a:schemeClr val="bg2">
                    <a:lumMod val="50000"/>
                  </a:schemeClr>
                </a:solidFill>
              </a:rPr>
              <a:t>.</a:t>
            </a:r>
            <a:br>
              <a:rPr lang="en-US" sz="4600" b="1" dirty="0">
                <a:solidFill>
                  <a:schemeClr val="bg2">
                    <a:lumMod val="50000"/>
                  </a:schemeClr>
                </a:solidFill>
              </a:rPr>
            </a:br>
            <a:r>
              <a:rPr lang="en-US" sz="4600" b="1" dirty="0">
                <a:solidFill>
                  <a:schemeClr val="bg2">
                    <a:lumMod val="50000"/>
                  </a:schemeClr>
                </a:solidFill>
              </a:rPr>
              <a:t/>
            </a:r>
            <a:br>
              <a:rPr lang="en-US" sz="4600" b="1" dirty="0">
                <a:solidFill>
                  <a:schemeClr val="bg2">
                    <a:lumMod val="50000"/>
                  </a:schemeClr>
                </a:solidFill>
              </a:rPr>
            </a:br>
            <a:r>
              <a:rPr lang="en-US" sz="4600" b="1" dirty="0">
                <a:solidFill>
                  <a:schemeClr val="bg2">
                    <a:lumMod val="50000"/>
                  </a:schemeClr>
                </a:solidFill>
              </a:rPr>
              <a:t>2 </a:t>
            </a:r>
            <a:r>
              <a:rPr lang="ar-SA" sz="4600" b="1" dirty="0">
                <a:solidFill>
                  <a:schemeClr val="bg2">
                    <a:lumMod val="50000"/>
                  </a:schemeClr>
                </a:solidFill>
              </a:rPr>
              <a:t>ـ يتعذّر تطبيق هذه الطريقة في دروس كسب المهارات</a:t>
            </a:r>
            <a:r>
              <a:rPr lang="en-US" sz="4600" b="1" dirty="0">
                <a:solidFill>
                  <a:schemeClr val="bg2">
                    <a:lumMod val="50000"/>
                  </a:schemeClr>
                </a:solidFill>
              </a:rPr>
              <a:t>.</a:t>
            </a:r>
            <a:br>
              <a:rPr lang="en-US" sz="4600" b="1" dirty="0">
                <a:solidFill>
                  <a:schemeClr val="bg2">
                    <a:lumMod val="50000"/>
                  </a:schemeClr>
                </a:solidFill>
              </a:rPr>
            </a:br>
            <a:r>
              <a:rPr lang="en-US" sz="4600" b="1" dirty="0">
                <a:solidFill>
                  <a:schemeClr val="bg2">
                    <a:lumMod val="50000"/>
                  </a:schemeClr>
                </a:solidFill>
              </a:rPr>
              <a:t/>
            </a:r>
            <a:br>
              <a:rPr lang="en-US" sz="4600" b="1" dirty="0">
                <a:solidFill>
                  <a:schemeClr val="bg2">
                    <a:lumMod val="50000"/>
                  </a:schemeClr>
                </a:solidFill>
              </a:rPr>
            </a:br>
            <a:r>
              <a:rPr lang="en-US" sz="4600" b="1" dirty="0">
                <a:solidFill>
                  <a:schemeClr val="bg2">
                    <a:lumMod val="50000"/>
                  </a:schemeClr>
                </a:solidFill>
              </a:rPr>
              <a:t>3 </a:t>
            </a:r>
            <a:r>
              <a:rPr lang="ar-SA" sz="4600" b="1" dirty="0">
                <a:solidFill>
                  <a:schemeClr val="bg2">
                    <a:lumMod val="50000"/>
                  </a:schemeClr>
                </a:solidFill>
              </a:rPr>
              <a:t>ـ تتعارض مع مبادئ علم النفس الحديث بإهمالها الدوافع الداخليّة للفرد واستعداداته للنواحي الوجدانيّة</a:t>
            </a:r>
            <a:r>
              <a:rPr lang="en-US" sz="4600" b="1" dirty="0">
                <a:solidFill>
                  <a:schemeClr val="bg2">
                    <a:lumMod val="50000"/>
                  </a:schemeClr>
                </a:solidFill>
              </a:rPr>
              <a:t>. </a:t>
            </a:r>
            <a:br>
              <a:rPr lang="en-US" sz="4600" b="1" dirty="0">
                <a:solidFill>
                  <a:schemeClr val="bg2">
                    <a:lumMod val="50000"/>
                  </a:schemeClr>
                </a:solidFill>
              </a:rPr>
            </a:br>
            <a:r>
              <a:rPr lang="en-US" sz="4600" b="1" dirty="0">
                <a:solidFill>
                  <a:schemeClr val="bg2">
                    <a:lumMod val="50000"/>
                  </a:schemeClr>
                </a:solidFill>
              </a:rPr>
              <a:t/>
            </a:r>
            <a:br>
              <a:rPr lang="en-US" sz="4600" b="1" dirty="0">
                <a:solidFill>
                  <a:schemeClr val="bg2">
                    <a:lumMod val="50000"/>
                  </a:schemeClr>
                </a:solidFill>
              </a:rPr>
            </a:br>
            <a:r>
              <a:rPr lang="en-US" sz="4600" b="1" dirty="0">
                <a:solidFill>
                  <a:schemeClr val="bg2">
                    <a:lumMod val="50000"/>
                  </a:schemeClr>
                </a:solidFill>
              </a:rPr>
              <a:t>4 </a:t>
            </a:r>
            <a:r>
              <a:rPr lang="ar-SA" sz="4600" b="1" dirty="0">
                <a:solidFill>
                  <a:schemeClr val="bg2">
                    <a:lumMod val="50000"/>
                  </a:schemeClr>
                </a:solidFill>
              </a:rPr>
              <a:t>ـ تهتمّ بدراسة المادّة وتقديم الأفكار الجديدة، وتهمل الحياة </a:t>
            </a:r>
            <a:r>
              <a:rPr lang="ar-SA" sz="4600" b="1" dirty="0" smtClean="0">
                <a:solidFill>
                  <a:schemeClr val="bg2">
                    <a:lumMod val="50000"/>
                  </a:schemeClr>
                </a:solidFill>
              </a:rPr>
              <a:t>ومشكلاتها</a:t>
            </a:r>
            <a:r>
              <a:rPr lang="en-US" sz="4600" b="1" baseline="30000" dirty="0" smtClean="0">
                <a:solidFill>
                  <a:schemeClr val="bg2">
                    <a:lumMod val="50000"/>
                  </a:schemeClr>
                </a:solidFill>
              </a:rPr>
              <a:t>  </a:t>
            </a:r>
            <a:r>
              <a:rPr lang="en-US" sz="4600" b="1" dirty="0" smtClean="0">
                <a:solidFill>
                  <a:schemeClr val="bg2">
                    <a:lumMod val="50000"/>
                  </a:schemeClr>
                </a:solidFill>
              </a:rPr>
              <a:t> .</a:t>
            </a:r>
            <a:r>
              <a:rPr lang="en-US" sz="4600" b="1" dirty="0">
                <a:solidFill>
                  <a:schemeClr val="bg2">
                    <a:lumMod val="50000"/>
                  </a:schemeClr>
                </a:solidFill>
              </a:rPr>
              <a:t/>
            </a:r>
            <a:br>
              <a:rPr lang="en-US" sz="4600" b="1" dirty="0">
                <a:solidFill>
                  <a:schemeClr val="bg2">
                    <a:lumMod val="50000"/>
                  </a:schemeClr>
                </a:solidFill>
              </a:rPr>
            </a:br>
            <a:r>
              <a:rPr lang="en-US" sz="4600" b="1" dirty="0">
                <a:solidFill>
                  <a:schemeClr val="bg2">
                    <a:lumMod val="50000"/>
                  </a:schemeClr>
                </a:solidFill>
              </a:rPr>
              <a:t/>
            </a:r>
            <a:br>
              <a:rPr lang="en-US" sz="4600" b="1" dirty="0">
                <a:solidFill>
                  <a:schemeClr val="bg2">
                    <a:lumMod val="50000"/>
                  </a:schemeClr>
                </a:solidFill>
              </a:rPr>
            </a:br>
            <a:endParaRPr lang="ar-OM" sz="4600" b="1" dirty="0">
              <a:solidFill>
                <a:schemeClr val="bg2">
                  <a:lumMod val="50000"/>
                </a:schemeClr>
              </a:solidFill>
            </a:endParaRPr>
          </a:p>
        </p:txBody>
      </p:sp>
    </p:spTree>
    <p:extLst>
      <p:ext uri="{BB962C8B-B14F-4D97-AF65-F5344CB8AC3E}">
        <p14:creationId xmlns:p14="http://schemas.microsoft.com/office/powerpoint/2010/main" val="547518270"/>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TotalTime>
  <Words>245</Words>
  <Application>Microsoft Office PowerPoint</Application>
  <PresentationFormat>On-screen Show (4:3)</PresentationFormat>
  <Paragraphs>29</Paragraphs>
  <Slides>10</Slides>
  <Notes>3</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1_Solstice</vt:lpstr>
      <vt:lpstr>1_Oriel</vt:lpstr>
      <vt:lpstr>Solstice</vt:lpstr>
      <vt:lpstr>الطريقة الاستقرائية</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الطريقة الاستقرائية</dc:title>
  <dc:creator>MainUser</dc:creator>
  <cp:lastModifiedBy>MainUser</cp:lastModifiedBy>
  <cp:revision>25</cp:revision>
  <dcterms:created xsi:type="dcterms:W3CDTF">2015-03-26T20:42:41Z</dcterms:created>
  <dcterms:modified xsi:type="dcterms:W3CDTF">2015-05-20T10:05:06Z</dcterms:modified>
</cp:coreProperties>
</file>