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0" r:id="rId3"/>
    <p:sldId id="257" r:id="rId4"/>
    <p:sldId id="258" r:id="rId5"/>
    <p:sldId id="259" r:id="rId6"/>
    <p:sldId id="260" r:id="rId7"/>
    <p:sldId id="262" r:id="rId8"/>
    <p:sldId id="277" r:id="rId9"/>
    <p:sldId id="276" r:id="rId10"/>
    <p:sldId id="261" r:id="rId11"/>
    <p:sldId id="265" r:id="rId12"/>
    <p:sldId id="266" r:id="rId13"/>
    <p:sldId id="267" r:id="rId14"/>
    <p:sldId id="268" r:id="rId15"/>
    <p:sldId id="278" r:id="rId16"/>
    <p:sldId id="269" r:id="rId17"/>
    <p:sldId id="271" r:id="rId18"/>
    <p:sldId id="272" r:id="rId19"/>
    <p:sldId id="273" r:id="rId20"/>
    <p:sldId id="274" r:id="rId21"/>
    <p:sldId id="275"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D27BC07-CB30-4433-A7B4-EC3729B010B3}" type="datetimeFigureOut">
              <a:rPr lang="ar-SA" smtClean="0"/>
              <a:pPr/>
              <a:t>21/07/1436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1822146-D696-4873-9A6D-E8EE91652DD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D27BC07-CB30-4433-A7B4-EC3729B010B3}" type="datetimeFigureOut">
              <a:rPr lang="ar-SA" smtClean="0"/>
              <a:pPr/>
              <a:t>21/07/1436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1822146-D696-4873-9A6D-E8EE91652DD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D27BC07-CB30-4433-A7B4-EC3729B010B3}" type="datetimeFigureOut">
              <a:rPr lang="ar-SA" smtClean="0"/>
              <a:pPr/>
              <a:t>21/07/1436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1822146-D696-4873-9A6D-E8EE91652DD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D27BC07-CB30-4433-A7B4-EC3729B010B3}" type="datetimeFigureOut">
              <a:rPr lang="ar-SA" smtClean="0"/>
              <a:pPr/>
              <a:t>21/07/1436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1822146-D696-4873-9A6D-E8EE91652DD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D27BC07-CB30-4433-A7B4-EC3729B010B3}" type="datetimeFigureOut">
              <a:rPr lang="ar-SA" smtClean="0"/>
              <a:pPr/>
              <a:t>21/07/1436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1822146-D696-4873-9A6D-E8EE91652DD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D27BC07-CB30-4433-A7B4-EC3729B010B3}" type="datetimeFigureOut">
              <a:rPr lang="ar-SA" smtClean="0"/>
              <a:pPr/>
              <a:t>21/07/1436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1822146-D696-4873-9A6D-E8EE91652DD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D27BC07-CB30-4433-A7B4-EC3729B010B3}" type="datetimeFigureOut">
              <a:rPr lang="ar-SA" smtClean="0"/>
              <a:pPr/>
              <a:t>21/07/1436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1822146-D696-4873-9A6D-E8EE91652DD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D27BC07-CB30-4433-A7B4-EC3729B010B3}" type="datetimeFigureOut">
              <a:rPr lang="ar-SA" smtClean="0"/>
              <a:pPr/>
              <a:t>21/07/1436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1822146-D696-4873-9A6D-E8EE91652DD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D27BC07-CB30-4433-A7B4-EC3729B010B3}" type="datetimeFigureOut">
              <a:rPr lang="ar-SA" smtClean="0"/>
              <a:pPr/>
              <a:t>21/07/1436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1822146-D696-4873-9A6D-E8EE91652DD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D27BC07-CB30-4433-A7B4-EC3729B010B3}" type="datetimeFigureOut">
              <a:rPr lang="ar-SA" smtClean="0"/>
              <a:pPr/>
              <a:t>21/07/1436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1822146-D696-4873-9A6D-E8EE91652DD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D27BC07-CB30-4433-A7B4-EC3729B010B3}" type="datetimeFigureOut">
              <a:rPr lang="ar-SA" smtClean="0"/>
              <a:pPr/>
              <a:t>21/07/1436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1822146-D696-4873-9A6D-E8EE91652DD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D27BC07-CB30-4433-A7B4-EC3729B010B3}" type="datetimeFigureOut">
              <a:rPr lang="ar-SA" smtClean="0"/>
              <a:pPr/>
              <a:t>21/07/1436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1822146-D696-4873-9A6D-E8EE91652DD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6000" b="-6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ar-OM" sz="8000" b="1" dirty="0" smtClean="0">
                <a:cs typeface="DecoType Naskh" pitchFamily="2" charset="-78"/>
              </a:rPr>
              <a:t>إستراتيجية البيت الدائري </a:t>
            </a:r>
            <a:endParaRPr lang="ar-SA" sz="8000" b="1" dirty="0">
              <a:cs typeface="DecoType Naskh" pitchFamily="2" charset="-78"/>
            </a:endParaRPr>
          </a:p>
        </p:txBody>
      </p:sp>
      <p:sp>
        <p:nvSpPr>
          <p:cNvPr id="3" name="عنوان فرعي 2"/>
          <p:cNvSpPr>
            <a:spLocks noGrp="1"/>
          </p:cNvSpPr>
          <p:nvPr>
            <p:ph type="subTitle" idx="1"/>
          </p:nvPr>
        </p:nvSpPr>
        <p:spPr>
          <a:xfrm>
            <a:off x="1600200" y="3581400"/>
            <a:ext cx="6400800" cy="1752600"/>
          </a:xfrm>
          <a:effectLst>
            <a:glow rad="228600">
              <a:schemeClr val="accent2">
                <a:satMod val="175000"/>
                <a:alpha val="40000"/>
              </a:schemeClr>
            </a:glow>
            <a:softEdge rad="317500"/>
          </a:effectLst>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r>
              <a:rPr lang="ar-OM" sz="4400" dirty="0" smtClean="0">
                <a:solidFill>
                  <a:schemeClr val="tx1"/>
                </a:solidFill>
                <a:latin typeface="Adobe Arabic" pitchFamily="18" charset="-78"/>
                <a:cs typeface="Adobe Arabic" pitchFamily="18" charset="-78"/>
              </a:rPr>
              <a:t>مقدم إلى الدكتور الفاضل </a:t>
            </a:r>
            <a:r>
              <a:rPr lang="ar-OM" sz="4400" smtClean="0">
                <a:solidFill>
                  <a:schemeClr val="tx1"/>
                </a:solidFill>
                <a:latin typeface="Adobe Arabic" pitchFamily="18" charset="-78"/>
                <a:cs typeface="Adobe Arabic" pitchFamily="18" charset="-78"/>
              </a:rPr>
              <a:t>:- </a:t>
            </a:r>
            <a:endParaRPr lang="ar-OM" sz="4400" smtClean="0">
              <a:solidFill>
                <a:schemeClr val="tx1"/>
              </a:solidFill>
              <a:latin typeface="Adobe Arabic" pitchFamily="18" charset="-78"/>
              <a:cs typeface="Adobe Arabic" pitchFamily="18" charset="-78"/>
            </a:endParaRPr>
          </a:p>
          <a:p>
            <a:r>
              <a:rPr lang="ar-OM" sz="4400" smtClean="0">
                <a:solidFill>
                  <a:schemeClr val="tx1"/>
                </a:solidFill>
                <a:latin typeface="Adobe Arabic" pitchFamily="18" charset="-78"/>
                <a:cs typeface="Adobe Arabic" pitchFamily="18" charset="-78"/>
              </a:rPr>
              <a:t>مهند </a:t>
            </a:r>
            <a:r>
              <a:rPr lang="ar-OM" sz="4400" dirty="0" smtClean="0">
                <a:solidFill>
                  <a:schemeClr val="tx1"/>
                </a:solidFill>
                <a:latin typeface="Adobe Arabic" pitchFamily="18" charset="-78"/>
                <a:cs typeface="Adobe Arabic" pitchFamily="18" charset="-78"/>
              </a:rPr>
              <a:t>عامر</a:t>
            </a:r>
          </a:p>
          <a:p>
            <a:r>
              <a:rPr lang="ar-OM" sz="4400" dirty="0" smtClean="0">
                <a:solidFill>
                  <a:schemeClr val="tx1"/>
                </a:solidFill>
                <a:latin typeface="Adobe Arabic" pitchFamily="18" charset="-78"/>
                <a:cs typeface="Adobe Arabic" pitchFamily="18" charset="-78"/>
              </a:rPr>
              <a:t>إعداد وتقديم: - خديجة العبري </a:t>
            </a:r>
            <a:endParaRPr lang="ar-SA" sz="4400" dirty="0">
              <a:solidFill>
                <a:schemeClr val="tx1"/>
              </a:solidFill>
              <a:latin typeface="Adobe Arabic" pitchFamily="18" charset="-78"/>
              <a:cs typeface="Adobe Arabic" pitchFamily="18" charset="-78"/>
            </a:endParaRPr>
          </a:p>
        </p:txBody>
      </p:sp>
      <p:pic>
        <p:nvPicPr>
          <p:cNvPr id="4" name="صورة 5"/>
          <p:cNvPicPr>
            <a:picLocks noChangeAspect="1" noChangeArrowheads="1"/>
          </p:cNvPicPr>
          <p:nvPr/>
        </p:nvPicPr>
        <p:blipFill>
          <a:blip r:embed="rId3"/>
          <a:srcRect/>
          <a:stretch>
            <a:fillRect/>
          </a:stretch>
        </p:blipFill>
        <p:spPr bwMode="auto">
          <a:xfrm>
            <a:off x="4071938" y="214313"/>
            <a:ext cx="1143000" cy="803275"/>
          </a:xfrm>
          <a:prstGeom prst="rect">
            <a:avLst/>
          </a:prstGeom>
          <a:noFill/>
          <a:ln w="9525">
            <a:noFill/>
            <a:miter lim="800000"/>
            <a:headEnd/>
            <a:tailEnd/>
          </a:ln>
        </p:spPr>
      </p:pic>
      <p:sp>
        <p:nvSpPr>
          <p:cNvPr id="20481" name="Rectangle 1"/>
          <p:cNvSpPr>
            <a:spLocks noChangeArrowheads="1"/>
          </p:cNvSpPr>
          <p:nvPr/>
        </p:nvSpPr>
        <p:spPr bwMode="auto">
          <a:xfrm>
            <a:off x="4038600" y="1066800"/>
            <a:ext cx="1219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OM" sz="1600" b="1"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جامعة   صحار</a:t>
            </a:r>
            <a:endParaRPr kumimoji="0" lang="ar-OM"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2" name="Rectangle 2"/>
          <p:cNvSpPr>
            <a:spLocks noChangeArrowheads="1"/>
          </p:cNvSpPr>
          <p:nvPr/>
        </p:nvSpPr>
        <p:spPr bwMode="auto">
          <a:xfrm>
            <a:off x="3276600" y="1295400"/>
            <a:ext cx="3124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OM" sz="1600" b="1"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كلية التربية والآداب</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OM" sz="1600" b="1"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الدراسات العليا</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OM" sz="1600" b="1"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ماجستير مناهج وطرق التدريس في العلوم</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632428" y="381000"/>
            <a:ext cx="3629520"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lang="ar-OM" sz="2800" dirty="0" smtClean="0"/>
              <a:t>معاير تقيم شكل البيت الدائري </a:t>
            </a:r>
            <a:endParaRPr lang="ar-SA" sz="2800" dirty="0"/>
          </a:p>
        </p:txBody>
      </p:sp>
      <p:pic>
        <p:nvPicPr>
          <p:cNvPr id="3" name="Picture 3"/>
          <p:cNvPicPr>
            <a:picLocks noChangeAspect="1" noChangeArrowheads="1"/>
          </p:cNvPicPr>
          <p:nvPr/>
        </p:nvPicPr>
        <p:blipFill>
          <a:blip r:embed="rId2"/>
          <a:srcRect/>
          <a:stretch>
            <a:fillRect/>
          </a:stretch>
        </p:blipFill>
        <p:spPr bwMode="auto">
          <a:xfrm>
            <a:off x="1143001" y="914399"/>
            <a:ext cx="5410200" cy="5334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1000" r="-51000"/>
          </a:stretch>
        </a:blipFill>
        <a:effectLst/>
      </p:bgPr>
    </p:bg>
    <p:spTree>
      <p:nvGrpSpPr>
        <p:cNvPr id="1" name=""/>
        <p:cNvGrpSpPr/>
        <p:nvPr/>
      </p:nvGrpSpPr>
      <p:grpSpPr>
        <a:xfrm>
          <a:off x="0" y="0"/>
          <a:ext cx="0" cy="0"/>
          <a:chOff x="0" y="0"/>
          <a:chExt cx="0" cy="0"/>
        </a:xfrm>
      </p:grpSpPr>
      <p:pic>
        <p:nvPicPr>
          <p:cNvPr id="10" name="صورة 9" descr="yourcolor-Theory-of-achievement.jpg"/>
          <p:cNvPicPr>
            <a:picLocks noChangeAspect="1"/>
          </p:cNvPicPr>
          <p:nvPr/>
        </p:nvPicPr>
        <p:blipFill>
          <a:blip r:embed="rId3"/>
          <a:stretch>
            <a:fillRect/>
          </a:stretch>
        </p:blipFill>
        <p:spPr>
          <a:xfrm>
            <a:off x="0" y="3314700"/>
            <a:ext cx="3352800" cy="3352800"/>
          </a:xfrm>
          <a:prstGeom prst="rect">
            <a:avLst/>
          </a:prstGeom>
          <a:effectLst>
            <a:softEdge rad="635000"/>
          </a:effectLst>
        </p:spPr>
      </p:pic>
      <p:sp>
        <p:nvSpPr>
          <p:cNvPr id="2" name="مربع نص 1"/>
          <p:cNvSpPr txBox="1"/>
          <p:nvPr/>
        </p:nvSpPr>
        <p:spPr>
          <a:xfrm>
            <a:off x="3581400" y="457200"/>
            <a:ext cx="1970411" cy="584775"/>
          </a:xfrm>
          <a:prstGeom prst="rect">
            <a:avLst/>
          </a:prstGeom>
        </p:spPr>
        <p:style>
          <a:lnRef idx="2">
            <a:schemeClr val="accent2"/>
          </a:lnRef>
          <a:fillRef idx="1">
            <a:schemeClr val="lt1"/>
          </a:fillRef>
          <a:effectRef idx="0">
            <a:schemeClr val="accent2"/>
          </a:effectRef>
          <a:fontRef idx="minor">
            <a:schemeClr val="dk1"/>
          </a:fontRef>
        </p:style>
        <p:txBody>
          <a:bodyPr wrap="none" rtlCol="1">
            <a:spAutoFit/>
          </a:bodyPr>
          <a:lstStyle/>
          <a:p>
            <a:r>
              <a:rPr lang="ar-OM" sz="3200" dirty="0" smtClean="0"/>
              <a:t>طريقة التقديم </a:t>
            </a:r>
            <a:endParaRPr lang="ar-SA" sz="3200" dirty="0"/>
          </a:p>
        </p:txBody>
      </p:sp>
      <p:sp>
        <p:nvSpPr>
          <p:cNvPr id="3" name="مربع نص 2"/>
          <p:cNvSpPr txBox="1"/>
          <p:nvPr/>
        </p:nvSpPr>
        <p:spPr>
          <a:xfrm>
            <a:off x="228600" y="1295400"/>
            <a:ext cx="6740948" cy="461665"/>
          </a:xfrm>
          <a:prstGeom prst="rect">
            <a:avLst/>
          </a:prstGeom>
          <a:effectLst>
            <a:glow rad="228600">
              <a:schemeClr val="accent2">
                <a:satMod val="175000"/>
                <a:alpha val="40000"/>
              </a:schemeClr>
            </a:glow>
            <a:softEdge rad="63500"/>
          </a:effectLst>
        </p:spPr>
        <p:style>
          <a:lnRef idx="2">
            <a:schemeClr val="accent1"/>
          </a:lnRef>
          <a:fillRef idx="1">
            <a:schemeClr val="lt1"/>
          </a:fillRef>
          <a:effectRef idx="0">
            <a:schemeClr val="accent1"/>
          </a:effectRef>
          <a:fontRef idx="minor">
            <a:schemeClr val="dk1"/>
          </a:fontRef>
        </p:style>
        <p:txBody>
          <a:bodyPr wrap="none" rtlCol="1">
            <a:spAutoFit/>
          </a:bodyPr>
          <a:lstStyle/>
          <a:p>
            <a:r>
              <a:rPr lang="ar-OM" sz="2400" dirty="0" smtClean="0"/>
              <a:t>بداية الدرس (يعرض المعلم القطاع )(إعطاء نبذه عامة عن الدرس )</a:t>
            </a:r>
            <a:endParaRPr lang="ar-SA" sz="2400" dirty="0"/>
          </a:p>
        </p:txBody>
      </p:sp>
      <p:sp>
        <p:nvSpPr>
          <p:cNvPr id="4" name="مربع نص 3"/>
          <p:cNvSpPr txBox="1"/>
          <p:nvPr/>
        </p:nvSpPr>
        <p:spPr>
          <a:xfrm>
            <a:off x="7543800" y="1981200"/>
            <a:ext cx="772245"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r>
              <a:rPr lang="ar-OM" sz="3200" dirty="0" smtClean="0">
                <a:solidFill>
                  <a:sysClr val="windowText" lastClr="000000"/>
                </a:solidFill>
              </a:rPr>
              <a:t>معلم</a:t>
            </a:r>
            <a:endParaRPr lang="ar-SA" sz="3200" dirty="0">
              <a:solidFill>
                <a:sysClr val="windowText" lastClr="000000"/>
              </a:solidFill>
            </a:endParaRPr>
          </a:p>
        </p:txBody>
      </p:sp>
      <p:sp>
        <p:nvSpPr>
          <p:cNvPr id="5" name="مربع نص 4"/>
          <p:cNvSpPr txBox="1"/>
          <p:nvPr/>
        </p:nvSpPr>
        <p:spPr>
          <a:xfrm>
            <a:off x="228600" y="2133600"/>
            <a:ext cx="6527749" cy="400110"/>
          </a:xfrm>
          <a:prstGeom prst="rect">
            <a:avLst/>
          </a:prstGeom>
          <a:effectLst>
            <a:glow rad="228600">
              <a:schemeClr val="accent2">
                <a:satMod val="175000"/>
                <a:alpha val="40000"/>
              </a:schemeClr>
            </a:glow>
            <a:softEdge rad="63500"/>
          </a:effectLst>
        </p:spPr>
        <p:style>
          <a:lnRef idx="2">
            <a:schemeClr val="dk1"/>
          </a:lnRef>
          <a:fillRef idx="1">
            <a:schemeClr val="lt1"/>
          </a:fillRef>
          <a:effectRef idx="0">
            <a:schemeClr val="dk1"/>
          </a:effectRef>
          <a:fontRef idx="minor">
            <a:schemeClr val="dk1"/>
          </a:fontRef>
        </p:style>
        <p:txBody>
          <a:bodyPr wrap="none" rtlCol="1">
            <a:spAutoFit/>
          </a:bodyPr>
          <a:lstStyle/>
          <a:p>
            <a:r>
              <a:rPr lang="ar-OM" sz="2000" dirty="0" smtClean="0"/>
              <a:t>إثناء الدرس (بناء الشكل أثناء الشرح مثل دورات الحياة بشكل متسلسل ومتتابع)</a:t>
            </a:r>
            <a:endParaRPr lang="ar-SA" sz="2000" dirty="0"/>
          </a:p>
        </p:txBody>
      </p:sp>
      <p:sp>
        <p:nvSpPr>
          <p:cNvPr id="6" name="مربع نص 5"/>
          <p:cNvSpPr txBox="1"/>
          <p:nvPr/>
        </p:nvSpPr>
        <p:spPr>
          <a:xfrm>
            <a:off x="641774" y="2895600"/>
            <a:ext cx="5750293" cy="523220"/>
          </a:xfrm>
          <a:prstGeom prst="rect">
            <a:avLst/>
          </a:prstGeom>
          <a:effectLst>
            <a:glow rad="228600">
              <a:schemeClr val="accent2">
                <a:satMod val="175000"/>
                <a:alpha val="40000"/>
              </a:schemeClr>
            </a:glow>
            <a:softEdge rad="63500"/>
          </a:effectLst>
        </p:spPr>
        <p:style>
          <a:lnRef idx="2">
            <a:schemeClr val="accent4"/>
          </a:lnRef>
          <a:fillRef idx="1">
            <a:schemeClr val="lt1"/>
          </a:fillRef>
          <a:effectRef idx="0">
            <a:schemeClr val="accent4"/>
          </a:effectRef>
          <a:fontRef idx="minor">
            <a:schemeClr val="dk1"/>
          </a:fontRef>
        </p:style>
        <p:txBody>
          <a:bodyPr wrap="none" rtlCol="1">
            <a:spAutoFit/>
          </a:bodyPr>
          <a:lstStyle/>
          <a:p>
            <a:r>
              <a:rPr lang="ar-OM" sz="2800" dirty="0" smtClean="0"/>
              <a:t>نهاية الدرس(الغلق)( تنظيم المعلومات وترسيخها)</a:t>
            </a:r>
            <a:endParaRPr lang="ar-SA" sz="2800" dirty="0"/>
          </a:p>
        </p:txBody>
      </p:sp>
      <p:sp>
        <p:nvSpPr>
          <p:cNvPr id="7" name="مربع نص 6"/>
          <p:cNvSpPr txBox="1"/>
          <p:nvPr/>
        </p:nvSpPr>
        <p:spPr>
          <a:xfrm>
            <a:off x="1447800" y="3733800"/>
            <a:ext cx="3584636" cy="584775"/>
          </a:xfrm>
          <a:prstGeom prst="rect">
            <a:avLst/>
          </a:prstGeom>
          <a:effectLst>
            <a:glow rad="228600">
              <a:schemeClr val="accent2">
                <a:satMod val="175000"/>
                <a:alpha val="40000"/>
              </a:schemeClr>
            </a:glow>
            <a:softEdge rad="63500"/>
          </a:effectLst>
        </p:spPr>
        <p:style>
          <a:lnRef idx="2">
            <a:schemeClr val="accent5"/>
          </a:lnRef>
          <a:fillRef idx="1">
            <a:schemeClr val="lt1"/>
          </a:fillRef>
          <a:effectRef idx="0">
            <a:schemeClr val="accent5"/>
          </a:effectRef>
          <a:fontRef idx="minor">
            <a:schemeClr val="dk1"/>
          </a:fontRef>
        </p:style>
        <p:txBody>
          <a:bodyPr wrap="none" rtlCol="1">
            <a:spAutoFit/>
          </a:bodyPr>
          <a:lstStyle/>
          <a:p>
            <a:r>
              <a:rPr lang="ar-OM" sz="3200" dirty="0" smtClean="0"/>
              <a:t>نشاط بيتي ( تغذية راجعه)</a:t>
            </a:r>
            <a:endParaRPr lang="ar-SA" sz="3200" dirty="0"/>
          </a:p>
        </p:txBody>
      </p:sp>
      <p:sp>
        <p:nvSpPr>
          <p:cNvPr id="8" name="مربع نص 7"/>
          <p:cNvSpPr txBox="1"/>
          <p:nvPr/>
        </p:nvSpPr>
        <p:spPr>
          <a:xfrm>
            <a:off x="304800" y="5257800"/>
            <a:ext cx="7505581" cy="523220"/>
          </a:xfrm>
          <a:prstGeom prst="rect">
            <a:avLst/>
          </a:prstGeom>
          <a:effectLst>
            <a:glow rad="228600">
              <a:schemeClr val="accent2">
                <a:satMod val="175000"/>
                <a:alpha val="40000"/>
              </a:schemeClr>
            </a:glow>
            <a:softEdge rad="63500"/>
          </a:effectLst>
        </p:spPr>
        <p:style>
          <a:lnRef idx="2">
            <a:schemeClr val="dk1"/>
          </a:lnRef>
          <a:fillRef idx="1">
            <a:schemeClr val="lt1"/>
          </a:fillRef>
          <a:effectRef idx="0">
            <a:schemeClr val="dk1"/>
          </a:effectRef>
          <a:fontRef idx="minor">
            <a:schemeClr val="dk1"/>
          </a:fontRef>
        </p:style>
        <p:txBody>
          <a:bodyPr wrap="none" rtlCol="1">
            <a:spAutoFit/>
          </a:bodyPr>
          <a:lstStyle/>
          <a:p>
            <a:r>
              <a:rPr lang="ar-OM" sz="2800" dirty="0" smtClean="0"/>
              <a:t>بداية الدرس (بناء القطاع قبل الشرح عن طريق الخبرات السابقة)</a:t>
            </a:r>
            <a:endParaRPr lang="ar-SA" sz="2800" dirty="0"/>
          </a:p>
        </p:txBody>
      </p:sp>
      <p:sp>
        <p:nvSpPr>
          <p:cNvPr id="9" name="مربع نص 8"/>
          <p:cNvSpPr txBox="1"/>
          <p:nvPr/>
        </p:nvSpPr>
        <p:spPr>
          <a:xfrm>
            <a:off x="7848600" y="5334000"/>
            <a:ext cx="898003"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1">
            <a:spAutoFit/>
          </a:bodyPr>
          <a:lstStyle/>
          <a:p>
            <a:r>
              <a:rPr lang="ar-OM" sz="2800" dirty="0" smtClean="0">
                <a:solidFill>
                  <a:sysClr val="windowText" lastClr="000000"/>
                </a:solidFill>
              </a:rPr>
              <a:t>المتعلم</a:t>
            </a:r>
            <a:endParaRPr lang="ar-SA" sz="2800" dirty="0">
              <a:solidFill>
                <a:sysClr val="windowText" lastClr="000000"/>
              </a:solidFill>
            </a:endParaRPr>
          </a:p>
        </p:txBody>
      </p:sp>
      <p:pic>
        <p:nvPicPr>
          <p:cNvPr id="11" name="صورة 10" descr="yourcolor-Theory-of-achievement.jpg"/>
          <p:cNvPicPr>
            <a:picLocks noChangeAspect="1"/>
          </p:cNvPicPr>
          <p:nvPr/>
        </p:nvPicPr>
        <p:blipFill>
          <a:blip r:embed="rId3"/>
          <a:stretch>
            <a:fillRect/>
          </a:stretch>
        </p:blipFill>
        <p:spPr>
          <a:xfrm>
            <a:off x="6781800" y="0"/>
            <a:ext cx="2362200" cy="2362200"/>
          </a:xfrm>
          <a:prstGeom prst="rect">
            <a:avLst/>
          </a:prstGeom>
          <a:effectLst>
            <a:softEdge rad="6350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 name="صورة 9" descr="images9X1X6ELD.jpg"/>
          <p:cNvPicPr>
            <a:picLocks noChangeAspect="1"/>
          </p:cNvPicPr>
          <p:nvPr/>
        </p:nvPicPr>
        <p:blipFill>
          <a:blip r:embed="rId3"/>
          <a:stretch>
            <a:fillRect/>
          </a:stretch>
        </p:blipFill>
        <p:spPr>
          <a:xfrm>
            <a:off x="0" y="0"/>
            <a:ext cx="5715000" cy="6858000"/>
          </a:xfrm>
          <a:prstGeom prst="rect">
            <a:avLst/>
          </a:prstGeom>
          <a:effectLst>
            <a:softEdge rad="635000"/>
          </a:effectLst>
        </p:spPr>
      </p:pic>
      <p:sp>
        <p:nvSpPr>
          <p:cNvPr id="2" name="مربع نص 1"/>
          <p:cNvSpPr txBox="1"/>
          <p:nvPr/>
        </p:nvSpPr>
        <p:spPr>
          <a:xfrm>
            <a:off x="4095012" y="533400"/>
            <a:ext cx="2566728" cy="523220"/>
          </a:xfrm>
          <a:prstGeom prst="rect">
            <a:avLst/>
          </a:prstGeom>
          <a:effectLst>
            <a:glow rad="228600">
              <a:schemeClr val="accent2">
                <a:satMod val="175000"/>
                <a:alpha val="40000"/>
              </a:schemeClr>
            </a:glow>
            <a:outerShdw blurRad="152400" dist="317500" dir="5400000" sx="90000" sy="-19000" rotWithShape="0">
              <a:prstClr val="black">
                <a:alpha val="15000"/>
              </a:prstClr>
            </a:outerShdw>
          </a:effectLst>
          <a:scene3d>
            <a:camera prst="orthographicFront"/>
            <a:lightRig rig="threePt" dir="t"/>
          </a:scene3d>
          <a:sp3d>
            <a:bevelT w="101600" prst="riblet"/>
          </a:sp3d>
        </p:spPr>
        <p:style>
          <a:lnRef idx="2">
            <a:schemeClr val="accent1"/>
          </a:lnRef>
          <a:fillRef idx="1">
            <a:schemeClr val="lt1"/>
          </a:fillRef>
          <a:effectRef idx="0">
            <a:schemeClr val="accent1"/>
          </a:effectRef>
          <a:fontRef idx="minor">
            <a:schemeClr val="dk1"/>
          </a:fontRef>
        </p:style>
        <p:txBody>
          <a:bodyPr wrap="none" rtlCol="1">
            <a:spAutoFit/>
          </a:bodyPr>
          <a:lstStyle/>
          <a:p>
            <a:r>
              <a:rPr lang="ar-OM" sz="2800" b="1" dirty="0" smtClean="0">
                <a:effectLst>
                  <a:glow rad="228600">
                    <a:schemeClr val="accent6">
                      <a:satMod val="175000"/>
                      <a:alpha val="40000"/>
                    </a:schemeClr>
                  </a:glow>
                </a:effectLst>
              </a:rPr>
              <a:t>أهمية البيت الدائري </a:t>
            </a:r>
            <a:endParaRPr lang="ar-SA" sz="2800" b="1" dirty="0">
              <a:effectLst>
                <a:glow rad="228600">
                  <a:schemeClr val="accent6">
                    <a:satMod val="175000"/>
                    <a:alpha val="40000"/>
                  </a:schemeClr>
                </a:glow>
              </a:effectLst>
            </a:endParaRPr>
          </a:p>
        </p:txBody>
      </p:sp>
      <p:sp>
        <p:nvSpPr>
          <p:cNvPr id="3" name="مربع نص 2"/>
          <p:cNvSpPr txBox="1"/>
          <p:nvPr/>
        </p:nvSpPr>
        <p:spPr>
          <a:xfrm>
            <a:off x="5791200" y="1447800"/>
            <a:ext cx="2922595" cy="523220"/>
          </a:xfrm>
          <a:prstGeom prst="rect">
            <a:avLst/>
          </a:prstGeom>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none" rtlCol="1">
            <a:spAutoFit/>
          </a:bodyPr>
          <a:lstStyle/>
          <a:p>
            <a:r>
              <a:rPr lang="ar-OM" sz="2800" dirty="0" smtClean="0">
                <a:effectLst>
                  <a:glow rad="228600">
                    <a:schemeClr val="accent2">
                      <a:satMod val="175000"/>
                      <a:alpha val="40000"/>
                    </a:schemeClr>
                  </a:glow>
                </a:effectLst>
              </a:rPr>
              <a:t>توضيح المفاهيم المجردة</a:t>
            </a:r>
            <a:endParaRPr lang="ar-SA" sz="2800" dirty="0">
              <a:effectLst>
                <a:glow rad="228600">
                  <a:schemeClr val="accent2">
                    <a:satMod val="175000"/>
                    <a:alpha val="40000"/>
                  </a:schemeClr>
                </a:glow>
              </a:effectLst>
            </a:endParaRPr>
          </a:p>
        </p:txBody>
      </p:sp>
      <p:sp>
        <p:nvSpPr>
          <p:cNvPr id="4" name="مربع نص 3"/>
          <p:cNvSpPr txBox="1"/>
          <p:nvPr/>
        </p:nvSpPr>
        <p:spPr>
          <a:xfrm>
            <a:off x="5943600" y="2286000"/>
            <a:ext cx="2436886" cy="523220"/>
          </a:xfrm>
          <a:prstGeom prst="rect">
            <a:avLst/>
          </a:prstGeom>
        </p:spPr>
        <p:style>
          <a:lnRef idx="2">
            <a:schemeClr val="accent2"/>
          </a:lnRef>
          <a:fillRef idx="1">
            <a:schemeClr val="lt1"/>
          </a:fillRef>
          <a:effectRef idx="0">
            <a:schemeClr val="accent2"/>
          </a:effectRef>
          <a:fontRef idx="minor">
            <a:schemeClr val="dk1"/>
          </a:fontRef>
        </p:style>
        <p:txBody>
          <a:bodyPr wrap="none" rtlCol="1">
            <a:spAutoFit/>
          </a:bodyPr>
          <a:lstStyle/>
          <a:p>
            <a:r>
              <a:rPr lang="ar-OM" sz="2800" dirty="0" smtClean="0">
                <a:effectLst>
                  <a:glow rad="228600">
                    <a:schemeClr val="accent2">
                      <a:satMod val="175000"/>
                      <a:alpha val="40000"/>
                    </a:schemeClr>
                  </a:glow>
                </a:effectLst>
              </a:rPr>
              <a:t>غلق الموقف الصفي</a:t>
            </a:r>
            <a:endParaRPr lang="ar-SA" sz="2800" dirty="0">
              <a:effectLst>
                <a:glow rad="228600">
                  <a:schemeClr val="accent2">
                    <a:satMod val="175000"/>
                    <a:alpha val="40000"/>
                  </a:schemeClr>
                </a:glow>
              </a:effectLst>
            </a:endParaRPr>
          </a:p>
        </p:txBody>
      </p:sp>
      <p:sp>
        <p:nvSpPr>
          <p:cNvPr id="5" name="مربع نص 4"/>
          <p:cNvSpPr txBox="1"/>
          <p:nvPr/>
        </p:nvSpPr>
        <p:spPr>
          <a:xfrm>
            <a:off x="4905051" y="3048000"/>
            <a:ext cx="3509295" cy="584775"/>
          </a:xfrm>
          <a:prstGeom prst="rect">
            <a:avLst/>
          </a:prstGeom>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rtlCol="1">
            <a:spAutoFit/>
          </a:bodyPr>
          <a:lstStyle/>
          <a:p>
            <a:r>
              <a:rPr lang="ar-OM" sz="3200" dirty="0" smtClean="0">
                <a:effectLst>
                  <a:glow rad="228600">
                    <a:schemeClr val="accent2">
                      <a:satMod val="175000"/>
                      <a:alpha val="40000"/>
                    </a:schemeClr>
                  </a:glow>
                </a:effectLst>
              </a:rPr>
              <a:t>تعزيز وسائل غير تقليدية </a:t>
            </a:r>
            <a:endParaRPr lang="ar-SA" sz="3200" dirty="0">
              <a:effectLst>
                <a:glow rad="228600">
                  <a:schemeClr val="accent2">
                    <a:satMod val="175000"/>
                    <a:alpha val="40000"/>
                  </a:schemeClr>
                </a:glow>
              </a:effectLst>
            </a:endParaRPr>
          </a:p>
        </p:txBody>
      </p:sp>
      <p:sp>
        <p:nvSpPr>
          <p:cNvPr id="6" name="مربع نص 5"/>
          <p:cNvSpPr txBox="1"/>
          <p:nvPr/>
        </p:nvSpPr>
        <p:spPr>
          <a:xfrm>
            <a:off x="4114800" y="3810000"/>
            <a:ext cx="4491935" cy="584775"/>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ar-OM" sz="3200" dirty="0" smtClean="0">
                <a:effectLst>
                  <a:glow rad="228600">
                    <a:schemeClr val="accent4">
                      <a:satMod val="175000"/>
                      <a:alpha val="40000"/>
                    </a:schemeClr>
                  </a:glow>
                </a:effectLst>
              </a:rPr>
              <a:t>تنويع الأنشطة والخبرات التعليمية</a:t>
            </a:r>
            <a:endParaRPr lang="ar-SA" sz="3200" dirty="0">
              <a:effectLst>
                <a:glow rad="228600">
                  <a:schemeClr val="accent4">
                    <a:satMod val="175000"/>
                    <a:alpha val="40000"/>
                  </a:schemeClr>
                </a:glow>
              </a:effectLst>
            </a:endParaRPr>
          </a:p>
        </p:txBody>
      </p:sp>
      <p:sp>
        <p:nvSpPr>
          <p:cNvPr id="7" name="مربع نص 6"/>
          <p:cNvSpPr txBox="1"/>
          <p:nvPr/>
        </p:nvSpPr>
        <p:spPr>
          <a:xfrm>
            <a:off x="3890240" y="4648200"/>
            <a:ext cx="4371711" cy="523220"/>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ar-OM" sz="2800" dirty="0" smtClean="0">
                <a:effectLst>
                  <a:glow rad="228600">
                    <a:schemeClr val="accent5">
                      <a:satMod val="175000"/>
                      <a:alpha val="40000"/>
                    </a:schemeClr>
                  </a:glow>
                </a:effectLst>
              </a:rPr>
              <a:t>الجمع بين الجانب النظري </a:t>
            </a:r>
            <a:r>
              <a:rPr lang="ar-OM" sz="2800" dirty="0" err="1" smtClean="0">
                <a:effectLst>
                  <a:glow rad="228600">
                    <a:schemeClr val="accent5">
                      <a:satMod val="175000"/>
                      <a:alpha val="40000"/>
                    </a:schemeClr>
                  </a:glow>
                </a:effectLst>
              </a:rPr>
              <a:t>والمهاري</a:t>
            </a:r>
            <a:r>
              <a:rPr lang="ar-OM" sz="2800" dirty="0" smtClean="0">
                <a:effectLst>
                  <a:glow rad="228600">
                    <a:schemeClr val="accent5">
                      <a:satMod val="175000"/>
                      <a:alpha val="40000"/>
                    </a:schemeClr>
                  </a:glow>
                </a:effectLst>
              </a:rPr>
              <a:t> </a:t>
            </a:r>
            <a:endParaRPr lang="ar-SA" sz="2800" dirty="0">
              <a:effectLst>
                <a:glow rad="228600">
                  <a:schemeClr val="accent5">
                    <a:satMod val="175000"/>
                    <a:alpha val="40000"/>
                  </a:schemeClr>
                </a:glow>
              </a:effectLst>
            </a:endParaRPr>
          </a:p>
        </p:txBody>
      </p:sp>
      <p:sp>
        <p:nvSpPr>
          <p:cNvPr id="8" name="مربع نص 7"/>
          <p:cNvSpPr txBox="1"/>
          <p:nvPr/>
        </p:nvSpPr>
        <p:spPr>
          <a:xfrm>
            <a:off x="5562600" y="5562600"/>
            <a:ext cx="1978427" cy="584775"/>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ar-OM" sz="3200" dirty="0" smtClean="0">
                <a:effectLst>
                  <a:glow rad="228600">
                    <a:schemeClr val="accent2">
                      <a:satMod val="175000"/>
                      <a:alpha val="40000"/>
                    </a:schemeClr>
                  </a:glow>
                </a:effectLst>
              </a:rPr>
              <a:t>مشوقة ومثيرة</a:t>
            </a:r>
            <a:endParaRPr lang="ar-SA" sz="3200" dirty="0">
              <a:effectLst>
                <a:glow rad="228600">
                  <a:schemeClr val="accent2">
                    <a:satMod val="175000"/>
                    <a:alpha val="40000"/>
                  </a:schemeClr>
                </a:glo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t="-7000" b="-7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5334000" y="533400"/>
            <a:ext cx="2521333"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OM" sz="4800" dirty="0" smtClean="0">
                <a:effectLst>
                  <a:glow rad="228600">
                    <a:schemeClr val="accent2">
                      <a:satMod val="175000"/>
                      <a:alpha val="40000"/>
                    </a:schemeClr>
                  </a:glow>
                </a:effectLst>
                <a:latin typeface="Adobe Arabic" pitchFamily="18" charset="-78"/>
                <a:cs typeface="Adobe Arabic" pitchFamily="18" charset="-78"/>
              </a:rPr>
              <a:t>تنظم الأفكار</a:t>
            </a:r>
            <a:endParaRPr lang="ar-SA" sz="4800" dirty="0">
              <a:effectLst>
                <a:glow rad="228600">
                  <a:schemeClr val="accent2">
                    <a:satMod val="175000"/>
                    <a:alpha val="40000"/>
                  </a:schemeClr>
                </a:glow>
              </a:effectLst>
              <a:latin typeface="Adobe Arabic" pitchFamily="18" charset="-78"/>
              <a:cs typeface="Adobe Arabic" pitchFamily="18" charset="-78"/>
            </a:endParaRPr>
          </a:p>
        </p:txBody>
      </p:sp>
      <p:sp>
        <p:nvSpPr>
          <p:cNvPr id="3" name="مربع نص 2"/>
          <p:cNvSpPr txBox="1"/>
          <p:nvPr/>
        </p:nvSpPr>
        <p:spPr>
          <a:xfrm>
            <a:off x="4630423" y="1524000"/>
            <a:ext cx="4164923" cy="646331"/>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ar-OM" sz="3600" dirty="0" smtClean="0">
                <a:effectLst>
                  <a:glow rad="228600">
                    <a:schemeClr val="accent2">
                      <a:satMod val="175000"/>
                      <a:alpha val="40000"/>
                    </a:schemeClr>
                  </a:glow>
                </a:effectLst>
              </a:rPr>
              <a:t>زيادة ثقة المتعلمين بكفاءتهم</a:t>
            </a:r>
            <a:endParaRPr lang="ar-SA" sz="3600" dirty="0">
              <a:effectLst>
                <a:glow rad="228600">
                  <a:schemeClr val="accent2">
                    <a:satMod val="175000"/>
                    <a:alpha val="40000"/>
                  </a:schemeClr>
                </a:glow>
              </a:effectLst>
            </a:endParaRPr>
          </a:p>
        </p:txBody>
      </p:sp>
      <p:sp>
        <p:nvSpPr>
          <p:cNvPr id="4" name="مربع نص 3"/>
          <p:cNvSpPr txBox="1"/>
          <p:nvPr/>
        </p:nvSpPr>
        <p:spPr>
          <a:xfrm>
            <a:off x="4233733" y="2286000"/>
            <a:ext cx="4637808" cy="646331"/>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ar-OM" sz="3600" dirty="0" smtClean="0">
                <a:effectLst>
                  <a:glow rad="228600">
                    <a:schemeClr val="accent2">
                      <a:satMod val="175000"/>
                      <a:alpha val="40000"/>
                    </a:schemeClr>
                  </a:glow>
                </a:effectLst>
              </a:rPr>
              <a:t>سهل رؤية المفهوم بشكل شامل</a:t>
            </a:r>
            <a:endParaRPr lang="ar-SA" sz="3600" dirty="0">
              <a:effectLst>
                <a:glow rad="228600">
                  <a:schemeClr val="accent2">
                    <a:satMod val="175000"/>
                    <a:alpha val="40000"/>
                  </a:schemeClr>
                </a:glow>
              </a:effectLst>
            </a:endParaRPr>
          </a:p>
        </p:txBody>
      </p:sp>
      <p:sp>
        <p:nvSpPr>
          <p:cNvPr id="5" name="مربع نص 4"/>
          <p:cNvSpPr txBox="1"/>
          <p:nvPr/>
        </p:nvSpPr>
        <p:spPr>
          <a:xfrm>
            <a:off x="5105400" y="3200400"/>
            <a:ext cx="3073277" cy="707886"/>
          </a:xfrm>
          <a:prstGeom prst="rect">
            <a:avLst/>
          </a:prstGeom>
        </p:spPr>
        <p:style>
          <a:lnRef idx="2">
            <a:schemeClr val="accent6"/>
          </a:lnRef>
          <a:fillRef idx="1">
            <a:schemeClr val="lt1"/>
          </a:fillRef>
          <a:effectRef idx="0">
            <a:schemeClr val="accent6"/>
          </a:effectRef>
          <a:fontRef idx="minor">
            <a:schemeClr val="dk1"/>
          </a:fontRef>
        </p:style>
        <p:txBody>
          <a:bodyPr wrap="none" rtlCol="1">
            <a:spAutoFit/>
          </a:bodyPr>
          <a:lstStyle/>
          <a:p>
            <a:r>
              <a:rPr lang="ar-OM" sz="4000" dirty="0" smtClean="0">
                <a:effectLst>
                  <a:glow rad="228600">
                    <a:schemeClr val="accent2">
                      <a:satMod val="175000"/>
                      <a:alpha val="40000"/>
                    </a:schemeClr>
                  </a:glow>
                </a:effectLst>
              </a:rPr>
              <a:t>التحليل والتصنيف</a:t>
            </a:r>
            <a:endParaRPr lang="ar-SA" sz="4000" dirty="0">
              <a:effectLst>
                <a:glow rad="228600">
                  <a:schemeClr val="accent2">
                    <a:satMod val="175000"/>
                    <a:alpha val="40000"/>
                  </a:schemeClr>
                </a:glow>
              </a:effectLst>
            </a:endParaRPr>
          </a:p>
        </p:txBody>
      </p:sp>
      <p:sp>
        <p:nvSpPr>
          <p:cNvPr id="6" name="مربع نص 5"/>
          <p:cNvSpPr txBox="1"/>
          <p:nvPr/>
        </p:nvSpPr>
        <p:spPr>
          <a:xfrm>
            <a:off x="4151013" y="4191000"/>
            <a:ext cx="4491935" cy="707886"/>
          </a:xfrm>
          <a:prstGeom prst="rect">
            <a:avLst/>
          </a:prstGeom>
        </p:spPr>
        <p:style>
          <a:lnRef idx="2">
            <a:schemeClr val="accent4"/>
          </a:lnRef>
          <a:fillRef idx="1">
            <a:schemeClr val="lt1"/>
          </a:fillRef>
          <a:effectRef idx="0">
            <a:schemeClr val="accent4"/>
          </a:effectRef>
          <a:fontRef idx="minor">
            <a:schemeClr val="dk1"/>
          </a:fontRef>
        </p:style>
        <p:txBody>
          <a:bodyPr wrap="none" rtlCol="1">
            <a:spAutoFit/>
          </a:bodyPr>
          <a:lstStyle/>
          <a:p>
            <a:r>
              <a:rPr lang="ar-OM" sz="4000" dirty="0" smtClean="0">
                <a:effectLst>
                  <a:glow rad="228600">
                    <a:schemeClr val="accent2">
                      <a:satMod val="175000"/>
                      <a:alpha val="40000"/>
                    </a:schemeClr>
                  </a:glow>
                </a:effectLst>
              </a:rPr>
              <a:t>حفظ المعلومات مدة أطول </a:t>
            </a:r>
            <a:endParaRPr lang="ar-SA" sz="4000" dirty="0">
              <a:effectLst>
                <a:glow rad="228600">
                  <a:schemeClr val="accent2">
                    <a:satMod val="175000"/>
                    <a:alpha val="40000"/>
                  </a:schemeClr>
                </a:glow>
              </a:effectLst>
            </a:endParaRPr>
          </a:p>
        </p:txBody>
      </p:sp>
      <p:sp>
        <p:nvSpPr>
          <p:cNvPr id="7" name="مربع نص 6"/>
          <p:cNvSpPr txBox="1"/>
          <p:nvPr/>
        </p:nvSpPr>
        <p:spPr>
          <a:xfrm>
            <a:off x="5770436" y="5105400"/>
            <a:ext cx="2339103" cy="646331"/>
          </a:xfrm>
          <a:prstGeom prst="rect">
            <a:avLst/>
          </a:prstGeom>
        </p:spPr>
        <p:style>
          <a:lnRef idx="2">
            <a:schemeClr val="accent5"/>
          </a:lnRef>
          <a:fillRef idx="1">
            <a:schemeClr val="lt1"/>
          </a:fillRef>
          <a:effectRef idx="0">
            <a:schemeClr val="accent5"/>
          </a:effectRef>
          <a:fontRef idx="minor">
            <a:schemeClr val="dk1"/>
          </a:fontRef>
        </p:style>
        <p:txBody>
          <a:bodyPr wrap="none" rtlCol="1">
            <a:spAutoFit/>
          </a:bodyPr>
          <a:lstStyle/>
          <a:p>
            <a:r>
              <a:rPr lang="ar-OM" sz="3600" dirty="0" smtClean="0">
                <a:effectLst>
                  <a:glow rad="228600">
                    <a:schemeClr val="accent2">
                      <a:satMod val="175000"/>
                      <a:alpha val="40000"/>
                    </a:schemeClr>
                  </a:glow>
                </a:effectLst>
              </a:rPr>
              <a:t>العمل الجماعي</a:t>
            </a:r>
            <a:endParaRPr lang="ar-SA" sz="3600" dirty="0">
              <a:effectLst>
                <a:glow rad="228600">
                  <a:schemeClr val="accent2">
                    <a:satMod val="175000"/>
                    <a:alpha val="40000"/>
                  </a:schemeClr>
                </a:glow>
              </a:effectLst>
            </a:endParaRPr>
          </a:p>
        </p:txBody>
      </p:sp>
      <p:sp>
        <p:nvSpPr>
          <p:cNvPr id="8" name="مربع نص 7"/>
          <p:cNvSpPr txBox="1"/>
          <p:nvPr/>
        </p:nvSpPr>
        <p:spPr>
          <a:xfrm>
            <a:off x="2770107" y="5791200"/>
            <a:ext cx="4083169" cy="584775"/>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ar-OM" sz="3200" dirty="0" smtClean="0">
                <a:effectLst>
                  <a:glow rad="228600">
                    <a:schemeClr val="accent2">
                      <a:satMod val="175000"/>
                      <a:alpha val="40000"/>
                    </a:schemeClr>
                  </a:glow>
                </a:effectLst>
              </a:rPr>
              <a:t>ربط الخبرات السابقة بالجديدة </a:t>
            </a:r>
            <a:endParaRPr lang="ar-SA" sz="3200" dirty="0">
              <a:effectLst>
                <a:glow rad="228600">
                  <a:schemeClr val="accent2">
                    <a:satMod val="175000"/>
                    <a:alpha val="40000"/>
                  </a:schemeClr>
                </a:glow>
              </a:effectLst>
            </a:endParaRPr>
          </a:p>
        </p:txBody>
      </p:sp>
      <p:pic>
        <p:nvPicPr>
          <p:cNvPr id="9" name="صورة 8" descr="500_500_library_104585.png"/>
          <p:cNvPicPr>
            <a:picLocks noChangeAspect="1"/>
          </p:cNvPicPr>
          <p:nvPr/>
        </p:nvPicPr>
        <p:blipFill>
          <a:blip r:embed="rId3"/>
          <a:stretch>
            <a:fillRect/>
          </a:stretch>
        </p:blipFill>
        <p:spPr>
          <a:xfrm>
            <a:off x="381000" y="0"/>
            <a:ext cx="2457450" cy="24574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صورة 13" descr="575329077.jpg"/>
          <p:cNvPicPr>
            <a:picLocks noChangeAspect="1"/>
          </p:cNvPicPr>
          <p:nvPr/>
        </p:nvPicPr>
        <p:blipFill>
          <a:blip r:embed="rId3">
            <a:lum bright="-30000"/>
          </a:blip>
          <a:stretch>
            <a:fillRect/>
          </a:stretch>
        </p:blipFill>
        <p:spPr>
          <a:xfrm>
            <a:off x="0" y="0"/>
            <a:ext cx="2971800" cy="6858000"/>
          </a:xfrm>
          <a:prstGeom prst="rect">
            <a:avLst/>
          </a:prstGeom>
          <a:effectLst>
            <a:softEdge rad="635000"/>
          </a:effectLst>
        </p:spPr>
      </p:pic>
      <p:pic>
        <p:nvPicPr>
          <p:cNvPr id="13" name="صورة 12" descr="931878400.jpg"/>
          <p:cNvPicPr>
            <a:picLocks noChangeAspect="1"/>
          </p:cNvPicPr>
          <p:nvPr/>
        </p:nvPicPr>
        <p:blipFill>
          <a:blip r:embed="rId4"/>
          <a:stretch>
            <a:fillRect/>
          </a:stretch>
        </p:blipFill>
        <p:spPr>
          <a:xfrm>
            <a:off x="4975723" y="3733800"/>
            <a:ext cx="4168277" cy="3124200"/>
          </a:xfrm>
          <a:prstGeom prst="rect">
            <a:avLst/>
          </a:prstGeom>
          <a:effectLst>
            <a:softEdge rad="635000"/>
          </a:effectLst>
        </p:spPr>
      </p:pic>
      <p:pic>
        <p:nvPicPr>
          <p:cNvPr id="12" name="صورة 11" descr="untitled4.png"/>
          <p:cNvPicPr>
            <a:picLocks noChangeAspect="1"/>
          </p:cNvPicPr>
          <p:nvPr/>
        </p:nvPicPr>
        <p:blipFill>
          <a:blip r:embed="rId5">
            <a:lum bright="-20000"/>
          </a:blip>
          <a:stretch>
            <a:fillRect/>
          </a:stretch>
        </p:blipFill>
        <p:spPr>
          <a:xfrm>
            <a:off x="2819400" y="0"/>
            <a:ext cx="3200400" cy="6858000"/>
          </a:xfrm>
          <a:prstGeom prst="rect">
            <a:avLst/>
          </a:prstGeom>
          <a:effectLst>
            <a:softEdge rad="317500"/>
          </a:effectLst>
        </p:spPr>
      </p:pic>
      <p:sp>
        <p:nvSpPr>
          <p:cNvPr id="2" name="مربع نص 1"/>
          <p:cNvSpPr txBox="1"/>
          <p:nvPr/>
        </p:nvSpPr>
        <p:spPr>
          <a:xfrm>
            <a:off x="6796228" y="609600"/>
            <a:ext cx="1492716" cy="646331"/>
          </a:xfrm>
          <a:prstGeom prst="rect">
            <a:avLst/>
          </a:prstGeom>
        </p:spPr>
        <p:style>
          <a:lnRef idx="0">
            <a:schemeClr val="accent2"/>
          </a:lnRef>
          <a:fillRef idx="3">
            <a:schemeClr val="accent2"/>
          </a:fillRef>
          <a:effectRef idx="3">
            <a:schemeClr val="accent2"/>
          </a:effectRef>
          <a:fontRef idx="minor">
            <a:schemeClr val="lt1"/>
          </a:fontRef>
        </p:style>
        <p:txBody>
          <a:bodyPr wrap="none" rtlCol="1">
            <a:spAutoFit/>
          </a:bodyPr>
          <a:lstStyle/>
          <a:p>
            <a:r>
              <a:rPr lang="ar-OM"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السلبيات</a:t>
            </a:r>
            <a:endParaRPr lang="ar-SA"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مربع نص 2"/>
          <p:cNvSpPr txBox="1"/>
          <p:nvPr/>
        </p:nvSpPr>
        <p:spPr>
          <a:xfrm>
            <a:off x="1676400" y="609600"/>
            <a:ext cx="1095173" cy="646331"/>
          </a:xfrm>
          <a:prstGeom prst="rect">
            <a:avLst/>
          </a:prstGeom>
        </p:spPr>
        <p:style>
          <a:lnRef idx="0">
            <a:schemeClr val="accent3"/>
          </a:lnRef>
          <a:fillRef idx="3">
            <a:schemeClr val="accent3"/>
          </a:fillRef>
          <a:effectRef idx="3">
            <a:schemeClr val="accent3"/>
          </a:effectRef>
          <a:fontRef idx="minor">
            <a:schemeClr val="lt1"/>
          </a:fontRef>
        </p:style>
        <p:txBody>
          <a:bodyPr wrap="none" rtlCol="1">
            <a:spAutoFit/>
          </a:bodyPr>
          <a:lstStyle/>
          <a:p>
            <a:r>
              <a:rPr lang="ar-OM" sz="3600" dirty="0" smtClean="0"/>
              <a:t>العلاج</a:t>
            </a:r>
            <a:endParaRPr lang="ar-SA" sz="3600" dirty="0"/>
          </a:p>
        </p:txBody>
      </p:sp>
      <p:sp>
        <p:nvSpPr>
          <p:cNvPr id="4" name="مربع نص 3"/>
          <p:cNvSpPr txBox="1"/>
          <p:nvPr/>
        </p:nvSpPr>
        <p:spPr>
          <a:xfrm>
            <a:off x="5825287" y="1524000"/>
            <a:ext cx="2741456"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1">
            <a:spAutoFit/>
          </a:bodyPr>
          <a:lstStyle/>
          <a:p>
            <a:r>
              <a:rPr lang="ar-OM" sz="2800" dirty="0" smtClean="0"/>
              <a:t>إلزام المتعلمين بالرسم </a:t>
            </a:r>
            <a:endParaRPr lang="ar-SA" sz="2800" dirty="0"/>
          </a:p>
        </p:txBody>
      </p:sp>
      <p:sp>
        <p:nvSpPr>
          <p:cNvPr id="5" name="مربع نص 4"/>
          <p:cNvSpPr txBox="1"/>
          <p:nvPr/>
        </p:nvSpPr>
        <p:spPr>
          <a:xfrm>
            <a:off x="609600" y="1676400"/>
            <a:ext cx="2967479"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1">
            <a:spAutoFit/>
          </a:bodyPr>
          <a:lstStyle/>
          <a:p>
            <a:r>
              <a:rPr lang="ar-OM" sz="2800" dirty="0" smtClean="0"/>
              <a:t>توضيح الهدف من الرسم</a:t>
            </a:r>
            <a:endParaRPr lang="ar-SA" sz="2800" dirty="0"/>
          </a:p>
        </p:txBody>
      </p:sp>
      <p:sp>
        <p:nvSpPr>
          <p:cNvPr id="6" name="مربع نص 5"/>
          <p:cNvSpPr txBox="1"/>
          <p:nvPr/>
        </p:nvSpPr>
        <p:spPr>
          <a:xfrm>
            <a:off x="5791200" y="2286000"/>
            <a:ext cx="2855269" cy="584775"/>
          </a:xfrm>
          <a:prstGeom prst="rect">
            <a:avLst/>
          </a:prstGeom>
        </p:spPr>
        <p:style>
          <a:lnRef idx="0">
            <a:schemeClr val="accent4"/>
          </a:lnRef>
          <a:fillRef idx="3">
            <a:schemeClr val="accent4"/>
          </a:fillRef>
          <a:effectRef idx="3">
            <a:schemeClr val="accent4"/>
          </a:effectRef>
          <a:fontRef idx="minor">
            <a:schemeClr val="lt1"/>
          </a:fontRef>
        </p:style>
        <p:txBody>
          <a:bodyPr wrap="none" rtlCol="1">
            <a:spAutoFit/>
          </a:bodyPr>
          <a:lstStyle/>
          <a:p>
            <a:r>
              <a:rPr lang="ar-OM" sz="3200" dirty="0" smtClean="0"/>
              <a:t>الخوف من السخرية </a:t>
            </a:r>
            <a:endParaRPr lang="ar-SA" sz="3200" dirty="0"/>
          </a:p>
        </p:txBody>
      </p:sp>
      <p:sp>
        <p:nvSpPr>
          <p:cNvPr id="7" name="مربع نص 6"/>
          <p:cNvSpPr txBox="1"/>
          <p:nvPr/>
        </p:nvSpPr>
        <p:spPr>
          <a:xfrm>
            <a:off x="228600" y="3505200"/>
            <a:ext cx="3857146" cy="461665"/>
          </a:xfrm>
          <a:prstGeom prst="rect">
            <a:avLst/>
          </a:prstGeom>
        </p:spPr>
        <p:style>
          <a:lnRef idx="0">
            <a:schemeClr val="accent3"/>
          </a:lnRef>
          <a:fillRef idx="3">
            <a:schemeClr val="accent3"/>
          </a:fillRef>
          <a:effectRef idx="3">
            <a:schemeClr val="accent3"/>
          </a:effectRef>
          <a:fontRef idx="minor">
            <a:schemeClr val="lt1"/>
          </a:fontRef>
        </p:style>
        <p:txBody>
          <a:bodyPr wrap="none" rtlCol="1">
            <a:spAutoFit/>
          </a:bodyPr>
          <a:lstStyle/>
          <a:p>
            <a:r>
              <a:rPr lang="ar-OM" sz="2400" dirty="0" smtClean="0"/>
              <a:t>تدريب المتعلمين على ترجمة المفاهيم </a:t>
            </a:r>
            <a:endParaRPr lang="ar-SA" sz="2400" dirty="0"/>
          </a:p>
        </p:txBody>
      </p:sp>
      <p:sp>
        <p:nvSpPr>
          <p:cNvPr id="8" name="مربع نص 7"/>
          <p:cNvSpPr txBox="1"/>
          <p:nvPr/>
        </p:nvSpPr>
        <p:spPr>
          <a:xfrm>
            <a:off x="5029200" y="3200400"/>
            <a:ext cx="3663183" cy="584775"/>
          </a:xfrm>
          <a:prstGeom prst="rect">
            <a:avLst/>
          </a:prstGeom>
        </p:spPr>
        <p:style>
          <a:lnRef idx="0">
            <a:schemeClr val="accent3"/>
          </a:lnRef>
          <a:fillRef idx="3">
            <a:schemeClr val="accent3"/>
          </a:fillRef>
          <a:effectRef idx="3">
            <a:schemeClr val="accent3"/>
          </a:effectRef>
          <a:fontRef idx="minor">
            <a:schemeClr val="lt1"/>
          </a:fontRef>
        </p:style>
        <p:txBody>
          <a:bodyPr wrap="none" rtlCol="1">
            <a:spAutoFit/>
          </a:bodyPr>
          <a:lstStyle/>
          <a:p>
            <a:r>
              <a:rPr lang="ar-OM" sz="3200" dirty="0" smtClean="0"/>
              <a:t>صعوبة استخلاص الأفكار </a:t>
            </a:r>
            <a:endParaRPr lang="ar-SA" sz="3200" dirty="0"/>
          </a:p>
        </p:txBody>
      </p:sp>
      <p:sp>
        <p:nvSpPr>
          <p:cNvPr id="9" name="مربع نص 8"/>
          <p:cNvSpPr txBox="1"/>
          <p:nvPr/>
        </p:nvSpPr>
        <p:spPr>
          <a:xfrm>
            <a:off x="533400" y="2514600"/>
            <a:ext cx="3004349" cy="461665"/>
          </a:xfrm>
          <a:prstGeom prst="rect">
            <a:avLst/>
          </a:prstGeom>
        </p:spPr>
        <p:style>
          <a:lnRef idx="0">
            <a:schemeClr val="accent3"/>
          </a:lnRef>
          <a:fillRef idx="3">
            <a:schemeClr val="accent3"/>
          </a:fillRef>
          <a:effectRef idx="3">
            <a:schemeClr val="accent3"/>
          </a:effectRef>
          <a:fontRef idx="minor">
            <a:schemeClr val="lt1"/>
          </a:fontRef>
        </p:style>
        <p:txBody>
          <a:bodyPr wrap="none" rtlCol="1">
            <a:spAutoFit/>
          </a:bodyPr>
          <a:lstStyle/>
          <a:p>
            <a:r>
              <a:rPr lang="ar-OM" sz="2400" dirty="0" smtClean="0"/>
              <a:t>تدريب المتعلمين على التحليل</a:t>
            </a:r>
            <a:endParaRPr lang="ar-SA" sz="2400" dirty="0"/>
          </a:p>
        </p:txBody>
      </p:sp>
      <p:sp>
        <p:nvSpPr>
          <p:cNvPr id="10" name="مربع نص 9"/>
          <p:cNvSpPr txBox="1"/>
          <p:nvPr/>
        </p:nvSpPr>
        <p:spPr>
          <a:xfrm>
            <a:off x="5486400" y="4191000"/>
            <a:ext cx="3084499" cy="584775"/>
          </a:xfrm>
          <a:prstGeom prst="rect">
            <a:avLst/>
          </a:prstGeom>
        </p:spPr>
        <p:style>
          <a:lnRef idx="0">
            <a:schemeClr val="accent4"/>
          </a:lnRef>
          <a:fillRef idx="3">
            <a:schemeClr val="accent4"/>
          </a:fillRef>
          <a:effectRef idx="3">
            <a:schemeClr val="accent4"/>
          </a:effectRef>
          <a:fontRef idx="minor">
            <a:schemeClr val="lt1"/>
          </a:fontRef>
        </p:style>
        <p:txBody>
          <a:bodyPr wrap="none" rtlCol="1">
            <a:spAutoFit/>
          </a:bodyPr>
          <a:lstStyle/>
          <a:p>
            <a:r>
              <a:rPr lang="ar-OM" sz="3200" dirty="0" smtClean="0"/>
              <a:t>صعوبة صياغة  جمل </a:t>
            </a:r>
            <a:endParaRPr lang="ar-SA" sz="3200" dirty="0"/>
          </a:p>
        </p:txBody>
      </p:sp>
      <p:sp>
        <p:nvSpPr>
          <p:cNvPr id="11" name="مربع نص 10"/>
          <p:cNvSpPr txBox="1"/>
          <p:nvPr/>
        </p:nvSpPr>
        <p:spPr>
          <a:xfrm>
            <a:off x="304800" y="5029200"/>
            <a:ext cx="3659976" cy="523220"/>
          </a:xfrm>
          <a:prstGeom prst="rect">
            <a:avLst/>
          </a:prstGeom>
        </p:spPr>
        <p:style>
          <a:lnRef idx="0">
            <a:schemeClr val="accent6"/>
          </a:lnRef>
          <a:fillRef idx="3">
            <a:schemeClr val="accent6"/>
          </a:fillRef>
          <a:effectRef idx="3">
            <a:schemeClr val="accent6"/>
          </a:effectRef>
          <a:fontRef idx="minor">
            <a:schemeClr val="lt1"/>
          </a:fontRef>
        </p:style>
        <p:txBody>
          <a:bodyPr wrap="none" rtlCol="1">
            <a:spAutoFit/>
          </a:bodyPr>
          <a:lstStyle/>
          <a:p>
            <a:r>
              <a:rPr lang="ar-OM" sz="2800" dirty="0" smtClean="0"/>
              <a:t>تشجيع على استخدام الحاسوب </a:t>
            </a:r>
            <a:endParaRPr lang="ar-SA"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304800" y="2362200"/>
            <a:ext cx="8548430" cy="584775"/>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en-US" sz="3200" b="1" dirty="0" smtClean="0"/>
              <a:t>Mind mapping – </a:t>
            </a:r>
            <a:r>
              <a:rPr lang="en-US" sz="3200" b="1" dirty="0" err="1" smtClean="0"/>
              <a:t>cayra</a:t>
            </a:r>
            <a:r>
              <a:rPr lang="en-US" sz="3200" b="1" dirty="0" smtClean="0"/>
              <a:t> – Inspiration – smart Draw</a:t>
            </a:r>
            <a:endParaRPr lang="ar-SA" sz="3200" b="1" dirty="0"/>
          </a:p>
        </p:txBody>
      </p:sp>
      <p:sp>
        <p:nvSpPr>
          <p:cNvPr id="3" name="مربع نص 2"/>
          <p:cNvSpPr txBox="1"/>
          <p:nvPr/>
        </p:nvSpPr>
        <p:spPr>
          <a:xfrm>
            <a:off x="1739320" y="914400"/>
            <a:ext cx="5246950" cy="769441"/>
          </a:xfrm>
          <a:prstGeom prst="rect">
            <a:avLst/>
          </a:prstGeom>
        </p:spPr>
        <p:style>
          <a:lnRef idx="1">
            <a:schemeClr val="accent3"/>
          </a:lnRef>
          <a:fillRef idx="3">
            <a:schemeClr val="accent3"/>
          </a:fillRef>
          <a:effectRef idx="2">
            <a:schemeClr val="accent3"/>
          </a:effectRef>
          <a:fontRef idx="minor">
            <a:schemeClr val="lt1"/>
          </a:fontRef>
        </p:style>
        <p:txBody>
          <a:bodyPr wrap="non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OM" sz="44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4">
                      <a:satMod val="175000"/>
                      <a:alpha val="40000"/>
                    </a:schemeClr>
                  </a:glow>
                  <a:outerShdw blurRad="76200" dist="50800" dir="5400000" algn="tl" rotWithShape="0">
                    <a:srgbClr val="000000">
                      <a:alpha val="65000"/>
                    </a:srgbClr>
                  </a:outerShdw>
                </a:effectLst>
              </a:rPr>
              <a:t>برامج لعمل خرائط المفاهيم</a:t>
            </a:r>
            <a:endParaRPr lang="ar-SA" sz="44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4">
                    <a:satMod val="175000"/>
                    <a:alpha val="40000"/>
                  </a:schemeClr>
                </a:glow>
                <a:outerShdw blurRad="76200" dist="50800" dir="5400000" algn="tl" rotWithShape="0">
                  <a:srgbClr val="000000">
                    <a:alpha val="65000"/>
                  </a:srgbClr>
                </a:outerShdw>
              </a:effectLst>
            </a:endParaRPr>
          </a:p>
        </p:txBody>
      </p:sp>
      <p:pic>
        <p:nvPicPr>
          <p:cNvPr id="4" name="صورة 3" descr="500_500_library_104585.png"/>
          <p:cNvPicPr>
            <a:picLocks noChangeAspect="1"/>
          </p:cNvPicPr>
          <p:nvPr/>
        </p:nvPicPr>
        <p:blipFill>
          <a:blip r:embed="rId3"/>
          <a:stretch>
            <a:fillRect/>
          </a:stretch>
        </p:blipFill>
        <p:spPr>
          <a:xfrm>
            <a:off x="2971800" y="3276600"/>
            <a:ext cx="3124200" cy="31242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181158" y="457200"/>
            <a:ext cx="3874780"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1">
            <a:spAutoFit/>
          </a:bodyPr>
          <a:lstStyle/>
          <a:p>
            <a:r>
              <a:rPr lang="ar-OM" sz="3600" dirty="0" smtClean="0"/>
              <a:t>نماذج من أعمال الطالبات</a:t>
            </a:r>
            <a:endParaRPr lang="ar-SA" sz="3600" dirty="0"/>
          </a:p>
        </p:txBody>
      </p:sp>
      <p:pic>
        <p:nvPicPr>
          <p:cNvPr id="1026" name="Picture 2"/>
          <p:cNvPicPr>
            <a:picLocks noChangeAspect="1" noChangeArrowheads="1"/>
          </p:cNvPicPr>
          <p:nvPr/>
        </p:nvPicPr>
        <p:blipFill>
          <a:blip r:embed="rId2"/>
          <a:srcRect/>
          <a:stretch>
            <a:fillRect/>
          </a:stretch>
        </p:blipFill>
        <p:spPr bwMode="auto">
          <a:xfrm>
            <a:off x="685800" y="1184207"/>
            <a:ext cx="7620000" cy="51403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685800" y="304800"/>
            <a:ext cx="7696200" cy="6095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762000" y="304800"/>
            <a:ext cx="76962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81001" y="304800"/>
            <a:ext cx="83058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pic>
        <p:nvPicPr>
          <p:cNvPr id="10" name="صورة 9" descr="imagesP1NDZVRW.jpg"/>
          <p:cNvPicPr>
            <a:picLocks noChangeAspect="1"/>
          </p:cNvPicPr>
          <p:nvPr/>
        </p:nvPicPr>
        <p:blipFill>
          <a:blip r:embed="rId3"/>
          <a:stretch>
            <a:fillRect/>
          </a:stretch>
        </p:blipFill>
        <p:spPr>
          <a:xfrm>
            <a:off x="1" y="0"/>
            <a:ext cx="9144000" cy="6858000"/>
          </a:xfrm>
          <a:prstGeom prst="rect">
            <a:avLst/>
          </a:prstGeom>
          <a:effectLst>
            <a:softEdge rad="635000"/>
          </a:effectLst>
        </p:spPr>
      </p:pic>
      <p:sp>
        <p:nvSpPr>
          <p:cNvPr id="2" name="مربع نص 1"/>
          <p:cNvSpPr txBox="1"/>
          <p:nvPr/>
        </p:nvSpPr>
        <p:spPr>
          <a:xfrm rot="21241288">
            <a:off x="7010400" y="1143000"/>
            <a:ext cx="1676400" cy="2062103"/>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OM" sz="3200" dirty="0" smtClean="0">
                <a:solidFill>
                  <a:schemeClr val="tx1">
                    <a:lumMod val="95000"/>
                    <a:lumOff val="5000"/>
                  </a:schemeClr>
                </a:solidFill>
              </a:rPr>
              <a:t>مفهوم إستراتيجية البيت الدائري </a:t>
            </a:r>
            <a:endParaRPr lang="ar-SA" sz="3200" dirty="0">
              <a:solidFill>
                <a:schemeClr val="tx1">
                  <a:lumMod val="95000"/>
                  <a:lumOff val="5000"/>
                </a:schemeClr>
              </a:solidFill>
            </a:endParaRPr>
          </a:p>
        </p:txBody>
      </p:sp>
      <p:sp>
        <p:nvSpPr>
          <p:cNvPr id="3" name="مربع نص 2"/>
          <p:cNvSpPr txBox="1"/>
          <p:nvPr/>
        </p:nvSpPr>
        <p:spPr>
          <a:xfrm rot="283833">
            <a:off x="4876800" y="1143000"/>
            <a:ext cx="1676400" cy="2062103"/>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OM" sz="3200" dirty="0" smtClean="0"/>
              <a:t>أهداف إستراتيجية البيت الدائري</a:t>
            </a:r>
            <a:endParaRPr lang="ar-SA" sz="3200" dirty="0"/>
          </a:p>
        </p:txBody>
      </p:sp>
      <p:sp>
        <p:nvSpPr>
          <p:cNvPr id="4" name="مربع نص 3"/>
          <p:cNvSpPr txBox="1"/>
          <p:nvPr/>
        </p:nvSpPr>
        <p:spPr>
          <a:xfrm rot="21019500">
            <a:off x="2837242" y="1350614"/>
            <a:ext cx="167640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OM" sz="3600" b="1" dirty="0" smtClean="0">
                <a:latin typeface="Adobe Arabic" pitchFamily="18" charset="-78"/>
                <a:cs typeface="Adobe Arabic" pitchFamily="18" charset="-78"/>
              </a:rPr>
              <a:t>كيفية بناء شكل البيت الدائري </a:t>
            </a:r>
            <a:endParaRPr lang="ar-SA" sz="3600" b="1" dirty="0">
              <a:latin typeface="Adobe Arabic" pitchFamily="18" charset="-78"/>
              <a:cs typeface="Adobe Arabic" pitchFamily="18" charset="-78"/>
            </a:endParaRPr>
          </a:p>
        </p:txBody>
      </p:sp>
      <p:sp>
        <p:nvSpPr>
          <p:cNvPr id="5" name="مربع نص 4"/>
          <p:cNvSpPr txBox="1"/>
          <p:nvPr/>
        </p:nvSpPr>
        <p:spPr>
          <a:xfrm>
            <a:off x="4876800" y="4343400"/>
            <a:ext cx="17526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OM" sz="3200" dirty="0" smtClean="0">
                <a:solidFill>
                  <a:schemeClr val="tx1">
                    <a:lumMod val="95000"/>
                    <a:lumOff val="5000"/>
                  </a:schemeClr>
                </a:solidFill>
                <a:latin typeface="Adobe Arabic" pitchFamily="18" charset="-78"/>
                <a:cs typeface="Akhbar MT" pitchFamily="2" charset="-78"/>
              </a:rPr>
              <a:t>طريقة تقديم إستراتيجية البيت الدائري</a:t>
            </a:r>
            <a:endParaRPr lang="ar-SA" sz="3200" dirty="0">
              <a:solidFill>
                <a:schemeClr val="tx1">
                  <a:lumMod val="95000"/>
                  <a:lumOff val="5000"/>
                </a:schemeClr>
              </a:solidFill>
              <a:latin typeface="Adobe Arabic" pitchFamily="18" charset="-78"/>
              <a:cs typeface="Akhbar MT" pitchFamily="2" charset="-78"/>
            </a:endParaRPr>
          </a:p>
        </p:txBody>
      </p:sp>
      <p:sp>
        <p:nvSpPr>
          <p:cNvPr id="6" name="مربع نص 5"/>
          <p:cNvSpPr txBox="1"/>
          <p:nvPr/>
        </p:nvSpPr>
        <p:spPr>
          <a:xfrm rot="177571">
            <a:off x="2666115" y="4266072"/>
            <a:ext cx="1720345" cy="2062103"/>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OM" sz="3200" dirty="0" smtClean="0"/>
              <a:t>خطوات بناء شكل البيت الدائري </a:t>
            </a:r>
            <a:endParaRPr lang="ar-SA" sz="3200" dirty="0"/>
          </a:p>
        </p:txBody>
      </p:sp>
      <p:sp>
        <p:nvSpPr>
          <p:cNvPr id="7" name="مربع نص 6"/>
          <p:cNvSpPr txBox="1"/>
          <p:nvPr/>
        </p:nvSpPr>
        <p:spPr>
          <a:xfrm rot="891348">
            <a:off x="584698" y="4095659"/>
            <a:ext cx="1268237"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ar-OM" sz="3600" dirty="0" smtClean="0">
                <a:latin typeface="Adobe Arabic" pitchFamily="18" charset="-78"/>
                <a:cs typeface="Adobe Arabic" pitchFamily="18" charset="-78"/>
              </a:rPr>
              <a:t>نماذج من أعمال الطالبات</a:t>
            </a:r>
            <a:endParaRPr lang="ar-SA" sz="3600" dirty="0">
              <a:latin typeface="Adobe Arabic" pitchFamily="18" charset="-78"/>
              <a:cs typeface="Adobe Arabic" pitchFamily="18" charset="-78"/>
            </a:endParaRPr>
          </a:p>
        </p:txBody>
      </p:sp>
      <p:pic>
        <p:nvPicPr>
          <p:cNvPr id="11" name="صورة 10" descr="untitled4.png"/>
          <p:cNvPicPr>
            <a:picLocks noChangeAspect="1"/>
          </p:cNvPicPr>
          <p:nvPr/>
        </p:nvPicPr>
        <p:blipFill>
          <a:blip r:embed="rId4"/>
          <a:stretch>
            <a:fillRect/>
          </a:stretch>
        </p:blipFill>
        <p:spPr>
          <a:xfrm rot="21113579">
            <a:off x="6933465" y="4114882"/>
            <a:ext cx="1807642" cy="1799608"/>
          </a:xfrm>
          <a:prstGeom prst="rect">
            <a:avLst/>
          </a:prstGeom>
          <a:effectLst>
            <a:softEdge rad="63500"/>
          </a:effectLst>
        </p:spPr>
      </p:pic>
      <p:pic>
        <p:nvPicPr>
          <p:cNvPr id="12" name="صورة 11" descr="u=395397969,556983260&amp;fm=3.jpg"/>
          <p:cNvPicPr>
            <a:picLocks noChangeAspect="1"/>
          </p:cNvPicPr>
          <p:nvPr/>
        </p:nvPicPr>
        <p:blipFill>
          <a:blip r:embed="rId5"/>
          <a:stretch>
            <a:fillRect/>
          </a:stretch>
        </p:blipFill>
        <p:spPr>
          <a:xfrm rot="613892">
            <a:off x="523145" y="1259065"/>
            <a:ext cx="1629983" cy="1703826"/>
          </a:xfrm>
          <a:prstGeom prst="rect">
            <a:avLst/>
          </a:prstGeom>
          <a:effectLst>
            <a:softEdge rad="1270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228600"/>
            <a:ext cx="8915400"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685800" y="4267200"/>
            <a:ext cx="7999306" cy="1200329"/>
          </a:xfrm>
          <a:prstGeom prst="rect">
            <a:avLst/>
          </a:prstGeom>
          <a:effectLst>
            <a:glow rad="228600">
              <a:schemeClr val="accent2">
                <a:satMod val="175000"/>
                <a:alpha val="40000"/>
              </a:schemeClr>
            </a:glow>
            <a:softEdge rad="127000"/>
          </a:effectLst>
        </p:spPr>
        <p:style>
          <a:lnRef idx="2">
            <a:schemeClr val="accent2"/>
          </a:lnRef>
          <a:fillRef idx="1">
            <a:schemeClr val="lt1"/>
          </a:fillRef>
          <a:effectRef idx="0">
            <a:schemeClr val="accent2"/>
          </a:effectRef>
          <a:fontRef idx="minor">
            <a:schemeClr val="dk1"/>
          </a:fontRef>
        </p:style>
        <p:txBody>
          <a:bodyPr wrap="none" rtlCol="1">
            <a:spAutoFit/>
            <a:scene3d>
              <a:camera prst="orthographicFront"/>
              <a:lightRig rig="flat" dir="tl">
                <a:rot lat="0" lon="0" rev="6600000"/>
              </a:lightRig>
            </a:scene3d>
            <a:sp3d extrusionH="25400" contourW="8890">
              <a:bevelT w="38100" h="31750" prst="riblet"/>
              <a:contourClr>
                <a:schemeClr val="accent2">
                  <a:shade val="75000"/>
                </a:schemeClr>
              </a:contourClr>
            </a:sp3d>
          </a:bodyPr>
          <a:lstStyle/>
          <a:p>
            <a:r>
              <a:rPr lang="ar-OM"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50800" dist="39000" dir="5460000" algn="tl">
                    <a:srgbClr val="000000">
                      <a:alpha val="38000"/>
                    </a:srgbClr>
                  </a:outerShdw>
                  <a:reflection blurRad="6350" stA="55000" endA="50" endPos="85000" dist="29997" dir="5400000" sy="-100000" algn="bl" rotWithShape="0"/>
                </a:effectLst>
              </a:rPr>
              <a:t>شكرا على حسن استماعكم</a:t>
            </a:r>
            <a:endParaRPr lang="ar-SA"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50800" dist="39000" dir="5460000" algn="tl">
                  <a:srgbClr val="000000">
                    <a:alpha val="38000"/>
                  </a:srgbClr>
                </a:outerShdw>
                <a:reflection blurRad="6350" stA="55000" endA="50" endPos="85000" dist="29997" dir="5400000" sy="-100000" algn="bl" rotWithShape="0"/>
              </a:effectLst>
            </a:endParaRPr>
          </a:p>
        </p:txBody>
      </p:sp>
      <p:pic>
        <p:nvPicPr>
          <p:cNvPr id="3" name="صورة 2" descr="500_500_library_104585.png"/>
          <p:cNvPicPr>
            <a:picLocks noChangeAspect="1"/>
          </p:cNvPicPr>
          <p:nvPr/>
        </p:nvPicPr>
        <p:blipFill>
          <a:blip r:embed="rId3"/>
          <a:stretch>
            <a:fillRect/>
          </a:stretch>
        </p:blipFill>
        <p:spPr>
          <a:xfrm>
            <a:off x="2667000" y="381000"/>
            <a:ext cx="3962400" cy="3962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304800" y="990600"/>
            <a:ext cx="85344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OM" sz="2800" b="1" spc="50" dirty="0" smtClean="0">
                <a:ln w="11430"/>
                <a:solidFill>
                  <a:schemeClr val="tx1"/>
                </a:solidFill>
                <a:effectLst>
                  <a:outerShdw blurRad="76200" dist="50800" dir="5400000" algn="tl" rotWithShape="0">
                    <a:srgbClr val="000000">
                      <a:alpha val="65000"/>
                    </a:srgbClr>
                  </a:outerShdw>
                </a:effectLst>
                <a:latin typeface="Adobe Arabic" pitchFamily="18" charset="-78"/>
                <a:cs typeface="Adobe Arabic" pitchFamily="18" charset="-78"/>
              </a:rPr>
              <a:t>هذه الإستراتيجية قائمة على النظرية البنائية (المتعلم يقوم بصياغة الأفكار الرئيسية ووصفها كما يقوم بربط الخبرات السابقة بالخبرات الجديدة المتعلمة)</a:t>
            </a:r>
            <a:endParaRPr lang="ar-SA" sz="2800" b="1" spc="50" dirty="0">
              <a:ln w="11430"/>
              <a:solidFill>
                <a:schemeClr val="tx1"/>
              </a:solidFill>
              <a:effectLst>
                <a:outerShdw blurRad="76200" dist="50800" dir="5400000" algn="tl" rotWithShape="0">
                  <a:srgbClr val="000000">
                    <a:alpha val="65000"/>
                  </a:srgbClr>
                </a:outerShdw>
              </a:effectLst>
              <a:latin typeface="Adobe Arabic" pitchFamily="18" charset="-78"/>
              <a:cs typeface="Adobe Arabic" pitchFamily="18" charset="-78"/>
            </a:endParaRPr>
          </a:p>
        </p:txBody>
      </p:sp>
      <p:sp>
        <p:nvSpPr>
          <p:cNvPr id="3" name="مربع نص 2"/>
          <p:cNvSpPr txBox="1"/>
          <p:nvPr/>
        </p:nvSpPr>
        <p:spPr>
          <a:xfrm>
            <a:off x="2057400" y="2286000"/>
            <a:ext cx="4401996"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OM" sz="4000" b="1" dirty="0" smtClean="0">
                <a:latin typeface="Adobe Arabic" pitchFamily="18" charset="-78"/>
                <a:cs typeface="Adobe Arabic" pitchFamily="18" charset="-78"/>
              </a:rPr>
              <a:t>إستراتيجية البيت الدائري </a:t>
            </a:r>
            <a:endParaRPr lang="ar-SA" sz="4000" b="1" dirty="0">
              <a:latin typeface="Adobe Arabic" pitchFamily="18" charset="-78"/>
              <a:cs typeface="Adobe Arabic" pitchFamily="18" charset="-78"/>
            </a:endParaRPr>
          </a:p>
        </p:txBody>
      </p:sp>
      <p:sp>
        <p:nvSpPr>
          <p:cNvPr id="4" name="مربع نص 3"/>
          <p:cNvSpPr txBox="1"/>
          <p:nvPr/>
        </p:nvSpPr>
        <p:spPr>
          <a:xfrm>
            <a:off x="7696200" y="3886200"/>
            <a:ext cx="1144865"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lang="ar-OM" sz="3600" b="1" dirty="0" smtClean="0">
                <a:latin typeface="Adobe Arabic" pitchFamily="18" charset="-78"/>
                <a:cs typeface="Adobe Arabic" pitchFamily="18" charset="-78"/>
              </a:rPr>
              <a:t>منشأها </a:t>
            </a:r>
            <a:endParaRPr lang="ar-SA" sz="3600" b="1" dirty="0">
              <a:latin typeface="Adobe Arabic" pitchFamily="18" charset="-78"/>
              <a:cs typeface="Adobe Arabic" pitchFamily="18" charset="-78"/>
            </a:endParaRPr>
          </a:p>
        </p:txBody>
      </p:sp>
      <p:sp>
        <p:nvSpPr>
          <p:cNvPr id="5" name="مربع نص 4"/>
          <p:cNvSpPr txBox="1"/>
          <p:nvPr/>
        </p:nvSpPr>
        <p:spPr>
          <a:xfrm>
            <a:off x="533400" y="3352800"/>
            <a:ext cx="7148112" cy="1384995"/>
          </a:xfrm>
          <a:prstGeom prst="rect">
            <a:avLst/>
          </a:prstGeom>
        </p:spPr>
        <p:style>
          <a:lnRef idx="1">
            <a:schemeClr val="accent4"/>
          </a:lnRef>
          <a:fillRef idx="2">
            <a:schemeClr val="accent4"/>
          </a:fillRef>
          <a:effectRef idx="1">
            <a:schemeClr val="accent4"/>
          </a:effectRef>
          <a:fontRef idx="minor">
            <a:schemeClr val="dk1"/>
          </a:fontRef>
        </p:style>
        <p:txBody>
          <a:bodyPr wrap="none" rtlCol="1">
            <a:spAutoFit/>
          </a:bodyPr>
          <a:lstStyle/>
          <a:p>
            <a:r>
              <a:rPr lang="ar-OM" sz="2800" b="1" dirty="0" smtClean="0">
                <a:latin typeface="Adobe Arabic" pitchFamily="18" charset="-78"/>
                <a:cs typeface="Adobe Arabic" pitchFamily="18" charset="-78"/>
              </a:rPr>
              <a:t>جيمس </a:t>
            </a:r>
            <a:r>
              <a:rPr lang="ar-OM" sz="2800" b="1" dirty="0" err="1" smtClean="0">
                <a:latin typeface="Adobe Arabic" pitchFamily="18" charset="-78"/>
                <a:cs typeface="Adobe Arabic" pitchFamily="18" charset="-78"/>
              </a:rPr>
              <a:t>ونديرسي</a:t>
            </a:r>
            <a:r>
              <a:rPr lang="ar-OM" sz="2800" b="1" dirty="0" smtClean="0">
                <a:latin typeface="Adobe Arabic" pitchFamily="18" charset="-78"/>
                <a:cs typeface="Adobe Arabic" pitchFamily="18" charset="-78"/>
              </a:rPr>
              <a:t> 1994 حيث استخدمها في تدريس مقررات </a:t>
            </a:r>
            <a:endParaRPr lang="en-US" sz="2800" b="1" dirty="0" smtClean="0">
              <a:latin typeface="Adobe Arabic" pitchFamily="18" charset="-78"/>
              <a:cs typeface="Adobe Arabic" pitchFamily="18" charset="-78"/>
            </a:endParaRPr>
          </a:p>
          <a:p>
            <a:r>
              <a:rPr lang="ar-OM" sz="2800" b="1" dirty="0" smtClean="0">
                <a:latin typeface="Adobe Arabic" pitchFamily="18" charset="-78"/>
                <a:cs typeface="Adobe Arabic" pitchFamily="18" charset="-78"/>
              </a:rPr>
              <a:t>التربية العملية </a:t>
            </a:r>
          </a:p>
          <a:p>
            <a:r>
              <a:rPr lang="ar-OM" sz="2800" b="1" dirty="0" smtClean="0">
                <a:latin typeface="Adobe Arabic" pitchFamily="18" charset="-78"/>
                <a:cs typeface="Adobe Arabic" pitchFamily="18" charset="-78"/>
              </a:rPr>
              <a:t>في جامعة لويزيانا</a:t>
            </a:r>
            <a:endParaRPr lang="ar-SA" sz="2800" b="1" dirty="0">
              <a:latin typeface="Adobe Arabic" pitchFamily="18" charset="-78"/>
              <a:cs typeface="Adobe Arabic" pitchFamily="18" charset="-78"/>
            </a:endParaRPr>
          </a:p>
        </p:txBody>
      </p:sp>
      <p:sp>
        <p:nvSpPr>
          <p:cNvPr id="6" name="مربع نص 5"/>
          <p:cNvSpPr txBox="1"/>
          <p:nvPr/>
        </p:nvSpPr>
        <p:spPr>
          <a:xfrm>
            <a:off x="6220994" y="4648200"/>
            <a:ext cx="2040944"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1">
            <a:spAutoFit/>
          </a:bodyPr>
          <a:lstStyle/>
          <a:p>
            <a:r>
              <a:rPr lang="ar-OM" sz="2400" dirty="0" smtClean="0"/>
              <a:t>كيف؟؟؟؟؟؟؟؟؟؟؟؟؟</a:t>
            </a:r>
            <a:endParaRPr lang="ar-SA" sz="2400" dirty="0"/>
          </a:p>
        </p:txBody>
      </p:sp>
      <p:sp>
        <p:nvSpPr>
          <p:cNvPr id="7" name="مربع نص 6"/>
          <p:cNvSpPr txBox="1"/>
          <p:nvPr/>
        </p:nvSpPr>
        <p:spPr>
          <a:xfrm>
            <a:off x="1143000" y="5105400"/>
            <a:ext cx="7195170" cy="1384995"/>
          </a:xfrm>
          <a:prstGeom prst="rect">
            <a:avLst/>
          </a:prstGeom>
          <a:effectLst>
            <a:glow rad="228600">
              <a:schemeClr val="accent2">
                <a:satMod val="175000"/>
                <a:alpha val="40000"/>
              </a:schemeClr>
            </a:glow>
            <a:outerShdw blurRad="40000" dist="20000" dir="5400000" rotWithShape="0">
              <a:srgbClr val="000000">
                <a:alpha val="38000"/>
              </a:srgbClr>
            </a:outerShdw>
            <a:softEdge rad="127000"/>
          </a:effectLst>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OM" sz="2800" dirty="0" smtClean="0">
                <a:latin typeface="Adobe Arabic" pitchFamily="18" charset="-78"/>
                <a:cs typeface="Adobe Arabic" pitchFamily="18" charset="-78"/>
              </a:rPr>
              <a:t>من خلال دراسته لنظرية اوزوبل  والتي نسبت إليه النظرية المعرفي في جامعه كور نيل وكذلك نتيجة لتدريسه خرائط المفاهيم شكل </a:t>
            </a:r>
            <a:r>
              <a:rPr lang="en-US" sz="2800" dirty="0" smtClean="0">
                <a:latin typeface="Adobe Arabic" pitchFamily="18" charset="-78"/>
                <a:cs typeface="Adobe Arabic" pitchFamily="18" charset="-78"/>
              </a:rPr>
              <a:t>V</a:t>
            </a:r>
            <a:r>
              <a:rPr lang="ar-OM" sz="2800" dirty="0" smtClean="0">
                <a:latin typeface="Adobe Arabic" pitchFamily="18" charset="-78"/>
                <a:cs typeface="Adobe Arabic" pitchFamily="18" charset="-78"/>
              </a:rPr>
              <a:t>في جامعة لويزيانا التي يدرس بها</a:t>
            </a:r>
            <a:endParaRPr lang="ar-SA" sz="2800" dirty="0">
              <a:latin typeface="Adobe Arabic" pitchFamily="18" charset="-78"/>
              <a:cs typeface="Adobe Arabic" pitchFamily="18" charset="-78"/>
            </a:endParaRPr>
          </a:p>
        </p:txBody>
      </p:sp>
      <p:pic>
        <p:nvPicPr>
          <p:cNvPr id="8" name="صورة 7" descr="images9X1X6ELD.jpg"/>
          <p:cNvPicPr>
            <a:picLocks noChangeAspect="1"/>
          </p:cNvPicPr>
          <p:nvPr/>
        </p:nvPicPr>
        <p:blipFill>
          <a:blip r:embed="rId3"/>
          <a:stretch>
            <a:fillRect/>
          </a:stretch>
        </p:blipFill>
        <p:spPr>
          <a:xfrm>
            <a:off x="0" y="1524000"/>
            <a:ext cx="1782472" cy="1957387"/>
          </a:xfrm>
          <a:prstGeom prst="rect">
            <a:avLst/>
          </a:prstGeom>
          <a:effectLst>
            <a:softEdge rad="317500"/>
          </a:effectLst>
        </p:spPr>
      </p:pic>
      <p:pic>
        <p:nvPicPr>
          <p:cNvPr id="9" name="صورة 8" descr="images6TK8B5KH.jpg"/>
          <p:cNvPicPr>
            <a:picLocks noChangeAspect="1"/>
          </p:cNvPicPr>
          <p:nvPr/>
        </p:nvPicPr>
        <p:blipFill>
          <a:blip r:embed="rId4"/>
          <a:stretch>
            <a:fillRect/>
          </a:stretch>
        </p:blipFill>
        <p:spPr>
          <a:xfrm>
            <a:off x="6781800" y="1752600"/>
            <a:ext cx="2143125" cy="2143125"/>
          </a:xfrm>
          <a:prstGeom prst="rect">
            <a:avLst/>
          </a:prstGeom>
          <a:effectLst>
            <a:softEdge rad="317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4647828" y="685800"/>
            <a:ext cx="3842719"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1">
            <a:spAutoFit/>
          </a:bodyPr>
          <a:lstStyle/>
          <a:p>
            <a:r>
              <a:rPr lang="ar-OM" sz="2800" dirty="0" smtClean="0"/>
              <a:t>مفهوم إستراتيجية البيت الدائري </a:t>
            </a:r>
            <a:endParaRPr lang="ar-SA" sz="2800" dirty="0"/>
          </a:p>
        </p:txBody>
      </p:sp>
      <p:sp>
        <p:nvSpPr>
          <p:cNvPr id="3" name="مربع نص 2"/>
          <p:cNvSpPr txBox="1"/>
          <p:nvPr/>
        </p:nvSpPr>
        <p:spPr>
          <a:xfrm>
            <a:off x="533400" y="1447800"/>
            <a:ext cx="8185789" cy="1815882"/>
          </a:xfrm>
          <a:prstGeom prst="rect">
            <a:avLst/>
          </a:prstGeom>
          <a:effectLst>
            <a:softEdge rad="63500"/>
          </a:effectLst>
        </p:spPr>
        <p:style>
          <a:lnRef idx="2">
            <a:schemeClr val="accent2"/>
          </a:lnRef>
          <a:fillRef idx="1">
            <a:schemeClr val="lt1"/>
          </a:fillRef>
          <a:effectRef idx="0">
            <a:schemeClr val="accent2"/>
          </a:effectRef>
          <a:fontRef idx="minor">
            <a:schemeClr val="dk1"/>
          </a:fontRef>
        </p:style>
        <p:txBody>
          <a:bodyPr wrap="square" rtlCol="1">
            <a:spAutoFit/>
          </a:bodyPr>
          <a:lstStyle/>
          <a:p>
            <a:r>
              <a:rPr lang="ar-OM" sz="2800" dirty="0" smtClean="0"/>
              <a:t>إستراتيجية تعلم من اجل تمثيل مجمل الموضوعات وإجراءات وأنشطة العلوم وتركز على رسم أشكال دائرية تناظر البنية المفاهيمية لجزئية محددة من المعرفة بحيث يمثل مركز الدائرة الموضوع الرئيسي المراد تعلمه وتمثيل القطاعات السبعة الخارجية الأجزاء المكونة للموضوع</a:t>
            </a:r>
            <a:endParaRPr lang="ar-SA" sz="2800" dirty="0"/>
          </a:p>
        </p:txBody>
      </p:sp>
      <p:sp>
        <p:nvSpPr>
          <p:cNvPr id="4" name="مربع نص 3"/>
          <p:cNvSpPr txBox="1"/>
          <p:nvPr/>
        </p:nvSpPr>
        <p:spPr>
          <a:xfrm>
            <a:off x="7239000" y="3733800"/>
            <a:ext cx="1204176"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1">
            <a:spAutoFit/>
          </a:bodyPr>
          <a:lstStyle/>
          <a:p>
            <a:r>
              <a:rPr lang="ar-OM" sz="3200" dirty="0" smtClean="0">
                <a:solidFill>
                  <a:sysClr val="windowText" lastClr="000000"/>
                </a:solidFill>
              </a:rPr>
              <a:t>ملاحظه</a:t>
            </a:r>
            <a:endParaRPr lang="ar-SA" sz="3200" dirty="0">
              <a:solidFill>
                <a:sysClr val="windowText" lastClr="000000"/>
              </a:solidFill>
            </a:endParaRPr>
          </a:p>
        </p:txBody>
      </p:sp>
      <p:sp>
        <p:nvSpPr>
          <p:cNvPr id="5" name="مربع نص 4"/>
          <p:cNvSpPr txBox="1"/>
          <p:nvPr/>
        </p:nvSpPr>
        <p:spPr>
          <a:xfrm>
            <a:off x="1828800" y="4800600"/>
            <a:ext cx="681417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ar-OM" sz="2400" b="1" dirty="0" smtClean="0"/>
              <a:t>اقتربت هذه الإستراتيجية أيضا مع نظرية بافيو للتعليم المزدوج (تشمل فكرة الصورة التي تعالج أنظمة المعلومات في الدماغ)</a:t>
            </a:r>
            <a:endParaRPr lang="ar-SA" sz="2400" b="1" dirty="0"/>
          </a:p>
        </p:txBody>
      </p:sp>
      <p:pic>
        <p:nvPicPr>
          <p:cNvPr id="6" name="صورة 5" descr="dynamique-classe.jpg"/>
          <p:cNvPicPr>
            <a:picLocks noChangeAspect="1"/>
          </p:cNvPicPr>
          <p:nvPr/>
        </p:nvPicPr>
        <p:blipFill>
          <a:blip r:embed="rId3"/>
          <a:stretch>
            <a:fillRect/>
          </a:stretch>
        </p:blipFill>
        <p:spPr>
          <a:xfrm>
            <a:off x="0" y="5457825"/>
            <a:ext cx="9144000" cy="1400175"/>
          </a:xfrm>
          <a:prstGeom prst="rect">
            <a:avLst/>
          </a:prstGeom>
          <a:effectLst>
            <a:softEdge rad="317500"/>
          </a:effectLst>
        </p:spPr>
      </p:pic>
      <p:pic>
        <p:nvPicPr>
          <p:cNvPr id="7" name="صورة 6" descr="yourcolor-Theory-of-achievement.jpg"/>
          <p:cNvPicPr>
            <a:picLocks noChangeAspect="1"/>
          </p:cNvPicPr>
          <p:nvPr/>
        </p:nvPicPr>
        <p:blipFill>
          <a:blip r:embed="rId4"/>
          <a:stretch>
            <a:fillRect/>
          </a:stretch>
        </p:blipFill>
        <p:spPr>
          <a:xfrm>
            <a:off x="0" y="0"/>
            <a:ext cx="4495800" cy="1676400"/>
          </a:xfrm>
          <a:prstGeom prst="rect">
            <a:avLst/>
          </a:prstGeom>
          <a:effectLst>
            <a:softEdge rad="317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37" name="صورة 36" descr="rawaee3_Cooperative-group.png"/>
          <p:cNvPicPr>
            <a:picLocks noChangeAspect="1"/>
          </p:cNvPicPr>
          <p:nvPr/>
        </p:nvPicPr>
        <p:blipFill>
          <a:blip r:embed="rId3"/>
          <a:stretch>
            <a:fillRect/>
          </a:stretch>
        </p:blipFill>
        <p:spPr>
          <a:xfrm>
            <a:off x="0" y="3352800"/>
            <a:ext cx="3276600" cy="3505200"/>
          </a:xfrm>
          <a:prstGeom prst="rect">
            <a:avLst/>
          </a:prstGeom>
        </p:spPr>
      </p:pic>
      <p:sp>
        <p:nvSpPr>
          <p:cNvPr id="2" name="مربع نص 1"/>
          <p:cNvSpPr txBox="1"/>
          <p:nvPr/>
        </p:nvSpPr>
        <p:spPr>
          <a:xfrm>
            <a:off x="4038600" y="533400"/>
            <a:ext cx="2060179" cy="584775"/>
          </a:xfrm>
          <a:prstGeom prst="rect">
            <a:avLst/>
          </a:prstGeom>
        </p:spPr>
        <p:style>
          <a:lnRef idx="2">
            <a:schemeClr val="accent2"/>
          </a:lnRef>
          <a:fillRef idx="1">
            <a:schemeClr val="lt1"/>
          </a:fillRef>
          <a:effectRef idx="0">
            <a:schemeClr val="accent2"/>
          </a:effectRef>
          <a:fontRef idx="minor">
            <a:schemeClr val="dk1"/>
          </a:fontRef>
        </p:style>
        <p:txBody>
          <a:bodyPr wrap="none" rtlCol="1">
            <a:spAutoFit/>
          </a:bodyPr>
          <a:lstStyle/>
          <a:p>
            <a:r>
              <a:rPr lang="ar-OM" sz="3200" b="1" dirty="0" smtClean="0"/>
              <a:t>البيت الدائري </a:t>
            </a:r>
            <a:endParaRPr lang="ar-SA" sz="3200" b="1" dirty="0"/>
          </a:p>
        </p:txBody>
      </p:sp>
      <p:sp>
        <p:nvSpPr>
          <p:cNvPr id="3" name="مربع نص 2"/>
          <p:cNvSpPr txBox="1"/>
          <p:nvPr/>
        </p:nvSpPr>
        <p:spPr>
          <a:xfrm>
            <a:off x="4267200" y="1676400"/>
            <a:ext cx="1786066" cy="584775"/>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ar-OM" sz="3200" dirty="0" smtClean="0"/>
              <a:t>تجهيز مرئي</a:t>
            </a:r>
            <a:endParaRPr lang="ar-SA" sz="3200" dirty="0"/>
          </a:p>
        </p:txBody>
      </p:sp>
      <p:sp>
        <p:nvSpPr>
          <p:cNvPr id="4" name="مربع نص 3"/>
          <p:cNvSpPr txBox="1"/>
          <p:nvPr/>
        </p:nvSpPr>
        <p:spPr>
          <a:xfrm>
            <a:off x="6657866" y="2743200"/>
            <a:ext cx="1680268" cy="646331"/>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ar-OM" sz="3600" dirty="0" smtClean="0"/>
              <a:t>نظام عقل </a:t>
            </a:r>
            <a:endParaRPr lang="ar-SA" sz="3600" dirty="0"/>
          </a:p>
        </p:txBody>
      </p:sp>
      <p:sp>
        <p:nvSpPr>
          <p:cNvPr id="5" name="مربع نص 4"/>
          <p:cNvSpPr txBox="1"/>
          <p:nvPr/>
        </p:nvSpPr>
        <p:spPr>
          <a:xfrm>
            <a:off x="4572000" y="2514600"/>
            <a:ext cx="780984" cy="646331"/>
          </a:xfrm>
          <a:prstGeom prst="rect">
            <a:avLst/>
          </a:prstGeom>
        </p:spPr>
        <p:style>
          <a:lnRef idx="2">
            <a:schemeClr val="accent6"/>
          </a:lnRef>
          <a:fillRef idx="1">
            <a:schemeClr val="lt1"/>
          </a:fillRef>
          <a:effectRef idx="0">
            <a:schemeClr val="accent6"/>
          </a:effectRef>
          <a:fontRef idx="minor">
            <a:schemeClr val="dk1"/>
          </a:fontRef>
        </p:style>
        <p:txBody>
          <a:bodyPr wrap="none" rtlCol="1">
            <a:spAutoFit/>
          </a:bodyPr>
          <a:lstStyle/>
          <a:p>
            <a:r>
              <a:rPr lang="ar-OM" sz="3600" dirty="0" smtClean="0"/>
              <a:t>عين</a:t>
            </a:r>
            <a:endParaRPr lang="ar-SA" sz="3600" dirty="0"/>
          </a:p>
        </p:txBody>
      </p:sp>
      <p:sp>
        <p:nvSpPr>
          <p:cNvPr id="6" name="مربع نص 5"/>
          <p:cNvSpPr txBox="1"/>
          <p:nvPr/>
        </p:nvSpPr>
        <p:spPr>
          <a:xfrm>
            <a:off x="1676400" y="2438400"/>
            <a:ext cx="955711" cy="707886"/>
          </a:xfrm>
          <a:prstGeom prst="rect">
            <a:avLst/>
          </a:prstGeom>
        </p:spPr>
        <p:style>
          <a:lnRef idx="2">
            <a:schemeClr val="accent5"/>
          </a:lnRef>
          <a:fillRef idx="1">
            <a:schemeClr val="lt1"/>
          </a:fillRef>
          <a:effectRef idx="0">
            <a:schemeClr val="accent5"/>
          </a:effectRef>
          <a:fontRef idx="minor">
            <a:schemeClr val="dk1"/>
          </a:fontRef>
        </p:style>
        <p:txBody>
          <a:bodyPr wrap="none" rtlCol="1">
            <a:spAutoFit/>
          </a:bodyPr>
          <a:lstStyle/>
          <a:p>
            <a:r>
              <a:rPr lang="ar-OM" sz="4000" dirty="0" smtClean="0"/>
              <a:t>دماغ</a:t>
            </a:r>
            <a:endParaRPr lang="ar-SA" dirty="0"/>
          </a:p>
        </p:txBody>
      </p:sp>
      <p:sp>
        <p:nvSpPr>
          <p:cNvPr id="7" name="مربع نص 6"/>
          <p:cNvSpPr txBox="1"/>
          <p:nvPr/>
        </p:nvSpPr>
        <p:spPr>
          <a:xfrm>
            <a:off x="4267200" y="3505200"/>
            <a:ext cx="1127233" cy="707886"/>
          </a:xfrm>
          <a:prstGeom prst="rect">
            <a:avLst/>
          </a:prstGeom>
        </p:spPr>
        <p:style>
          <a:lnRef idx="2">
            <a:schemeClr val="accent4"/>
          </a:lnRef>
          <a:fillRef idx="1">
            <a:schemeClr val="lt1"/>
          </a:fillRef>
          <a:effectRef idx="0">
            <a:schemeClr val="accent4"/>
          </a:effectRef>
          <a:fontRef idx="minor">
            <a:schemeClr val="dk1"/>
          </a:fontRef>
        </p:style>
        <p:txBody>
          <a:bodyPr wrap="none" rtlCol="1">
            <a:spAutoFit/>
          </a:bodyPr>
          <a:lstStyle/>
          <a:p>
            <a:r>
              <a:rPr lang="ar-OM" sz="4000" dirty="0" smtClean="0"/>
              <a:t>إدراك</a:t>
            </a:r>
            <a:endParaRPr lang="ar-SA" sz="4000" dirty="0"/>
          </a:p>
        </p:txBody>
      </p:sp>
      <p:sp>
        <p:nvSpPr>
          <p:cNvPr id="8" name="مربع نص 7"/>
          <p:cNvSpPr txBox="1"/>
          <p:nvPr/>
        </p:nvSpPr>
        <p:spPr>
          <a:xfrm>
            <a:off x="2590800" y="4572000"/>
            <a:ext cx="4164923" cy="646331"/>
          </a:xfrm>
          <a:prstGeom prst="rect">
            <a:avLst/>
          </a:prstGeom>
        </p:spPr>
        <p:style>
          <a:lnRef idx="2">
            <a:schemeClr val="accent3"/>
          </a:lnRef>
          <a:fillRef idx="1">
            <a:schemeClr val="lt1"/>
          </a:fillRef>
          <a:effectRef idx="0">
            <a:schemeClr val="accent3"/>
          </a:effectRef>
          <a:fontRef idx="minor">
            <a:schemeClr val="dk1"/>
          </a:fontRef>
        </p:style>
        <p:txBody>
          <a:bodyPr wrap="none" rtlCol="1">
            <a:spAutoFit/>
          </a:bodyPr>
          <a:lstStyle/>
          <a:p>
            <a:r>
              <a:rPr lang="ar-OM" sz="3600" dirty="0" smtClean="0"/>
              <a:t>تفاعل العقل +مؤثرات بيئة </a:t>
            </a:r>
            <a:endParaRPr lang="ar-SA" sz="3600" dirty="0"/>
          </a:p>
        </p:txBody>
      </p:sp>
      <p:sp>
        <p:nvSpPr>
          <p:cNvPr id="9" name="مربع نص 8"/>
          <p:cNvSpPr txBox="1"/>
          <p:nvPr/>
        </p:nvSpPr>
        <p:spPr>
          <a:xfrm>
            <a:off x="2362200" y="5638800"/>
            <a:ext cx="4838184" cy="707886"/>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ar-OM" sz="4000" dirty="0" smtClean="0"/>
              <a:t>تذكر معلومات بصورة أطول</a:t>
            </a:r>
            <a:endParaRPr lang="ar-SA" sz="4000" dirty="0"/>
          </a:p>
        </p:txBody>
      </p:sp>
      <p:cxnSp>
        <p:nvCxnSpPr>
          <p:cNvPr id="11" name="رابط كسهم مستقيم 10"/>
          <p:cNvCxnSpPr>
            <a:stCxn id="2" idx="2"/>
            <a:endCxn id="3" idx="0"/>
          </p:cNvCxnSpPr>
          <p:nvPr/>
        </p:nvCxnSpPr>
        <p:spPr>
          <a:xfrm rot="16200000" flipH="1">
            <a:off x="4835349" y="1351515"/>
            <a:ext cx="558225" cy="91543"/>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13" name="رابط كسهم مستقيم 12"/>
          <p:cNvCxnSpPr/>
          <p:nvPr/>
        </p:nvCxnSpPr>
        <p:spPr>
          <a:xfrm>
            <a:off x="6096000" y="2133600"/>
            <a:ext cx="914400" cy="60960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16" name="رابط كسهم مستقيم 15"/>
          <p:cNvCxnSpPr/>
          <p:nvPr/>
        </p:nvCxnSpPr>
        <p:spPr>
          <a:xfrm rot="5400000">
            <a:off x="4991100" y="2324100"/>
            <a:ext cx="304800" cy="7620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17" name="رابط كسهم مستقيم 16"/>
          <p:cNvCxnSpPr>
            <a:stCxn id="3" idx="1"/>
          </p:cNvCxnSpPr>
          <p:nvPr/>
        </p:nvCxnSpPr>
        <p:spPr>
          <a:xfrm rot="10800000" flipV="1">
            <a:off x="2590800" y="1968788"/>
            <a:ext cx="1676400" cy="545812"/>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21" name="رابط كسهم مستقيم 20"/>
          <p:cNvCxnSpPr/>
          <p:nvPr/>
        </p:nvCxnSpPr>
        <p:spPr>
          <a:xfrm rot="10800000" flipV="1">
            <a:off x="5334000" y="3352798"/>
            <a:ext cx="1295402" cy="381001"/>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24" name="رابط كسهم مستقيم 23"/>
          <p:cNvCxnSpPr/>
          <p:nvPr/>
        </p:nvCxnSpPr>
        <p:spPr>
          <a:xfrm rot="5400000">
            <a:off x="4953000" y="3352800"/>
            <a:ext cx="304800" cy="1588"/>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25" name="رابط كسهم مستقيم 24"/>
          <p:cNvCxnSpPr/>
          <p:nvPr/>
        </p:nvCxnSpPr>
        <p:spPr>
          <a:xfrm>
            <a:off x="2590800" y="3124200"/>
            <a:ext cx="1676400" cy="60960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27" name="رابط كسهم مستقيم 26"/>
          <p:cNvCxnSpPr/>
          <p:nvPr/>
        </p:nvCxnSpPr>
        <p:spPr>
          <a:xfrm rot="5400000">
            <a:off x="4572794" y="4342606"/>
            <a:ext cx="457200" cy="1588"/>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34" name="رابط كسهم مستقيم 33"/>
          <p:cNvCxnSpPr/>
          <p:nvPr/>
        </p:nvCxnSpPr>
        <p:spPr>
          <a:xfrm rot="16200000" flipH="1">
            <a:off x="4491059" y="5414941"/>
            <a:ext cx="558225" cy="91543"/>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pic>
        <p:nvPicPr>
          <p:cNvPr id="35" name="صورة 34" descr="large.jpg"/>
          <p:cNvPicPr>
            <a:picLocks noChangeAspect="1"/>
          </p:cNvPicPr>
          <p:nvPr/>
        </p:nvPicPr>
        <p:blipFill>
          <a:blip r:embed="rId4"/>
          <a:stretch>
            <a:fillRect/>
          </a:stretch>
        </p:blipFill>
        <p:spPr>
          <a:xfrm>
            <a:off x="0" y="0"/>
            <a:ext cx="3657600" cy="2286000"/>
          </a:xfrm>
          <a:prstGeom prst="rect">
            <a:avLst/>
          </a:prstGeom>
          <a:effectLst>
            <a:softEdge rad="317500"/>
          </a:effectLst>
        </p:spPr>
      </p:pic>
      <p:pic>
        <p:nvPicPr>
          <p:cNvPr id="36" name="صورة 35" descr="large.jpg"/>
          <p:cNvPicPr>
            <a:picLocks noChangeAspect="1"/>
          </p:cNvPicPr>
          <p:nvPr/>
        </p:nvPicPr>
        <p:blipFill>
          <a:blip r:embed="rId4"/>
          <a:stretch>
            <a:fillRect/>
          </a:stretch>
        </p:blipFill>
        <p:spPr>
          <a:xfrm>
            <a:off x="7086600" y="4724400"/>
            <a:ext cx="1778000" cy="2133600"/>
          </a:xfrm>
          <a:prstGeom prst="rect">
            <a:avLst/>
          </a:prstGeom>
          <a:effectLst>
            <a:softEdge rad="317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2000" b="-2000"/>
          </a:stretch>
        </a:blipFill>
        <a:effectLst/>
      </p:bgPr>
    </p:bg>
    <p:spTree>
      <p:nvGrpSpPr>
        <p:cNvPr id="1" name=""/>
        <p:cNvGrpSpPr/>
        <p:nvPr/>
      </p:nvGrpSpPr>
      <p:grpSpPr>
        <a:xfrm>
          <a:off x="0" y="0"/>
          <a:ext cx="0" cy="0"/>
          <a:chOff x="0" y="0"/>
          <a:chExt cx="0" cy="0"/>
        </a:xfrm>
      </p:grpSpPr>
      <p:pic>
        <p:nvPicPr>
          <p:cNvPr id="23" name="صورة 22" descr="motivation.jpg"/>
          <p:cNvPicPr>
            <a:picLocks noChangeAspect="1"/>
          </p:cNvPicPr>
          <p:nvPr/>
        </p:nvPicPr>
        <p:blipFill>
          <a:blip r:embed="rId2"/>
          <a:stretch>
            <a:fillRect/>
          </a:stretch>
        </p:blipFill>
        <p:spPr>
          <a:xfrm rot="5400000">
            <a:off x="-2438400" y="2438400"/>
            <a:ext cx="6858000" cy="1981200"/>
          </a:xfrm>
          <a:prstGeom prst="rect">
            <a:avLst/>
          </a:prstGeom>
          <a:effectLst>
            <a:softEdge rad="317500"/>
          </a:effectLst>
        </p:spPr>
      </p:pic>
      <p:sp>
        <p:nvSpPr>
          <p:cNvPr id="2" name="مربع نص 1"/>
          <p:cNvSpPr txBox="1"/>
          <p:nvPr/>
        </p:nvSpPr>
        <p:spPr>
          <a:xfrm>
            <a:off x="4724400" y="304800"/>
            <a:ext cx="3829895"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r>
              <a:rPr lang="ar-OM" sz="2800" dirty="0" smtClean="0"/>
              <a:t>أهداف استرتيجية البيت الدائري </a:t>
            </a:r>
            <a:endParaRPr lang="ar-SA" sz="2800" dirty="0"/>
          </a:p>
        </p:txBody>
      </p:sp>
      <p:sp>
        <p:nvSpPr>
          <p:cNvPr id="3" name="مربع نص 2"/>
          <p:cNvSpPr txBox="1"/>
          <p:nvPr/>
        </p:nvSpPr>
        <p:spPr>
          <a:xfrm>
            <a:off x="3657600" y="2514600"/>
            <a:ext cx="1316387"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lang="ar-OM" sz="2400" dirty="0" smtClean="0"/>
              <a:t>التعلم الذاتي</a:t>
            </a:r>
            <a:endParaRPr lang="ar-SA" sz="2400" dirty="0"/>
          </a:p>
        </p:txBody>
      </p:sp>
      <p:sp>
        <p:nvSpPr>
          <p:cNvPr id="4" name="مربع نص 3"/>
          <p:cNvSpPr txBox="1"/>
          <p:nvPr/>
        </p:nvSpPr>
        <p:spPr>
          <a:xfrm>
            <a:off x="7010400" y="2514600"/>
            <a:ext cx="1819729"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1">
            <a:spAutoFit/>
          </a:bodyPr>
          <a:lstStyle/>
          <a:p>
            <a:r>
              <a:rPr lang="ar-OM" sz="2400" dirty="0" smtClean="0"/>
              <a:t>تبسيط المعلومات</a:t>
            </a:r>
            <a:endParaRPr lang="ar-SA" sz="2400" dirty="0"/>
          </a:p>
        </p:txBody>
      </p:sp>
      <p:sp>
        <p:nvSpPr>
          <p:cNvPr id="5" name="مربع نص 4"/>
          <p:cNvSpPr txBox="1"/>
          <p:nvPr/>
        </p:nvSpPr>
        <p:spPr>
          <a:xfrm>
            <a:off x="2819400" y="5867400"/>
            <a:ext cx="60198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OM" sz="2400" dirty="0" smtClean="0"/>
              <a:t>يساعد المعلم على التعرف على مايعرف المتعلم</a:t>
            </a:r>
            <a:endParaRPr lang="ar-SA" sz="2400" dirty="0"/>
          </a:p>
        </p:txBody>
      </p:sp>
      <p:sp>
        <p:nvSpPr>
          <p:cNvPr id="6" name="مربع نص 5"/>
          <p:cNvSpPr txBox="1"/>
          <p:nvPr/>
        </p:nvSpPr>
        <p:spPr>
          <a:xfrm>
            <a:off x="4300405" y="3505200"/>
            <a:ext cx="4597734"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1">
            <a:spAutoFit/>
          </a:bodyPr>
          <a:lstStyle/>
          <a:p>
            <a:r>
              <a:rPr lang="ar-OM" sz="2800" dirty="0" smtClean="0"/>
              <a:t>يساعد على اكتساب بعض عمليات العلم</a:t>
            </a:r>
            <a:endParaRPr lang="ar-SA" sz="2800" dirty="0"/>
          </a:p>
        </p:txBody>
      </p:sp>
      <p:sp>
        <p:nvSpPr>
          <p:cNvPr id="8" name="مربع نص 7"/>
          <p:cNvSpPr txBox="1"/>
          <p:nvPr/>
        </p:nvSpPr>
        <p:spPr>
          <a:xfrm>
            <a:off x="4876800" y="2514600"/>
            <a:ext cx="2105063"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1">
            <a:spAutoFit/>
          </a:bodyPr>
          <a:lstStyle/>
          <a:p>
            <a:r>
              <a:rPr lang="ar-OM" sz="2800" dirty="0" smtClean="0"/>
              <a:t>تقسيم المعلومات </a:t>
            </a:r>
            <a:endParaRPr lang="ar-SA" sz="2800" dirty="0"/>
          </a:p>
        </p:txBody>
      </p:sp>
      <p:sp>
        <p:nvSpPr>
          <p:cNvPr id="9" name="مربع نص 8"/>
          <p:cNvSpPr txBox="1"/>
          <p:nvPr/>
        </p:nvSpPr>
        <p:spPr>
          <a:xfrm>
            <a:off x="6705600" y="4191000"/>
            <a:ext cx="1710725"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1">
            <a:spAutoFit/>
          </a:bodyPr>
          <a:lstStyle/>
          <a:p>
            <a:r>
              <a:rPr lang="ar-OM" sz="2400" dirty="0" smtClean="0"/>
              <a:t>صياغة النماذج </a:t>
            </a:r>
            <a:endParaRPr lang="ar-SA" sz="2400" dirty="0"/>
          </a:p>
        </p:txBody>
      </p:sp>
      <p:sp>
        <p:nvSpPr>
          <p:cNvPr id="10" name="مربع نص 9"/>
          <p:cNvSpPr txBox="1"/>
          <p:nvPr/>
        </p:nvSpPr>
        <p:spPr>
          <a:xfrm>
            <a:off x="838200" y="4191000"/>
            <a:ext cx="58674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OM" sz="2400" dirty="0" smtClean="0"/>
              <a:t>معلومات مجردة صعبة إلى رسوم ونماذج توضحيه سهلة</a:t>
            </a:r>
            <a:endParaRPr lang="ar-SA" sz="2400" dirty="0"/>
          </a:p>
        </p:txBody>
      </p:sp>
      <p:sp>
        <p:nvSpPr>
          <p:cNvPr id="11" name="مربع نص 10"/>
          <p:cNvSpPr txBox="1"/>
          <p:nvPr/>
        </p:nvSpPr>
        <p:spPr>
          <a:xfrm>
            <a:off x="1752600" y="2514600"/>
            <a:ext cx="1861408"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1">
            <a:spAutoFit/>
          </a:bodyPr>
          <a:lstStyle/>
          <a:p>
            <a:r>
              <a:rPr lang="ar-OM" sz="2800" dirty="0" smtClean="0"/>
              <a:t>عملية التواصل</a:t>
            </a:r>
            <a:endParaRPr lang="ar-SA" sz="2800" dirty="0"/>
          </a:p>
        </p:txBody>
      </p:sp>
      <p:sp>
        <p:nvSpPr>
          <p:cNvPr id="13" name="مربع نص 12"/>
          <p:cNvSpPr txBox="1"/>
          <p:nvPr/>
        </p:nvSpPr>
        <p:spPr>
          <a:xfrm>
            <a:off x="2133600" y="5029200"/>
            <a:ext cx="6509354"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ar-OM" sz="2400" dirty="0" smtClean="0"/>
              <a:t>عرض كل مجموعه الشكل الذي أعدته علي </a:t>
            </a:r>
            <a:r>
              <a:rPr lang="ar-OM" sz="2400" smtClean="0"/>
              <a:t>بقية المجموعات</a:t>
            </a:r>
            <a:endParaRPr lang="ar-SA" sz="2400" dirty="0"/>
          </a:p>
        </p:txBody>
      </p:sp>
      <p:sp>
        <p:nvSpPr>
          <p:cNvPr id="14" name="مربع نص 13"/>
          <p:cNvSpPr txBox="1"/>
          <p:nvPr/>
        </p:nvSpPr>
        <p:spPr>
          <a:xfrm>
            <a:off x="6096858" y="1219200"/>
            <a:ext cx="2720618"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1">
            <a:spAutoFit/>
          </a:bodyPr>
          <a:lstStyle/>
          <a:p>
            <a:r>
              <a:rPr lang="ar-OM" sz="2400" dirty="0" smtClean="0"/>
              <a:t>يساعد </a:t>
            </a:r>
            <a:r>
              <a:rPr lang="ar-OM" sz="2400" smtClean="0"/>
              <a:t>على تنمية </a:t>
            </a:r>
            <a:r>
              <a:rPr lang="ar-OM" sz="2400" dirty="0" err="1" smtClean="0"/>
              <a:t>الذكاءات</a:t>
            </a:r>
            <a:endParaRPr lang="ar-SA" sz="2400" dirty="0"/>
          </a:p>
        </p:txBody>
      </p:sp>
      <p:sp>
        <p:nvSpPr>
          <p:cNvPr id="15" name="مربع نص 14"/>
          <p:cNvSpPr txBox="1"/>
          <p:nvPr/>
        </p:nvSpPr>
        <p:spPr>
          <a:xfrm>
            <a:off x="4495800" y="1676400"/>
            <a:ext cx="1367682" cy="400110"/>
          </a:xfrm>
          <a:prstGeom prst="rect">
            <a:avLst/>
          </a:prstGeom>
        </p:spPr>
        <p:style>
          <a:lnRef idx="1">
            <a:schemeClr val="accent6"/>
          </a:lnRef>
          <a:fillRef idx="2">
            <a:schemeClr val="accent6"/>
          </a:fillRef>
          <a:effectRef idx="1">
            <a:schemeClr val="accent6"/>
          </a:effectRef>
          <a:fontRef idx="minor">
            <a:schemeClr val="dk1"/>
          </a:fontRef>
        </p:style>
        <p:txBody>
          <a:bodyPr wrap="none" rtlCol="1">
            <a:spAutoFit/>
          </a:bodyPr>
          <a:lstStyle/>
          <a:p>
            <a:r>
              <a:rPr lang="ar-OM" sz="2000" dirty="0" smtClean="0"/>
              <a:t>لغوي-مناقشات</a:t>
            </a:r>
            <a:endParaRPr lang="ar-SA" sz="2000" dirty="0"/>
          </a:p>
        </p:txBody>
      </p:sp>
      <p:sp>
        <p:nvSpPr>
          <p:cNvPr id="16" name="مربع نص 15"/>
          <p:cNvSpPr txBox="1"/>
          <p:nvPr/>
        </p:nvSpPr>
        <p:spPr>
          <a:xfrm>
            <a:off x="4267200" y="914400"/>
            <a:ext cx="1556343"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OM" dirty="0" smtClean="0"/>
              <a:t>منطق رياضي (العصف الذهني)</a:t>
            </a:r>
            <a:endParaRPr lang="ar-SA" sz="2400" dirty="0"/>
          </a:p>
        </p:txBody>
      </p:sp>
      <p:sp>
        <p:nvSpPr>
          <p:cNvPr id="17" name="مربع نص 16"/>
          <p:cNvSpPr txBox="1"/>
          <p:nvPr/>
        </p:nvSpPr>
        <p:spPr>
          <a:xfrm>
            <a:off x="2133600" y="762000"/>
            <a:ext cx="20574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OM" dirty="0" smtClean="0"/>
              <a:t>بصري مكاني</a:t>
            </a:r>
          </a:p>
          <a:p>
            <a:r>
              <a:rPr lang="ar-OM" dirty="0" smtClean="0"/>
              <a:t>(تنظيم المعلومات بشكل بصري يسهل التذكر </a:t>
            </a:r>
            <a:endParaRPr lang="ar-SA" dirty="0"/>
          </a:p>
        </p:txBody>
      </p:sp>
      <p:sp>
        <p:nvSpPr>
          <p:cNvPr id="18" name="مربع نص 17"/>
          <p:cNvSpPr txBox="1"/>
          <p:nvPr/>
        </p:nvSpPr>
        <p:spPr>
          <a:xfrm>
            <a:off x="381000" y="609600"/>
            <a:ext cx="16764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OM" dirty="0" smtClean="0"/>
              <a:t>شخصي </a:t>
            </a:r>
          </a:p>
          <a:p>
            <a:r>
              <a:rPr lang="ar-OM" dirty="0" smtClean="0"/>
              <a:t>(القدرة على تصميم الشكل وتنظيم </a:t>
            </a:r>
            <a:r>
              <a:rPr lang="ar-OM" dirty="0" err="1" smtClean="0"/>
              <a:t>الافكار</a:t>
            </a:r>
            <a:r>
              <a:rPr lang="ar-OM" dirty="0" smtClean="0"/>
              <a:t> وربطها)</a:t>
            </a:r>
            <a:endParaRPr lang="ar-SA" dirty="0"/>
          </a:p>
        </p:txBody>
      </p:sp>
      <p:sp>
        <p:nvSpPr>
          <p:cNvPr id="19" name="مستطيل 18"/>
          <p:cNvSpPr/>
          <p:nvPr/>
        </p:nvSpPr>
        <p:spPr>
          <a:xfrm>
            <a:off x="3200400" y="3505200"/>
            <a:ext cx="1125628"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lvl="0"/>
            <a:r>
              <a:rPr lang="ar-OM" sz="2400" dirty="0" smtClean="0">
                <a:solidFill>
                  <a:prstClr val="black"/>
                </a:solidFill>
              </a:rPr>
              <a:t>التصنيف </a:t>
            </a:r>
            <a:endParaRPr lang="ar-SA" sz="2400" dirty="0">
              <a:solidFill>
                <a:prstClr val="black"/>
              </a:solidFill>
            </a:endParaRPr>
          </a:p>
        </p:txBody>
      </p:sp>
      <p:sp>
        <p:nvSpPr>
          <p:cNvPr id="20" name="مربع نص 19"/>
          <p:cNvSpPr txBox="1"/>
          <p:nvPr/>
        </p:nvSpPr>
        <p:spPr>
          <a:xfrm>
            <a:off x="2133600" y="3505200"/>
            <a:ext cx="1071127"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r>
              <a:rPr lang="ar-OM" sz="2400" b="1" dirty="0" smtClean="0"/>
              <a:t>الملاحظة</a:t>
            </a:r>
            <a:endParaRPr lang="ar-SA" sz="2400" b="1" dirty="0"/>
          </a:p>
        </p:txBody>
      </p:sp>
      <p:sp>
        <p:nvSpPr>
          <p:cNvPr id="21" name="مربع نص 20"/>
          <p:cNvSpPr txBox="1"/>
          <p:nvPr/>
        </p:nvSpPr>
        <p:spPr>
          <a:xfrm>
            <a:off x="1295400" y="3505200"/>
            <a:ext cx="864339"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1">
            <a:spAutoFit/>
          </a:bodyPr>
          <a:lstStyle/>
          <a:p>
            <a:r>
              <a:rPr lang="ar-OM" sz="2400" b="1" dirty="0" smtClean="0"/>
              <a:t>التحليل</a:t>
            </a:r>
            <a:endParaRPr lang="ar-SA" sz="2400" b="1" dirty="0"/>
          </a:p>
        </p:txBody>
      </p:sp>
      <p:pic>
        <p:nvPicPr>
          <p:cNvPr id="22" name="صورة 21" descr="istockphoto_9641349-stick-figure-with-cheklist_thumb[1].jpg"/>
          <p:cNvPicPr>
            <a:picLocks noChangeAspect="1"/>
          </p:cNvPicPr>
          <p:nvPr/>
        </p:nvPicPr>
        <p:blipFill>
          <a:blip r:embed="rId3"/>
          <a:stretch>
            <a:fillRect/>
          </a:stretch>
        </p:blipFill>
        <p:spPr>
          <a:xfrm>
            <a:off x="-152400" y="4648200"/>
            <a:ext cx="2209800" cy="2209800"/>
          </a:xfrm>
          <a:prstGeom prst="rect">
            <a:avLst/>
          </a:prstGeom>
          <a:effectLst>
            <a:softEdge rad="1270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4800600" y="304800"/>
            <a:ext cx="3661580"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lang="ar-OM" sz="2800" dirty="0" smtClean="0"/>
              <a:t>كيفية بناء شكل  البيت الدائري </a:t>
            </a:r>
            <a:endParaRPr lang="ar-SA" sz="2800" dirty="0"/>
          </a:p>
        </p:txBody>
      </p:sp>
      <p:sp>
        <p:nvSpPr>
          <p:cNvPr id="3" name="مربع نص 2"/>
          <p:cNvSpPr txBox="1"/>
          <p:nvPr/>
        </p:nvSpPr>
        <p:spPr>
          <a:xfrm>
            <a:off x="7372909" y="1295400"/>
            <a:ext cx="1346844" cy="707886"/>
          </a:xfrm>
          <a:prstGeom prst="rect">
            <a:avLst/>
          </a:prstGeom>
        </p:spPr>
        <p:style>
          <a:lnRef idx="1">
            <a:schemeClr val="accent6"/>
          </a:lnRef>
          <a:fillRef idx="3">
            <a:schemeClr val="accent6"/>
          </a:fillRef>
          <a:effectRef idx="2">
            <a:schemeClr val="accent6"/>
          </a:effectRef>
          <a:fontRef idx="minor">
            <a:schemeClr val="lt1"/>
          </a:fontRef>
        </p:style>
        <p:txBody>
          <a:bodyPr wrap="none" rtlCol="1">
            <a:spAutoFit/>
          </a:bodyPr>
          <a:lstStyle/>
          <a:p>
            <a:r>
              <a:rPr lang="ar-OM"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الهدف من بناء</a:t>
            </a:r>
          </a:p>
          <a:p>
            <a:r>
              <a:rPr lang="ar-OM"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البيت الدائري</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مربع نص 3"/>
          <p:cNvSpPr txBox="1"/>
          <p:nvPr/>
        </p:nvSpPr>
        <p:spPr>
          <a:xfrm>
            <a:off x="5334000" y="1371600"/>
            <a:ext cx="1632543"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1">
            <a:spAutoFit/>
          </a:bodyPr>
          <a:lstStyle/>
          <a:p>
            <a:r>
              <a:rPr lang="ar-OM"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تحديد الموضوع الرئيسي</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مربع نص 4"/>
          <p:cNvSpPr txBox="1"/>
          <p:nvPr/>
        </p:nvSpPr>
        <p:spPr>
          <a:xfrm>
            <a:off x="3657600" y="1295400"/>
            <a:ext cx="1385371"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1">
            <a:spAutoFit/>
          </a:bodyPr>
          <a:lstStyle/>
          <a:p>
            <a:r>
              <a:rPr lang="ar-OM"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جوانب التي يتناولها الموضوع</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مربع نص 5"/>
          <p:cNvSpPr txBox="1"/>
          <p:nvPr/>
        </p:nvSpPr>
        <p:spPr>
          <a:xfrm>
            <a:off x="1600200" y="1295400"/>
            <a:ext cx="1480145" cy="923330"/>
          </a:xfrm>
          <a:prstGeom prst="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r>
              <a:rPr lang="ar-OM"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تقسيم الموضوع إلى سبع أفكار رئيسية </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مربع نص 6"/>
          <p:cNvSpPr txBox="1"/>
          <p:nvPr/>
        </p:nvSpPr>
        <p:spPr>
          <a:xfrm>
            <a:off x="5943600" y="4267200"/>
            <a:ext cx="2470753" cy="1200329"/>
          </a:xfrm>
          <a:prstGeom prst="rect">
            <a:avLst/>
          </a:prstGeom>
        </p:spPr>
        <p:style>
          <a:lnRef idx="1">
            <a:schemeClr val="accent6"/>
          </a:lnRef>
          <a:fillRef idx="3">
            <a:schemeClr val="accent6"/>
          </a:fillRef>
          <a:effectRef idx="2">
            <a:schemeClr val="accent6"/>
          </a:effectRef>
          <a:fontRef idx="minor">
            <a:schemeClr val="lt1"/>
          </a:fontRef>
        </p:style>
        <p:txBody>
          <a:bodyPr wrap="square" rtlCol="1">
            <a:spAutoFit/>
          </a:bodyPr>
          <a:lstStyle/>
          <a:p>
            <a:r>
              <a:rPr lang="ar-OM"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رسم أيقونه (صورة شكل لكل عنوان للمساعدة على التذكر</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مربع نص 7"/>
          <p:cNvSpPr txBox="1"/>
          <p:nvPr/>
        </p:nvSpPr>
        <p:spPr>
          <a:xfrm>
            <a:off x="2514600" y="4267200"/>
            <a:ext cx="2514600"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rtlCol="1">
            <a:spAutoFit/>
          </a:bodyPr>
          <a:lstStyle/>
          <a:p>
            <a:r>
              <a:rPr lang="ar-OM"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يعبئ القطاعات الخارجية مستخدما عناوين قصيرة</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مربع نص 8"/>
          <p:cNvSpPr txBox="1"/>
          <p:nvPr/>
        </p:nvSpPr>
        <p:spPr>
          <a:xfrm>
            <a:off x="6934200" y="2743200"/>
            <a:ext cx="1708750" cy="707886"/>
          </a:xfrm>
          <a:prstGeom prst="rect">
            <a:avLst/>
          </a:prstGeom>
        </p:spPr>
        <p:style>
          <a:lnRef idx="1">
            <a:schemeClr val="accent4"/>
          </a:lnRef>
          <a:fillRef idx="3">
            <a:schemeClr val="accent4"/>
          </a:fillRef>
          <a:effectRef idx="2">
            <a:schemeClr val="accent4"/>
          </a:effectRef>
          <a:fontRef idx="minor">
            <a:schemeClr val="lt1"/>
          </a:fontRef>
        </p:style>
        <p:txBody>
          <a:bodyPr wrap="square" rtlCol="1">
            <a:spAutoFit/>
          </a:bodyPr>
          <a:lstStyle/>
          <a:p>
            <a:r>
              <a:rPr lang="ar-OM"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العنوان داخل القرص الدائري </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مربع نص 9"/>
          <p:cNvSpPr txBox="1"/>
          <p:nvPr/>
        </p:nvSpPr>
        <p:spPr>
          <a:xfrm>
            <a:off x="4419600" y="2667000"/>
            <a:ext cx="2165958" cy="1015663"/>
          </a:xfrm>
          <a:prstGeom prst="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r>
              <a:rPr lang="ar-OM"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عناوين فرعية تسجل على جانبية منحنى القرص </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10"/>
          <p:cNvSpPr txBox="1"/>
          <p:nvPr/>
        </p:nvSpPr>
        <p:spPr>
          <a:xfrm>
            <a:off x="2133600" y="2819400"/>
            <a:ext cx="1632536" cy="830997"/>
          </a:xfrm>
          <a:prstGeom prst="rect">
            <a:avLst/>
          </a:prstGeom>
        </p:spPr>
        <p:style>
          <a:lnRef idx="1">
            <a:schemeClr val="accent5"/>
          </a:lnRef>
          <a:fillRef idx="3">
            <a:schemeClr val="accent5"/>
          </a:fillRef>
          <a:effectRef idx="2">
            <a:schemeClr val="accent5"/>
          </a:effectRef>
          <a:fontRef idx="minor">
            <a:schemeClr val="lt1"/>
          </a:fontRef>
        </p:style>
        <p:txBody>
          <a:bodyPr wrap="square" rtlCol="1">
            <a:spAutoFit/>
          </a:bodyPr>
          <a:lstStyle/>
          <a:p>
            <a:r>
              <a:rPr lang="ar-OM"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قد تزيد وقد تنقص</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4" name="صورة 13" descr="Capture.PNG"/>
          <p:cNvPicPr>
            <a:picLocks noChangeAspect="1"/>
          </p:cNvPicPr>
          <p:nvPr/>
        </p:nvPicPr>
        <p:blipFill>
          <a:blip r:embed="rId3" cstate="print"/>
          <a:stretch>
            <a:fillRect/>
          </a:stretch>
        </p:blipFill>
        <p:spPr>
          <a:xfrm>
            <a:off x="304800" y="5029200"/>
            <a:ext cx="2037006" cy="1519577"/>
          </a:xfrm>
          <a:prstGeom prst="rect">
            <a:avLst/>
          </a:prstGeom>
          <a:effectLst>
            <a:softEdge rad="63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781800" y="1524000"/>
            <a:ext cx="1784961"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r>
              <a:rPr lang="ar-OM"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إذا شعر المتعلم بحاجه للتوسع في نقطة يمكن استخدام قطاع مكبر</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مربع نص 2"/>
          <p:cNvSpPr txBox="1"/>
          <p:nvPr/>
        </p:nvSpPr>
        <p:spPr>
          <a:xfrm>
            <a:off x="4267200" y="1600200"/>
            <a:ext cx="2089750"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r>
              <a:rPr lang="ar-OM"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يضبط الشكل بحيث يراعي شروط بناء الشكل</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مربع نص 3"/>
          <p:cNvSpPr txBox="1"/>
          <p:nvPr/>
        </p:nvSpPr>
        <p:spPr>
          <a:xfrm>
            <a:off x="897075" y="1905000"/>
            <a:ext cx="2640467" cy="461665"/>
          </a:xfrm>
          <a:prstGeom prst="rect">
            <a:avLst/>
          </a:prstGeom>
        </p:spPr>
        <p:style>
          <a:lnRef idx="0">
            <a:schemeClr val="accent1"/>
          </a:lnRef>
          <a:fillRef idx="3">
            <a:schemeClr val="accent1"/>
          </a:fillRef>
          <a:effectRef idx="3">
            <a:schemeClr val="accent1"/>
          </a:effectRef>
          <a:fontRef idx="minor">
            <a:schemeClr val="lt1"/>
          </a:fontRef>
        </p:style>
        <p:txBody>
          <a:bodyPr wrap="none" rtlCol="1">
            <a:spAutoFit/>
          </a:bodyPr>
          <a:lstStyle/>
          <a:p>
            <a:r>
              <a:rPr lang="ar-OM"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كتابة مقال عن الموضوع</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صورة 4" descr="ط§ظ„طھظˆط§طµظ„.jpg"/>
          <p:cNvPicPr>
            <a:picLocks noChangeAspect="1"/>
          </p:cNvPicPr>
          <p:nvPr/>
        </p:nvPicPr>
        <p:blipFill>
          <a:blip r:embed="rId2"/>
          <a:stretch>
            <a:fillRect/>
          </a:stretch>
        </p:blipFill>
        <p:spPr>
          <a:xfrm>
            <a:off x="0" y="4314825"/>
            <a:ext cx="9144000" cy="2543175"/>
          </a:xfrm>
          <a:prstGeom prst="rect">
            <a:avLst/>
          </a:prstGeom>
          <a:effectLst>
            <a:softEdge rad="317500"/>
          </a:effectLst>
        </p:spPr>
      </p:pic>
      <p:pic>
        <p:nvPicPr>
          <p:cNvPr id="6" name="صورة 5" descr="u=395397969,556983260&amp;fm=3.jpg"/>
          <p:cNvPicPr>
            <a:picLocks noChangeAspect="1"/>
          </p:cNvPicPr>
          <p:nvPr/>
        </p:nvPicPr>
        <p:blipFill>
          <a:blip r:embed="rId3"/>
          <a:stretch>
            <a:fillRect/>
          </a:stretch>
        </p:blipFill>
        <p:spPr>
          <a:xfrm>
            <a:off x="381000" y="228600"/>
            <a:ext cx="2476500" cy="1651000"/>
          </a:xfrm>
          <a:prstGeom prst="rect">
            <a:avLst/>
          </a:prstGeom>
          <a:effectLst>
            <a:softEdge rad="317500"/>
          </a:effectLst>
        </p:spPr>
      </p:pic>
      <p:pic>
        <p:nvPicPr>
          <p:cNvPr id="7" name="صورة 6" descr="u=395397969,556983260&amp;fm=3.jpg"/>
          <p:cNvPicPr>
            <a:picLocks noChangeAspect="1"/>
          </p:cNvPicPr>
          <p:nvPr/>
        </p:nvPicPr>
        <p:blipFill>
          <a:blip r:embed="rId3"/>
          <a:stretch>
            <a:fillRect/>
          </a:stretch>
        </p:blipFill>
        <p:spPr>
          <a:xfrm>
            <a:off x="1066800" y="3124200"/>
            <a:ext cx="6705600" cy="1651000"/>
          </a:xfrm>
          <a:prstGeom prst="rect">
            <a:avLst/>
          </a:prstGeom>
          <a:effectLst>
            <a:softEdge rad="317500"/>
          </a:effectLst>
        </p:spPr>
      </p:pic>
      <p:pic>
        <p:nvPicPr>
          <p:cNvPr id="8" name="صورة 7" descr="Capture.PNG"/>
          <p:cNvPicPr>
            <a:picLocks noChangeAspect="1"/>
          </p:cNvPicPr>
          <p:nvPr/>
        </p:nvPicPr>
        <p:blipFill>
          <a:blip r:embed="rId4" cstate="print"/>
          <a:stretch>
            <a:fillRect/>
          </a:stretch>
        </p:blipFill>
        <p:spPr>
          <a:xfrm rot="521609">
            <a:off x="7433841" y="4936555"/>
            <a:ext cx="838200" cy="625285"/>
          </a:xfrm>
          <a:prstGeom prst="rect">
            <a:avLst/>
          </a:prstGeom>
          <a:effectLst>
            <a:softEdge rad="127000"/>
          </a:effectLst>
        </p:spPr>
      </p:pic>
      <p:pic>
        <p:nvPicPr>
          <p:cNvPr id="9" name="صورة 8" descr="Capture.PNG"/>
          <p:cNvPicPr>
            <a:picLocks noChangeAspect="1"/>
          </p:cNvPicPr>
          <p:nvPr/>
        </p:nvPicPr>
        <p:blipFill>
          <a:blip r:embed="rId5" cstate="print"/>
          <a:stretch>
            <a:fillRect/>
          </a:stretch>
        </p:blipFill>
        <p:spPr>
          <a:xfrm>
            <a:off x="6934200" y="0"/>
            <a:ext cx="2037006" cy="1519577"/>
          </a:xfrm>
          <a:prstGeom prst="rect">
            <a:avLst/>
          </a:prstGeom>
          <a:effectLst>
            <a:softEdge rad="63500"/>
          </a:effectLst>
        </p:spPr>
      </p:pic>
      <p:pic>
        <p:nvPicPr>
          <p:cNvPr id="10" name="صورة 9" descr="Capture.PNG"/>
          <p:cNvPicPr>
            <a:picLocks noChangeAspect="1"/>
          </p:cNvPicPr>
          <p:nvPr/>
        </p:nvPicPr>
        <p:blipFill>
          <a:blip r:embed="rId5" cstate="print"/>
          <a:stretch>
            <a:fillRect/>
          </a:stretch>
        </p:blipFill>
        <p:spPr>
          <a:xfrm>
            <a:off x="0" y="2590800"/>
            <a:ext cx="2037006" cy="1519577"/>
          </a:xfrm>
          <a:prstGeom prst="rect">
            <a:avLst/>
          </a:prstGeom>
          <a:effectLst>
            <a:softEdge rad="63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صورة 1" descr="Capture.PNG"/>
          <p:cNvPicPr>
            <a:picLocks noChangeAspect="1"/>
          </p:cNvPicPr>
          <p:nvPr/>
        </p:nvPicPr>
        <p:blipFill>
          <a:blip r:embed="rId3"/>
          <a:stretch>
            <a:fillRect/>
          </a:stretch>
        </p:blipFill>
        <p:spPr>
          <a:xfrm>
            <a:off x="609600" y="304800"/>
            <a:ext cx="8077200" cy="6324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TotalTime>
  <Words>518</Words>
  <Application>Microsoft Office PowerPoint</Application>
  <PresentationFormat>On-screen Show (4:3)</PresentationFormat>
  <Paragraphs>105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سمة Office</vt:lpstr>
      <vt:lpstr>إستراتيجية البيت الدائري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eb</dc:creator>
  <cp:lastModifiedBy>FUJITSU</cp:lastModifiedBy>
  <cp:revision>223</cp:revision>
  <dcterms:created xsi:type="dcterms:W3CDTF">2015-04-01T03:37:32Z</dcterms:created>
  <dcterms:modified xsi:type="dcterms:W3CDTF">2015-05-09T19:04:58Z</dcterms:modified>
</cp:coreProperties>
</file>