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2"/>
  </p:notesMasterIdLst>
  <p:sldIdLst>
    <p:sldId id="276" r:id="rId2"/>
    <p:sldId id="277" r:id="rId3"/>
    <p:sldId id="279" r:id="rId4"/>
    <p:sldId id="272" r:id="rId5"/>
    <p:sldId id="267" r:id="rId6"/>
    <p:sldId id="273" r:id="rId7"/>
    <p:sldId id="261" r:id="rId8"/>
    <p:sldId id="262" r:id="rId9"/>
    <p:sldId id="268" r:id="rId10"/>
    <p:sldId id="264" r:id="rId11"/>
    <p:sldId id="274" r:id="rId12"/>
    <p:sldId id="269" r:id="rId13"/>
    <p:sldId id="284" r:id="rId14"/>
    <p:sldId id="280" r:id="rId15"/>
    <p:sldId id="282" r:id="rId16"/>
    <p:sldId id="281" r:id="rId17"/>
    <p:sldId id="283" r:id="rId18"/>
    <p:sldId id="270" r:id="rId19"/>
    <p:sldId id="271" r:id="rId20"/>
    <p:sldId id="275"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87966" autoAdjust="0"/>
  </p:normalViewPr>
  <p:slideViewPr>
    <p:cSldViewPr>
      <p:cViewPr>
        <p:scale>
          <a:sx n="71" d="100"/>
          <a:sy n="71" d="100"/>
        </p:scale>
        <p:origin x="-1356"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E7FA18E-E725-4597-88C2-DCFC4A846A53}" type="datetimeFigureOut">
              <a:rPr lang="ar-SA" smtClean="0"/>
              <a:pPr/>
              <a:t>25/07/1436</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B714DAB-55B9-4372-87CB-B9F2590B25DF}" type="slidenum">
              <a:rPr lang="ar-SA" smtClean="0"/>
              <a:pPr/>
              <a:t>‹#›</a:t>
            </a:fld>
            <a:endParaRPr lang="ar-SA"/>
          </a:p>
        </p:txBody>
      </p:sp>
    </p:spTree>
    <p:extLst>
      <p:ext uri="{BB962C8B-B14F-4D97-AF65-F5344CB8AC3E}">
        <p14:creationId xmlns:p14="http://schemas.microsoft.com/office/powerpoint/2010/main" val="23471246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B714DAB-55B9-4372-87CB-B9F2590B25DF}" type="slidenum">
              <a:rPr lang="ar-SA" smtClean="0"/>
              <a:pPr/>
              <a:t>4</a:t>
            </a:fld>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4B714DAB-55B9-4372-87CB-B9F2590B25DF}" type="slidenum">
              <a:rPr lang="ar-SA" smtClean="0"/>
              <a:pPr/>
              <a:t>12</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0220FA4-7925-4F1D-BCD9-902DAB65E76D}" type="datetimeFigureOut">
              <a:rPr lang="ar-SA" smtClean="0"/>
              <a:pPr/>
              <a:t>25/07/1436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C9BA854D-F76E-4F79-BD4E-7E6CF1F4FB11}"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0220FA4-7925-4F1D-BCD9-902DAB65E76D}" type="datetimeFigureOut">
              <a:rPr lang="ar-SA" smtClean="0"/>
              <a:pPr/>
              <a:t>25/07/1436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9BA854D-F76E-4F79-BD4E-7E6CF1F4FB11}"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image" Target="../media/image5.jpeg"/><Relationship Id="rId9"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inawDigit\Pictures\صورة1.png"/>
          <p:cNvPicPr>
            <a:picLocks noChangeAspect="1" noChangeArrowheads="1"/>
          </p:cNvPicPr>
          <p:nvPr/>
        </p:nvPicPr>
        <p:blipFill>
          <a:blip r:embed="rId2" cstate="print"/>
          <a:srcRect/>
          <a:stretch>
            <a:fillRect/>
          </a:stretch>
        </p:blipFill>
        <p:spPr bwMode="auto">
          <a:xfrm>
            <a:off x="0" y="0"/>
            <a:ext cx="9144000" cy="7467600"/>
          </a:xfrm>
          <a:prstGeom prst="rect">
            <a:avLst/>
          </a:prstGeom>
          <a:noFill/>
        </p:spPr>
      </p:pic>
      <p:sp>
        <p:nvSpPr>
          <p:cNvPr id="6" name="مستطيل 5"/>
          <p:cNvSpPr/>
          <p:nvPr/>
        </p:nvSpPr>
        <p:spPr>
          <a:xfrm>
            <a:off x="381000" y="381000"/>
            <a:ext cx="8229600" cy="110799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ar-SA" sz="6600" dirty="0" smtClean="0">
                <a:solidFill>
                  <a:schemeClr val="bg1"/>
                </a:solidFill>
              </a:rPr>
              <a:t>استراتيجيه التخيل الموجه</a:t>
            </a:r>
            <a:endParaRPr lang="ar-SA" sz="6600" dirty="0">
              <a:solidFill>
                <a:schemeClr val="bg1"/>
              </a:solidFill>
            </a:endParaRPr>
          </a:p>
        </p:txBody>
      </p:sp>
      <p:sp>
        <p:nvSpPr>
          <p:cNvPr id="7" name="عنوان فرعي 2"/>
          <p:cNvSpPr txBox="1">
            <a:spLocks/>
          </p:cNvSpPr>
          <p:nvPr/>
        </p:nvSpPr>
        <p:spPr>
          <a:xfrm>
            <a:off x="838200" y="5715000"/>
            <a:ext cx="4419600" cy="1143000"/>
          </a:xfrm>
          <a:prstGeom prst="rect">
            <a:avLst/>
          </a:prstGeom>
        </p:spPr>
        <p:style>
          <a:lnRef idx="1">
            <a:schemeClr val="accent6"/>
          </a:lnRef>
          <a:fillRef idx="3">
            <a:schemeClr val="accent6"/>
          </a:fillRef>
          <a:effectRef idx="2">
            <a:schemeClr val="accent6"/>
          </a:effectRef>
          <a:fontRef idx="minor">
            <a:schemeClr val="lt1"/>
          </a:fontRef>
        </p:style>
        <p:txBody>
          <a:bodyPr vert="horz" lIns="91440" tIns="45720" rIns="91440" bIns="45720" rtlCol="1">
            <a:normAutofit lnSpcReduction="10000"/>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err="1" smtClean="0">
                <a:ln>
                  <a:noFill/>
                </a:ln>
                <a:solidFill>
                  <a:schemeClr val="bg1"/>
                </a:solidFill>
                <a:effectLst/>
                <a:uLnTx/>
                <a:uFillTx/>
                <a:latin typeface="+mn-lt"/>
                <a:ea typeface="+mn-ea"/>
                <a:cs typeface="+mn-cs"/>
              </a:rPr>
              <a:t>مساق </a:t>
            </a:r>
            <a:r>
              <a:rPr kumimoji="0" lang="ar-SA" sz="3200" b="0" i="0" u="none" strike="noStrike" kern="1200" cap="none" spc="0" normalizeH="0" baseline="0" noProof="0" dirty="0" smtClean="0">
                <a:ln>
                  <a:noFill/>
                </a:ln>
                <a:solidFill>
                  <a:schemeClr val="bg1"/>
                </a:solidFill>
                <a:effectLst/>
                <a:uLnTx/>
                <a:uFillTx/>
                <a:latin typeface="+mn-lt"/>
                <a:ea typeface="+mn-ea"/>
                <a:cs typeface="+mn-cs"/>
              </a:rPr>
              <a:t>: طرائق تدريس العلوم</a:t>
            </a: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0" i="0" u="none" strike="noStrike" kern="1200" cap="none" spc="0" normalizeH="0" baseline="0" noProof="0" dirty="0" smtClean="0">
                <a:ln>
                  <a:noFill/>
                </a:ln>
                <a:solidFill>
                  <a:schemeClr val="bg1"/>
                </a:solidFill>
                <a:effectLst/>
                <a:uLnTx/>
                <a:uFillTx/>
                <a:latin typeface="+mn-lt"/>
                <a:ea typeface="+mn-ea"/>
                <a:cs typeface="+mn-cs"/>
              </a:rPr>
              <a:t>تقديم : </a:t>
            </a:r>
            <a:r>
              <a:rPr kumimoji="0" lang="ar-SA" sz="3200" b="0" i="0" u="none" strike="noStrike" kern="1200" cap="none" spc="0" normalizeH="0" baseline="0" noProof="0" dirty="0" smtClean="0">
                <a:ln>
                  <a:noFill/>
                </a:ln>
                <a:solidFill>
                  <a:schemeClr val="bg1"/>
                </a:solidFill>
                <a:effectLst/>
                <a:uLnTx/>
                <a:uFillTx/>
                <a:latin typeface="+mn-lt"/>
                <a:ea typeface="+mn-ea"/>
                <a:cs typeface="+mn-cs"/>
              </a:rPr>
              <a:t>شمساء</a:t>
            </a:r>
            <a:r>
              <a:rPr kumimoji="0" lang="ar-OM" sz="3200" b="0" i="0" u="none" strike="noStrike" kern="1200" cap="none" spc="0" normalizeH="0" baseline="0" noProof="0" dirty="0" smtClean="0">
                <a:ln>
                  <a:noFill/>
                </a:ln>
                <a:solidFill>
                  <a:schemeClr val="bg1"/>
                </a:solidFill>
                <a:effectLst/>
                <a:uLnTx/>
                <a:uFillTx/>
                <a:latin typeface="+mn-lt"/>
                <a:ea typeface="+mn-ea"/>
                <a:cs typeface="+mn-cs"/>
              </a:rPr>
              <a:t> </a:t>
            </a:r>
            <a:r>
              <a:rPr kumimoji="0" lang="ar-SA" sz="3200" b="0" i="0" u="none" strike="noStrike" kern="1200" cap="none" spc="0" normalizeH="0" baseline="0" noProof="0" dirty="0" smtClean="0">
                <a:ln>
                  <a:noFill/>
                </a:ln>
                <a:solidFill>
                  <a:schemeClr val="bg1"/>
                </a:solidFill>
                <a:effectLst/>
                <a:uLnTx/>
                <a:uFillTx/>
                <a:latin typeface="+mn-lt"/>
                <a:ea typeface="+mn-ea"/>
                <a:cs typeface="+mn-cs"/>
              </a:rPr>
              <a:t>مبارك </a:t>
            </a:r>
            <a:r>
              <a:rPr kumimoji="0" lang="ar-SA" sz="3200" b="0" i="0" u="none" strike="noStrike" kern="1200" cap="none" spc="0" normalizeH="0" baseline="0" noProof="0" dirty="0" smtClean="0">
                <a:ln>
                  <a:noFill/>
                </a:ln>
                <a:solidFill>
                  <a:schemeClr val="bg1"/>
                </a:solidFill>
                <a:effectLst/>
                <a:uLnTx/>
                <a:uFillTx/>
                <a:latin typeface="+mn-lt"/>
                <a:ea typeface="+mn-ea"/>
                <a:cs typeface="+mn-cs"/>
              </a:rPr>
              <a:t>الهدابي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SinawDigit\Pictures\Screenshot_٢٠١٥-٠٤-٣٠-١٣-٤٣-٣٩-1.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عنصر نائب للمحتوى 2"/>
          <p:cNvSpPr>
            <a:spLocks noGrp="1"/>
          </p:cNvSpPr>
          <p:nvPr>
            <p:ph idx="1"/>
          </p:nvPr>
        </p:nvSpPr>
        <p:spPr>
          <a:xfrm>
            <a:off x="381000" y="1600200"/>
            <a:ext cx="8763000" cy="4525963"/>
          </a:xfrm>
        </p:spPr>
        <p:txBody>
          <a:bodyPr>
            <a:normAutofit/>
          </a:bodyPr>
          <a:lstStyle/>
          <a:p>
            <a:r>
              <a:rPr lang="ar-SA" dirty="0" smtClean="0"/>
              <a:t>ممارسة التخيل في مكان مريح و هادي وربما يحتاج الطالب الى وضع مريح كالاسترخاء وإغماض العينين أثناء </a:t>
            </a:r>
            <a:r>
              <a:rPr lang="ar-SA" dirty="0" err="1" smtClean="0"/>
              <a:t>التخيل .</a:t>
            </a:r>
            <a:endParaRPr lang="ar-SA" dirty="0" smtClean="0"/>
          </a:p>
          <a:p>
            <a:r>
              <a:rPr lang="ar-SA" dirty="0" smtClean="0"/>
              <a:t>توفير وقت كافي يتلاءم مع موضوع </a:t>
            </a:r>
            <a:r>
              <a:rPr lang="ar-SA" dirty="0" err="1" smtClean="0"/>
              <a:t>التخيل .</a:t>
            </a:r>
            <a:endParaRPr lang="ar-SA" dirty="0" smtClean="0"/>
          </a:p>
          <a:p>
            <a:r>
              <a:rPr lang="ar-SA" dirty="0" smtClean="0"/>
              <a:t>يتطلب وجود قائد او مرشد يقود التخيل ويعطي توجيهاته اثناء </a:t>
            </a:r>
            <a:r>
              <a:rPr lang="ar-SA" dirty="0" err="1" smtClean="0"/>
              <a:t>التخيل .</a:t>
            </a:r>
            <a:endParaRPr lang="ar-SA" dirty="0" smtClean="0"/>
          </a:p>
          <a:p>
            <a:r>
              <a:rPr lang="ar-SA" dirty="0" smtClean="0"/>
              <a:t>يحتاج الطالب الى ان يفرغ ذهنه تماما ويفكر في موضوع التخيل </a:t>
            </a:r>
            <a:r>
              <a:rPr lang="ar-SA" dirty="0" err="1" smtClean="0"/>
              <a:t>فقط .</a:t>
            </a:r>
            <a:r>
              <a:rPr lang="ar-SA" dirty="0" smtClean="0"/>
              <a:t> </a:t>
            </a:r>
          </a:p>
          <a:p>
            <a:r>
              <a:rPr lang="ar-SA" dirty="0" smtClean="0"/>
              <a:t>يفضل وجود مؤثرات صوتيه تتناسب وموضوع </a:t>
            </a:r>
            <a:r>
              <a:rPr lang="ar-SA" dirty="0" err="1" smtClean="0"/>
              <a:t>التخيل .</a:t>
            </a:r>
            <a:r>
              <a:rPr lang="ar-SA" dirty="0" smtClean="0"/>
              <a:t> </a:t>
            </a:r>
            <a:endParaRPr lang="ar-SA" dirty="0"/>
          </a:p>
        </p:txBody>
      </p:sp>
      <p:sp>
        <p:nvSpPr>
          <p:cNvPr id="2" name="عنوان 1"/>
          <p:cNvSpPr>
            <a:spLocks noGrp="1"/>
          </p:cNvSpPr>
          <p:nvPr>
            <p:ph type="title"/>
          </p:nvPr>
        </p:nvSpPr>
        <p:spPr/>
        <p:txBody>
          <a:bodyPr>
            <a:normAutofit fontScale="90000"/>
          </a:bodyPr>
          <a:lstStyle/>
          <a:p>
            <a:r>
              <a:rPr lang="ar-SA" dirty="0" smtClean="0">
                <a:solidFill>
                  <a:srgbClr val="FF0000"/>
                </a:solidFill>
              </a:rPr>
              <a:t>الشروط التي ينبغي مراعاتها عند ممارسة التخيل في الفصل </a:t>
            </a:r>
            <a:endParaRPr lang="ar-SA" dirty="0">
              <a:solidFill>
                <a:srgbClr val="FF0000"/>
              </a:solidFill>
            </a:endParaRPr>
          </a:p>
        </p:txBody>
      </p:sp>
      <p:sp>
        <p:nvSpPr>
          <p:cNvPr id="4" name="مثلث متساوي الساقين 3">
            <a:hlinkClick r:id="rId3" action="ppaction://hlinksldjump"/>
          </p:cNvPr>
          <p:cNvSpPr/>
          <p:nvPr/>
        </p:nvSpPr>
        <p:spPr>
          <a:xfrm>
            <a:off x="152400" y="6019800"/>
            <a:ext cx="5334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ربع نص 19"/>
          <p:cNvSpPr txBox="1"/>
          <p:nvPr/>
        </p:nvSpPr>
        <p:spPr>
          <a:xfrm>
            <a:off x="6705600" y="3505200"/>
            <a:ext cx="1600200" cy="1384995"/>
          </a:xfrm>
          <a:prstGeom prst="rect">
            <a:avLst/>
          </a:prstGeom>
          <a:noFill/>
        </p:spPr>
        <p:txBody>
          <a:bodyPr wrap="square" rtlCol="1">
            <a:spAutoFit/>
          </a:bodyPr>
          <a:lstStyle/>
          <a:p>
            <a:r>
              <a:rPr lang="ar-SA" sz="2800" dirty="0" smtClean="0">
                <a:solidFill>
                  <a:schemeClr val="bg1"/>
                </a:solidFill>
              </a:rPr>
              <a:t>اعداد سيناريو للتخيل</a:t>
            </a:r>
            <a:endParaRPr lang="ar-SA" sz="2800" dirty="0">
              <a:solidFill>
                <a:schemeClr val="bg1"/>
              </a:solidFill>
            </a:endParaRPr>
          </a:p>
        </p:txBody>
      </p:sp>
      <p:pic>
        <p:nvPicPr>
          <p:cNvPr id="10242" name="Picture 2" descr="C:\Users\SinawDigit\Pictures\Screenshot_٢٠١٥-٠٤-٢٧-١٨-٤٤-٤٢-1.png"/>
          <p:cNvPicPr>
            <a:picLocks noChangeAspect="1" noChangeArrowheads="1"/>
          </p:cNvPicPr>
          <p:nvPr/>
        </p:nvPicPr>
        <p:blipFill>
          <a:blip r:embed="rId2" cstate="print"/>
          <a:srcRect/>
          <a:stretch>
            <a:fillRect/>
          </a:stretch>
        </p:blipFill>
        <p:spPr bwMode="auto">
          <a:xfrm>
            <a:off x="0" y="0"/>
            <a:ext cx="9144000" cy="7239000"/>
          </a:xfrm>
          <a:prstGeom prst="rect">
            <a:avLst/>
          </a:prstGeom>
          <a:noFill/>
        </p:spPr>
      </p:pic>
      <p:sp>
        <p:nvSpPr>
          <p:cNvPr id="2" name="عنوان 1"/>
          <p:cNvSpPr>
            <a:spLocks noGrp="1"/>
          </p:cNvSpPr>
          <p:nvPr>
            <p:ph type="title"/>
          </p:nvPr>
        </p:nvSpPr>
        <p:spPr>
          <a:xfrm>
            <a:off x="533400" y="685800"/>
            <a:ext cx="8229600" cy="1143000"/>
          </a:xfrm>
        </p:spPr>
        <p:txBody>
          <a:bodyPr/>
          <a:lstStyle/>
          <a:p>
            <a:r>
              <a:rPr lang="ar-SA" dirty="0" smtClean="0"/>
              <a:t>خطوات تنفيذ الاستراتيجيه</a:t>
            </a:r>
            <a:endParaRPr lang="ar-SA" dirty="0"/>
          </a:p>
        </p:txBody>
      </p:sp>
      <p:cxnSp>
        <p:nvCxnSpPr>
          <p:cNvPr id="5" name="رابط بشكل مرفق 4"/>
          <p:cNvCxnSpPr/>
          <p:nvPr/>
        </p:nvCxnSpPr>
        <p:spPr>
          <a:xfrm>
            <a:off x="5029200" y="1828800"/>
            <a:ext cx="2590800" cy="1676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رابط بشكل مرفق 10"/>
          <p:cNvCxnSpPr/>
          <p:nvPr/>
        </p:nvCxnSpPr>
        <p:spPr>
          <a:xfrm rot="5400000">
            <a:off x="4425950" y="2736850"/>
            <a:ext cx="1828800" cy="127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رابط بشكل مرفق 8"/>
          <p:cNvCxnSpPr/>
          <p:nvPr/>
        </p:nvCxnSpPr>
        <p:spPr>
          <a:xfrm rot="10800000" flipV="1">
            <a:off x="3200400" y="1828800"/>
            <a:ext cx="2438400" cy="17526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رابط بشكل مرفق 24"/>
          <p:cNvCxnSpPr/>
          <p:nvPr/>
        </p:nvCxnSpPr>
        <p:spPr>
          <a:xfrm rot="10800000" flipV="1">
            <a:off x="1371600" y="1828800"/>
            <a:ext cx="3124200" cy="167640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شكل بيضاوي 11"/>
          <p:cNvSpPr/>
          <p:nvPr/>
        </p:nvSpPr>
        <p:spPr>
          <a:xfrm>
            <a:off x="7162800" y="3505200"/>
            <a:ext cx="1295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1" name="مربع نص 20"/>
          <p:cNvSpPr txBox="1"/>
          <p:nvPr/>
        </p:nvSpPr>
        <p:spPr>
          <a:xfrm>
            <a:off x="4724400" y="3810000"/>
            <a:ext cx="1143000" cy="830997"/>
          </a:xfrm>
          <a:prstGeom prst="rect">
            <a:avLst/>
          </a:prstGeom>
          <a:noFill/>
        </p:spPr>
        <p:txBody>
          <a:bodyPr wrap="square" rtlCol="1">
            <a:spAutoFit/>
          </a:bodyPr>
          <a:lstStyle/>
          <a:p>
            <a:r>
              <a:rPr lang="ar-SA" sz="2400" dirty="0" smtClean="0">
                <a:solidFill>
                  <a:schemeClr val="bg1"/>
                </a:solidFill>
              </a:rPr>
              <a:t>أنشطة تحضيريه</a:t>
            </a:r>
            <a:endParaRPr lang="ar-SA" sz="2400" dirty="0">
              <a:solidFill>
                <a:schemeClr val="bg1"/>
              </a:solidFill>
            </a:endParaRPr>
          </a:p>
        </p:txBody>
      </p:sp>
      <p:sp>
        <p:nvSpPr>
          <p:cNvPr id="14" name="شكل بيضاوي 13"/>
          <p:cNvSpPr/>
          <p:nvPr/>
        </p:nvSpPr>
        <p:spPr>
          <a:xfrm>
            <a:off x="4648200" y="3505200"/>
            <a:ext cx="1295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مربع نص 27"/>
          <p:cNvSpPr txBox="1"/>
          <p:nvPr/>
        </p:nvSpPr>
        <p:spPr>
          <a:xfrm>
            <a:off x="2438400" y="3733800"/>
            <a:ext cx="1295400" cy="954107"/>
          </a:xfrm>
          <a:prstGeom prst="rect">
            <a:avLst/>
          </a:prstGeom>
          <a:noFill/>
        </p:spPr>
        <p:txBody>
          <a:bodyPr wrap="square" rtlCol="1">
            <a:spAutoFit/>
          </a:bodyPr>
          <a:lstStyle/>
          <a:p>
            <a:r>
              <a:rPr lang="ar-SA" sz="2800" dirty="0" smtClean="0">
                <a:solidFill>
                  <a:schemeClr val="bg1"/>
                </a:solidFill>
              </a:rPr>
              <a:t>تنفيذ التخيل</a:t>
            </a:r>
            <a:endParaRPr lang="ar-SA" sz="2800" dirty="0">
              <a:solidFill>
                <a:schemeClr val="bg1"/>
              </a:solidFill>
            </a:endParaRPr>
          </a:p>
        </p:txBody>
      </p:sp>
      <p:sp>
        <p:nvSpPr>
          <p:cNvPr id="13" name="شكل بيضاوي 12"/>
          <p:cNvSpPr/>
          <p:nvPr/>
        </p:nvSpPr>
        <p:spPr>
          <a:xfrm>
            <a:off x="2743200" y="3581400"/>
            <a:ext cx="1295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29" name="مربع نص 28"/>
          <p:cNvSpPr txBox="1"/>
          <p:nvPr/>
        </p:nvSpPr>
        <p:spPr>
          <a:xfrm>
            <a:off x="609600" y="3810000"/>
            <a:ext cx="914400" cy="830997"/>
          </a:xfrm>
          <a:prstGeom prst="rect">
            <a:avLst/>
          </a:prstGeom>
          <a:noFill/>
        </p:spPr>
        <p:txBody>
          <a:bodyPr wrap="square" rtlCol="1">
            <a:spAutoFit/>
          </a:bodyPr>
          <a:lstStyle/>
          <a:p>
            <a:r>
              <a:rPr lang="ar-SA" sz="2400" b="1" dirty="0" smtClean="0">
                <a:solidFill>
                  <a:schemeClr val="bg1"/>
                </a:solidFill>
              </a:rPr>
              <a:t>الاسئلة التابعه</a:t>
            </a:r>
            <a:endParaRPr lang="ar-SA" sz="2400" b="1" dirty="0">
              <a:solidFill>
                <a:schemeClr val="bg1"/>
              </a:solidFill>
            </a:endParaRPr>
          </a:p>
        </p:txBody>
      </p:sp>
      <p:sp>
        <p:nvSpPr>
          <p:cNvPr id="27" name="شكل بيضاوي 26"/>
          <p:cNvSpPr/>
          <p:nvPr/>
        </p:nvSpPr>
        <p:spPr>
          <a:xfrm>
            <a:off x="457200" y="3505200"/>
            <a:ext cx="12954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0" name="مثلث متساوي الساقين 29">
            <a:hlinkClick r:id="rId3" action="ppaction://hlinksldjump"/>
          </p:cNvPr>
          <p:cNvSpPr/>
          <p:nvPr/>
        </p:nvSpPr>
        <p:spPr>
          <a:xfrm>
            <a:off x="1066800" y="5486400"/>
            <a:ext cx="5334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مربع نص 16"/>
          <p:cNvSpPr txBox="1"/>
          <p:nvPr/>
        </p:nvSpPr>
        <p:spPr>
          <a:xfrm>
            <a:off x="7239000" y="3733800"/>
            <a:ext cx="1066800" cy="830997"/>
          </a:xfrm>
          <a:prstGeom prst="rect">
            <a:avLst/>
          </a:prstGeom>
          <a:noFill/>
        </p:spPr>
        <p:txBody>
          <a:bodyPr wrap="square" rtlCol="1">
            <a:spAutoFit/>
          </a:bodyPr>
          <a:lstStyle/>
          <a:p>
            <a:r>
              <a:rPr lang="ar-SA" sz="2400" b="1" dirty="0" smtClean="0"/>
              <a:t>سيناريو التخيل</a:t>
            </a:r>
            <a:endParaRPr lang="ar-SA" sz="2400" b="1" dirty="0"/>
          </a:p>
        </p:txBody>
      </p:sp>
      <p:sp>
        <p:nvSpPr>
          <p:cNvPr id="18" name="مربع نص 17"/>
          <p:cNvSpPr txBox="1"/>
          <p:nvPr/>
        </p:nvSpPr>
        <p:spPr>
          <a:xfrm>
            <a:off x="4800600" y="3733800"/>
            <a:ext cx="914400" cy="830997"/>
          </a:xfrm>
          <a:prstGeom prst="rect">
            <a:avLst/>
          </a:prstGeom>
          <a:noFill/>
        </p:spPr>
        <p:txBody>
          <a:bodyPr wrap="square" rtlCol="1">
            <a:spAutoFit/>
          </a:bodyPr>
          <a:lstStyle/>
          <a:p>
            <a:r>
              <a:rPr lang="ar-SA" sz="2400" b="1" dirty="0" smtClean="0"/>
              <a:t>أنشطة تخيليه</a:t>
            </a:r>
            <a:endParaRPr lang="ar-SA" sz="2400" b="1" dirty="0"/>
          </a:p>
        </p:txBody>
      </p:sp>
      <p:sp>
        <p:nvSpPr>
          <p:cNvPr id="19" name="مربع نص 18"/>
          <p:cNvSpPr txBox="1"/>
          <p:nvPr/>
        </p:nvSpPr>
        <p:spPr>
          <a:xfrm>
            <a:off x="2743200" y="3810000"/>
            <a:ext cx="1219200" cy="830997"/>
          </a:xfrm>
          <a:prstGeom prst="rect">
            <a:avLst/>
          </a:prstGeom>
          <a:noFill/>
        </p:spPr>
        <p:txBody>
          <a:bodyPr wrap="square" rtlCol="1">
            <a:spAutoFit/>
          </a:bodyPr>
          <a:lstStyle/>
          <a:p>
            <a:r>
              <a:rPr lang="ar-SA" sz="2400" b="1" dirty="0" smtClean="0"/>
              <a:t>تنفيذ نشاط التخيل </a:t>
            </a:r>
            <a:endParaRPr lang="ar-SA" sz="2400" b="1" dirty="0"/>
          </a:p>
        </p:txBody>
      </p:sp>
      <p:sp>
        <p:nvSpPr>
          <p:cNvPr id="22" name="مربع نص 21"/>
          <p:cNvSpPr txBox="1"/>
          <p:nvPr/>
        </p:nvSpPr>
        <p:spPr>
          <a:xfrm>
            <a:off x="304800" y="3733800"/>
            <a:ext cx="1219200" cy="830997"/>
          </a:xfrm>
          <a:prstGeom prst="rect">
            <a:avLst/>
          </a:prstGeom>
          <a:noFill/>
        </p:spPr>
        <p:txBody>
          <a:bodyPr wrap="square" rtlCol="1">
            <a:spAutoFit/>
          </a:bodyPr>
          <a:lstStyle/>
          <a:p>
            <a:r>
              <a:rPr lang="ar-SA" sz="2400" b="1" dirty="0" smtClean="0"/>
              <a:t>أنشطة تابعه</a:t>
            </a:r>
            <a:endParaRPr lang="ar-SA"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SinawDigit\Pictures\Screenshot_٢٠١٥-٠٤-٣٠-١٣-٤٣-٣٩-1.png"/>
          <p:cNvPicPr>
            <a:picLocks noChangeAspect="1" noChangeArrowheads="1"/>
          </p:cNvPicPr>
          <p:nvPr/>
        </p:nvPicPr>
        <p:blipFill>
          <a:blip r:embed="rId3" cstate="print"/>
          <a:srcRect/>
          <a:stretch>
            <a:fillRect/>
          </a:stretch>
        </p:blipFill>
        <p:spPr bwMode="auto">
          <a:xfrm>
            <a:off x="0" y="0"/>
            <a:ext cx="9144000" cy="6857999"/>
          </a:xfrm>
          <a:prstGeom prst="rect">
            <a:avLst/>
          </a:prstGeom>
          <a:noFill/>
        </p:spPr>
      </p:pic>
      <p:sp>
        <p:nvSpPr>
          <p:cNvPr id="3" name="عنصر نائب للمحتوى 2"/>
          <p:cNvSpPr>
            <a:spLocks noGrp="1"/>
          </p:cNvSpPr>
          <p:nvPr>
            <p:ph idx="1"/>
          </p:nvPr>
        </p:nvSpPr>
        <p:spPr>
          <a:xfrm>
            <a:off x="0" y="762000"/>
            <a:ext cx="9144000" cy="6096000"/>
          </a:xfrm>
        </p:spPr>
        <p:txBody>
          <a:bodyPr>
            <a:normAutofit fontScale="92500" lnSpcReduction="20000"/>
          </a:bodyPr>
          <a:lstStyle/>
          <a:p>
            <a:r>
              <a:rPr lang="ar-SA" b="1" dirty="0" smtClean="0"/>
              <a:t>1)</a:t>
            </a:r>
            <a:r>
              <a:rPr lang="ar-SA" b="1" dirty="0"/>
              <a:t>   </a:t>
            </a:r>
            <a:r>
              <a:rPr lang="ar-SA" b="1" dirty="0">
                <a:solidFill>
                  <a:schemeClr val="tx2"/>
                </a:solidFill>
              </a:rPr>
              <a:t>إعداد سيناريو </a:t>
            </a:r>
            <a:r>
              <a:rPr lang="ar-SA" b="1" dirty="0" err="1">
                <a:solidFill>
                  <a:schemeClr val="tx2"/>
                </a:solidFill>
              </a:rPr>
              <a:t>التخيل :</a:t>
            </a:r>
            <a:r>
              <a:rPr lang="ar-SA" b="1" dirty="0">
                <a:solidFill>
                  <a:schemeClr val="tx2"/>
                </a:solidFill>
              </a:rPr>
              <a:t> </a:t>
            </a:r>
            <a:endParaRPr lang="ar-SA" b="1" dirty="0" smtClean="0">
              <a:solidFill>
                <a:schemeClr val="tx2"/>
              </a:solidFill>
            </a:endParaRPr>
          </a:p>
          <a:p>
            <a:r>
              <a:rPr lang="ar-SA" b="1" dirty="0"/>
              <a:t>يقوم المعلم بإعداد سيناريو </a:t>
            </a:r>
            <a:r>
              <a:rPr lang="ar-SA" b="1" dirty="0" smtClean="0"/>
              <a:t>للتخيل ويراعى فيه ان تكون الجمله </a:t>
            </a:r>
            <a:r>
              <a:rPr lang="ar-SA" b="1" dirty="0" err="1" smtClean="0"/>
              <a:t>قصيره</a:t>
            </a:r>
            <a:r>
              <a:rPr lang="ar-SA" b="1" dirty="0" smtClean="0"/>
              <a:t> وغير مركبه بشكل يسمح للمتعلم ببناء صوره ذهنيه فالجمل المركبه قد تحمل </a:t>
            </a:r>
            <a:r>
              <a:rPr lang="ar-SA" b="1" dirty="0" err="1" smtClean="0"/>
              <a:t>مخيله</a:t>
            </a:r>
            <a:r>
              <a:rPr lang="ar-SA" b="1" dirty="0" smtClean="0"/>
              <a:t> المتعلم فوق طاقاتها بشكل لا يمكنه من بناء الصور الذهنيه وقد يؤدي ذلك الى عدم تمكنه من متابعه النشاط ويراعى في السيناريو ان يخاطب الحواس الخمس وذلك بهدف صقل كل القدرات لدى </a:t>
            </a:r>
            <a:r>
              <a:rPr lang="ar-SA" b="1" dirty="0" err="1" smtClean="0"/>
              <a:t>المتعلمين .</a:t>
            </a:r>
            <a:r>
              <a:rPr lang="ar-SA" b="1" dirty="0" smtClean="0"/>
              <a:t> </a:t>
            </a:r>
          </a:p>
          <a:p>
            <a:endParaRPr lang="ar-SA" b="1" dirty="0" smtClean="0"/>
          </a:p>
          <a:p>
            <a:r>
              <a:rPr lang="ar-SA" b="1" dirty="0" smtClean="0"/>
              <a:t>2) </a:t>
            </a:r>
            <a:r>
              <a:rPr lang="ar-SA" b="1" dirty="0"/>
              <a:t> </a:t>
            </a:r>
            <a:r>
              <a:rPr lang="ar-SA" b="1" dirty="0">
                <a:solidFill>
                  <a:schemeClr val="tx2"/>
                </a:solidFill>
              </a:rPr>
              <a:t> البدء بأنشطة تخيلية </a:t>
            </a:r>
            <a:r>
              <a:rPr lang="ar-SA" b="1" dirty="0" err="1">
                <a:solidFill>
                  <a:schemeClr val="tx2"/>
                </a:solidFill>
              </a:rPr>
              <a:t>تحضيرية </a:t>
            </a:r>
            <a:r>
              <a:rPr lang="ar-SA" b="1" dirty="0" err="1" smtClean="0"/>
              <a:t>:</a:t>
            </a:r>
            <a:r>
              <a:rPr lang="ar-SA" b="1" dirty="0" smtClean="0"/>
              <a:t> </a:t>
            </a:r>
          </a:p>
          <a:p>
            <a:endParaRPr lang="ar-SA" b="1" dirty="0" smtClean="0"/>
          </a:p>
          <a:p>
            <a:r>
              <a:rPr lang="ar-SA" b="1" dirty="0"/>
              <a:t>وهي عبارة عن مقاطع قصيرة لموقف تخيلي بسيط تنفذ قبل البدء بالنشاط التخيلي الرئيسي وهدفها مساعدة المتعلم للتهيؤ ذهنيا للنشاط التخيلي الرئيسي ولتمكين المتعلمين من التخلص من المشتتات التي تمتلئ </a:t>
            </a:r>
            <a:r>
              <a:rPr lang="ar-SA" b="1" dirty="0" err="1"/>
              <a:t>بها</a:t>
            </a:r>
            <a:r>
              <a:rPr lang="ar-SA" b="1" dirty="0"/>
              <a:t> </a:t>
            </a:r>
            <a:r>
              <a:rPr lang="ar-SA" b="1" dirty="0" err="1"/>
              <a:t>مخيلاتهم</a:t>
            </a:r>
            <a:r>
              <a:rPr lang="ar-SA" b="1" dirty="0"/>
              <a:t> والتي أحضروها معهم قبل دخول غرفة </a:t>
            </a:r>
            <a:r>
              <a:rPr lang="ar-SA" b="1" dirty="0" err="1"/>
              <a:t>الصف .</a:t>
            </a:r>
            <a:endParaRPr lang="ar-SA" dirty="0" smtClean="0"/>
          </a:p>
          <a:p>
            <a:endParaRPr lang="ar-SA" dirty="0" smtClean="0"/>
          </a:p>
          <a:p>
            <a:endParaRPr lang="ar-SA" dirty="0"/>
          </a:p>
        </p:txBody>
      </p:sp>
      <p:sp>
        <p:nvSpPr>
          <p:cNvPr id="5" name="شبه منحرف 4">
            <a:hlinkClick r:id="rId4" action="ppaction://hlinksldjump"/>
          </p:cNvPr>
          <p:cNvSpPr/>
          <p:nvPr/>
        </p:nvSpPr>
        <p:spPr>
          <a:xfrm>
            <a:off x="228600" y="3962400"/>
            <a:ext cx="838200" cy="45720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609600" y="381000"/>
            <a:ext cx="8229600" cy="685800"/>
          </a:xfrm>
        </p:spPr>
        <p:txBody>
          <a:bodyPr>
            <a:normAutofit fontScale="90000"/>
          </a:bodyPr>
          <a:lstStyle/>
          <a:p>
            <a:r>
              <a:rPr lang="ar-SA" b="1" dirty="0">
                <a:solidFill>
                  <a:srgbClr val="FF0000"/>
                </a:solidFill>
              </a:rPr>
              <a:t>خطوات تنفيذ استراتيجية التخيل الموجه</a:t>
            </a:r>
            <a:r>
              <a:rPr lang="ar-SA" b="1" dirty="0" smtClean="0"/>
              <a:t/>
            </a:r>
            <a:br>
              <a:rPr lang="ar-SA" b="1" dirty="0" smtClean="0"/>
            </a:br>
            <a:endParaRPr lang="ar-S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inawDigit\Pictures\Screenshot_٢٠١٥-٠٤-٢٧-١٦-٢٨-٤٠-1.png"/>
          <p:cNvPicPr>
            <a:picLocks noChangeAspect="1" noChangeArrowheads="1"/>
          </p:cNvPicPr>
          <p:nvPr/>
        </p:nvPicPr>
        <p:blipFill>
          <a:blip r:embed="rId2" cstate="print"/>
          <a:srcRect/>
          <a:stretch>
            <a:fillRect/>
          </a:stretch>
        </p:blipFill>
        <p:spPr bwMode="auto">
          <a:xfrm>
            <a:off x="0" y="0"/>
            <a:ext cx="9143019"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inawDigit\Pictures\Screenshot_٢٠١٥-٠٤-٢٧-١٦-٢٨-٣٨-1.png"/>
          <p:cNvPicPr>
            <a:picLocks noChangeAspect="1" noChangeArrowheads="1"/>
          </p:cNvPicPr>
          <p:nvPr/>
        </p:nvPicPr>
        <p:blipFill>
          <a:blip r:embed="rId2" cstate="print"/>
          <a:srcRect/>
          <a:stretch>
            <a:fillRect/>
          </a:stretch>
        </p:blipFill>
        <p:spPr bwMode="auto">
          <a:xfrm>
            <a:off x="20411" y="0"/>
            <a:ext cx="9103179"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SinawDigit\Pictures\Screenshot_٢٠١٥-٠٤-٢٧-١٦-٢٨-٤٣-1.png"/>
          <p:cNvPicPr>
            <a:picLocks noChangeAspect="1" noChangeArrowheads="1"/>
          </p:cNvPicPr>
          <p:nvPr/>
        </p:nvPicPr>
        <p:blipFill>
          <a:blip r:embed="rId2" cstate="print"/>
          <a:srcRect/>
          <a:stretch>
            <a:fillRect/>
          </a:stretch>
        </p:blipFill>
        <p:spPr bwMode="auto">
          <a:xfrm>
            <a:off x="0" y="0"/>
            <a:ext cx="9176261"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SinawDigit\Pictures\Screenshot_٢٠١٥-٠٤-٢٧-١٦-٢٨-٤٩-1.png"/>
          <p:cNvPicPr>
            <a:picLocks noChangeAspect="1" noChangeArrowheads="1"/>
          </p:cNvPicPr>
          <p:nvPr/>
        </p:nvPicPr>
        <p:blipFill>
          <a:blip r:embed="rId2" cstate="print"/>
          <a:srcRect/>
          <a:stretch>
            <a:fillRect/>
          </a:stretch>
        </p:blipFill>
        <p:spPr bwMode="auto">
          <a:xfrm>
            <a:off x="0" y="0"/>
            <a:ext cx="9144000" cy="7086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C:\Users\SinawDigit\Pictures\Screenshot_٢٠١٥-٠٤-٢٧-١٦-٢٨-٥٤-1.png"/>
          <p:cNvPicPr>
            <a:picLocks noChangeAspect="1" noChangeArrowheads="1"/>
          </p:cNvPicPr>
          <p:nvPr/>
        </p:nvPicPr>
        <p:blipFill>
          <a:blip r:embed="rId2" cstate="print"/>
          <a:srcRect/>
          <a:stretch>
            <a:fillRect/>
          </a:stretch>
        </p:blipFill>
        <p:spPr bwMode="auto">
          <a:xfrm>
            <a:off x="-228600" y="0"/>
            <a:ext cx="93726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SinawDigit\Pictures\Screenshot_٢٠١٥-٠٤-٣٠-١٣-٤٣-٣٩-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533400" y="304800"/>
            <a:ext cx="8153400" cy="5943600"/>
          </a:xfrm>
        </p:spPr>
        <p:txBody>
          <a:bodyPr>
            <a:normAutofit fontScale="92500"/>
          </a:bodyPr>
          <a:lstStyle/>
          <a:p>
            <a:pPr>
              <a:buNone/>
            </a:pPr>
            <a:r>
              <a:rPr lang="ar-SA" b="1" dirty="0" smtClean="0">
                <a:solidFill>
                  <a:schemeClr val="bg1"/>
                </a:solidFill>
              </a:rPr>
              <a:t>3)</a:t>
            </a:r>
            <a:r>
              <a:rPr lang="ar-SA" b="1" dirty="0">
                <a:solidFill>
                  <a:schemeClr val="bg1"/>
                </a:solidFill>
              </a:rPr>
              <a:t>   تنفيذ نشاط </a:t>
            </a:r>
            <a:r>
              <a:rPr lang="ar-SA" b="1" dirty="0" err="1">
                <a:solidFill>
                  <a:schemeClr val="bg1"/>
                </a:solidFill>
              </a:rPr>
              <a:t>التخيل :</a:t>
            </a:r>
            <a:r>
              <a:rPr lang="ar-SA" b="1" dirty="0">
                <a:solidFill>
                  <a:schemeClr val="bg1"/>
                </a:solidFill>
              </a:rPr>
              <a:t> </a:t>
            </a:r>
            <a:endParaRPr lang="ar-SA" b="1" dirty="0" smtClean="0"/>
          </a:p>
          <a:p>
            <a:pPr lvl="0"/>
            <a:r>
              <a:rPr lang="ar-SA" b="1" dirty="0" err="1"/>
              <a:t>أ‌</a:t>
            </a:r>
            <a:r>
              <a:rPr lang="ar-SA" b="1" dirty="0"/>
              <a:t>)       تهيئة المتعلمين بتعريفهم بنشاط التخيل وبيان أهميته في تنمية قدرات التفكير </a:t>
            </a:r>
            <a:r>
              <a:rPr lang="ar-SA" b="1" dirty="0" err="1"/>
              <a:t>لديهم </a:t>
            </a:r>
            <a:r>
              <a:rPr lang="ar-SA" b="1" dirty="0"/>
              <a:t>،وطلب منهم الهدوء والتركيز ومحاولة بناء صور ذهنية لما سيستمعون </a:t>
            </a:r>
            <a:r>
              <a:rPr lang="ar-SA" b="1" dirty="0" err="1"/>
              <a:t>إليه </a:t>
            </a:r>
            <a:r>
              <a:rPr lang="ar-SA" b="1" dirty="0"/>
              <a:t>، إن كثيراً من المعلمين يتسرعون في البدء في النشاط </a:t>
            </a:r>
            <a:r>
              <a:rPr lang="ar-SA" b="1" dirty="0" err="1"/>
              <a:t>التخيلي .</a:t>
            </a:r>
            <a:endParaRPr lang="ar-SA" dirty="0" smtClean="0"/>
          </a:p>
          <a:p>
            <a:pPr lvl="0"/>
            <a:r>
              <a:rPr lang="ar-SA" b="1" dirty="0" err="1"/>
              <a:t>ب‌</a:t>
            </a:r>
            <a:r>
              <a:rPr lang="ar-SA" b="1" dirty="0"/>
              <a:t>)  الطلب من المتعلمين أخذ نفس طويل ثم غلق </a:t>
            </a:r>
            <a:r>
              <a:rPr lang="ar-SA" b="1" dirty="0" err="1"/>
              <a:t>أعينهم .</a:t>
            </a:r>
            <a:endParaRPr lang="ar-SA" dirty="0" smtClean="0"/>
          </a:p>
          <a:p>
            <a:pPr lvl="0"/>
            <a:r>
              <a:rPr lang="ar-SA" b="1" dirty="0" err="1"/>
              <a:t>ت‌</a:t>
            </a:r>
            <a:r>
              <a:rPr lang="ar-SA" b="1" dirty="0"/>
              <a:t>)  القراءة بصوت عال </a:t>
            </a:r>
            <a:r>
              <a:rPr lang="ar-SA" b="1" dirty="0" err="1"/>
              <a:t>وبطيء </a:t>
            </a:r>
            <a:r>
              <a:rPr lang="ar-SA" b="1" dirty="0" err="1" smtClean="0"/>
              <a:t>.</a:t>
            </a:r>
            <a:r>
              <a:rPr lang="ar-SA" b="1" dirty="0" smtClean="0"/>
              <a:t>( تنويع في نبرات </a:t>
            </a:r>
            <a:r>
              <a:rPr lang="ar-SA" b="1" dirty="0" err="1" smtClean="0"/>
              <a:t>الصوت )</a:t>
            </a:r>
            <a:endParaRPr lang="ar-SA" dirty="0" smtClean="0"/>
          </a:p>
          <a:p>
            <a:pPr lvl="0"/>
            <a:r>
              <a:rPr lang="ar-SA" b="1" dirty="0" err="1"/>
              <a:t>ث‌</a:t>
            </a:r>
            <a:r>
              <a:rPr lang="ar-SA" b="1" dirty="0"/>
              <a:t>)  الوقوف في مقدمة </a:t>
            </a:r>
            <a:r>
              <a:rPr lang="ar-SA" b="1" dirty="0" err="1"/>
              <a:t>الفصل </a:t>
            </a:r>
            <a:r>
              <a:rPr lang="ar-SA" b="1" dirty="0"/>
              <a:t>، وتجنب الحركة الزائدة أثناء الإلقاء حتى لا يشتت ذلك المتعلمين ويمنع تكون الصور الذهنية </a:t>
            </a:r>
            <a:r>
              <a:rPr lang="ar-SA" b="1" dirty="0" err="1"/>
              <a:t>لديهم .</a:t>
            </a:r>
            <a:endParaRPr lang="ar-SA" dirty="0" smtClean="0"/>
          </a:p>
          <a:p>
            <a:pPr lvl="0"/>
            <a:r>
              <a:rPr lang="ar-SA" b="1" dirty="0" err="1"/>
              <a:t>ج‌</a:t>
            </a:r>
            <a:r>
              <a:rPr lang="ar-SA" b="1" dirty="0"/>
              <a:t>)    إعطاء كل وقفة </a:t>
            </a:r>
            <a:r>
              <a:rPr lang="ar-SA" b="1" dirty="0" err="1"/>
              <a:t>حقها .</a:t>
            </a:r>
            <a:endParaRPr lang="ar-SA" dirty="0" smtClean="0"/>
          </a:p>
          <a:p>
            <a:endParaRPr lang="ar-S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C:\Users\SinawDigit\Pictures\Screenshot_٢٠١٥-٠٤-٣٠-١٣-٤٣-٣٩-1.pn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
        <p:nvSpPr>
          <p:cNvPr id="3" name="عنصر نائب للمحتوى 2"/>
          <p:cNvSpPr>
            <a:spLocks noGrp="1"/>
          </p:cNvSpPr>
          <p:nvPr>
            <p:ph idx="1"/>
          </p:nvPr>
        </p:nvSpPr>
        <p:spPr>
          <a:xfrm>
            <a:off x="228600" y="228600"/>
            <a:ext cx="8534400" cy="6629400"/>
          </a:xfrm>
        </p:spPr>
        <p:txBody>
          <a:bodyPr>
            <a:normAutofit fontScale="85000" lnSpcReduction="10000"/>
          </a:bodyPr>
          <a:lstStyle/>
          <a:p>
            <a:pPr>
              <a:buNone/>
            </a:pPr>
            <a:r>
              <a:rPr lang="ar-SA" b="1" dirty="0" smtClean="0">
                <a:solidFill>
                  <a:schemeClr val="bg1"/>
                </a:solidFill>
              </a:rPr>
              <a:t>4)    الأسئلة </a:t>
            </a:r>
            <a:r>
              <a:rPr lang="ar-SA" b="1" dirty="0" err="1" smtClean="0">
                <a:solidFill>
                  <a:schemeClr val="bg1"/>
                </a:solidFill>
              </a:rPr>
              <a:t>التابعة :</a:t>
            </a:r>
            <a:endParaRPr lang="ar-SA" b="1" dirty="0" smtClean="0">
              <a:solidFill>
                <a:schemeClr val="bg1"/>
              </a:solidFill>
            </a:endParaRPr>
          </a:p>
          <a:p>
            <a:pPr>
              <a:buNone/>
            </a:pPr>
            <a:endParaRPr lang="ar-SA" b="1" dirty="0" smtClean="0">
              <a:solidFill>
                <a:schemeClr val="tx2"/>
              </a:solidFill>
            </a:endParaRPr>
          </a:p>
          <a:p>
            <a:r>
              <a:rPr lang="ar-SA" b="1" dirty="0"/>
              <a:t>بعد تنفيذ النشاط الرئيسي يقوم المعلم بطرح عدد من الأسئلة على المتعلمين ويطلب منهم الحديث عن الصور الذهنية التي قاموا ببنائها أثناء </a:t>
            </a:r>
            <a:r>
              <a:rPr lang="ar-SA" b="1" dirty="0" err="1"/>
              <a:t>التخيل </a:t>
            </a:r>
            <a:r>
              <a:rPr lang="ar-SA" b="1" dirty="0"/>
              <a:t>،ويتم اتباع التعليمات </a:t>
            </a:r>
            <a:r>
              <a:rPr lang="ar-SA" b="1" dirty="0" err="1"/>
              <a:t>التالية :</a:t>
            </a:r>
            <a:endParaRPr lang="ar-SA" dirty="0" smtClean="0"/>
          </a:p>
          <a:p>
            <a:pPr lvl="0"/>
            <a:r>
              <a:rPr lang="ar-SA" b="1" dirty="0" err="1"/>
              <a:t>أ‌</a:t>
            </a:r>
            <a:r>
              <a:rPr lang="ar-SA" b="1" dirty="0"/>
              <a:t>)       إعطائهم وقتاً للحديث عما تخيلوه.</a:t>
            </a:r>
            <a:endParaRPr lang="ar-SA" dirty="0" smtClean="0"/>
          </a:p>
          <a:p>
            <a:pPr lvl="0"/>
            <a:r>
              <a:rPr lang="ar-SA" b="1" dirty="0" err="1"/>
              <a:t>ب‌</a:t>
            </a:r>
            <a:r>
              <a:rPr lang="ar-SA" b="1" dirty="0"/>
              <a:t>)  طرح أسئلة عن الصور التي قاموا ببنائها وليس عن المعلومات التي وردت في السيناريو، وإلا فإنهم سيركزون ما ورد في السيناريو حرفياً.</a:t>
            </a:r>
            <a:endParaRPr lang="ar-SA" dirty="0" smtClean="0"/>
          </a:p>
          <a:p>
            <a:pPr lvl="0"/>
            <a:r>
              <a:rPr lang="ar-SA" b="1" dirty="0" err="1"/>
              <a:t>ت‌</a:t>
            </a:r>
            <a:r>
              <a:rPr lang="ar-SA" b="1" dirty="0"/>
              <a:t>)  الترحيب بكل الإجابات والتخيلات.</a:t>
            </a:r>
            <a:endParaRPr lang="ar-SA" dirty="0" smtClean="0"/>
          </a:p>
          <a:p>
            <a:pPr lvl="0"/>
            <a:r>
              <a:rPr lang="ar-SA" b="1" dirty="0" err="1"/>
              <a:t>ث‌</a:t>
            </a:r>
            <a:r>
              <a:rPr lang="ar-SA" b="1" dirty="0"/>
              <a:t>)  محاولة التقليل من مستوى القلق عندهم إلى أدنى مستوى.</a:t>
            </a:r>
            <a:endParaRPr lang="ar-SA" dirty="0" smtClean="0"/>
          </a:p>
          <a:p>
            <a:pPr lvl="0"/>
            <a:r>
              <a:rPr lang="ar-SA" b="1" dirty="0" err="1"/>
              <a:t>ج‌</a:t>
            </a:r>
            <a:r>
              <a:rPr lang="ar-SA" b="1" dirty="0"/>
              <a:t>)    السؤال عن جميع الحواس هل عايشوا روائح معينة أو ألواناً معينة أو شعوراً بالحرارة أو البرودة أو تذوقوا شيئاً </a:t>
            </a:r>
            <a:r>
              <a:rPr lang="ar-SA" b="1" dirty="0" err="1"/>
              <a:t>معيناً .</a:t>
            </a:r>
            <a:endParaRPr lang="ar-SA" dirty="0" smtClean="0"/>
          </a:p>
          <a:p>
            <a:pPr lvl="0"/>
            <a:r>
              <a:rPr lang="ar-SA" b="1" dirty="0" err="1"/>
              <a:t>ح‌</a:t>
            </a:r>
            <a:r>
              <a:rPr lang="ar-SA" b="1" dirty="0"/>
              <a:t>)    كتابة أو رسم الرحلة التخيلية وذلك بالطلب من المتعلمين كتابة أو رسم ما عايشوه في الرحلة التخيلية على شكل </a:t>
            </a:r>
            <a:r>
              <a:rPr lang="ar-SA" b="1" dirty="0" err="1"/>
              <a:t>قصة </a:t>
            </a:r>
            <a:r>
              <a:rPr lang="ar-SA" b="1" dirty="0"/>
              <a:t>،يعبرون فيها عن الصور الذهنية التي مرت عليهم في أثناء رحلتهم التخيلية.</a:t>
            </a:r>
            <a:endParaRPr lang="ar-SA" dirty="0" smtClean="0"/>
          </a:p>
          <a:p>
            <a:endParaRPr lang="ar-S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inawDigit\Pictures\صورة2.jpg"/>
          <p:cNvPicPr>
            <a:picLocks noChangeAspect="1" noChangeArrowheads="1"/>
          </p:cNvPicPr>
          <p:nvPr/>
        </p:nvPicPr>
        <p:blipFill>
          <a:blip r:embed="rId2" cstate="print"/>
          <a:srcRect/>
          <a:stretch>
            <a:fillRect/>
          </a:stretch>
        </p:blipFill>
        <p:spPr bwMode="auto">
          <a:xfrm>
            <a:off x="0" y="0"/>
            <a:ext cx="4038600" cy="6858000"/>
          </a:xfrm>
          <a:prstGeom prst="rect">
            <a:avLst/>
          </a:prstGeom>
          <a:noFill/>
        </p:spPr>
      </p:pic>
      <p:sp>
        <p:nvSpPr>
          <p:cNvPr id="7" name="مستطيل 6"/>
          <p:cNvSpPr/>
          <p:nvPr/>
        </p:nvSpPr>
        <p:spPr>
          <a:xfrm>
            <a:off x="3810000" y="0"/>
            <a:ext cx="5334000" cy="7017306"/>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r>
              <a:rPr lang="ar-SA" sz="2400" b="1" dirty="0" smtClean="0">
                <a:solidFill>
                  <a:schemeClr val="bg1"/>
                </a:solidFill>
                <a:latin typeface="Tahoma" pitchFamily="34" charset="0"/>
                <a:cs typeface="Tahoma" pitchFamily="34" charset="0"/>
              </a:rPr>
              <a:t>قال </a:t>
            </a:r>
            <a:r>
              <a:rPr lang="ar-SA" b="1" dirty="0" err="1" smtClean="0">
                <a:solidFill>
                  <a:schemeClr val="bg1"/>
                </a:solidFill>
                <a:latin typeface="Tahoma" pitchFamily="34" charset="0"/>
                <a:cs typeface="Tahoma" pitchFamily="34" charset="0"/>
              </a:rPr>
              <a:t>تعالى </a:t>
            </a:r>
            <a:r>
              <a:rPr lang="ar-SA" b="1" dirty="0" smtClean="0">
                <a:solidFill>
                  <a:schemeClr val="bg1"/>
                </a:solidFill>
                <a:latin typeface="Tahoma" pitchFamily="34" charset="0"/>
                <a:cs typeface="Tahoma" pitchFamily="34" charset="0"/>
              </a:rPr>
              <a:t>"يوم يكون الناس كالفراش المبثوث و تكون الجبال كالعهن </a:t>
            </a:r>
            <a:r>
              <a:rPr lang="ar-SA" b="1" dirty="0" err="1" smtClean="0">
                <a:solidFill>
                  <a:schemeClr val="bg1"/>
                </a:solidFill>
                <a:latin typeface="Tahoma" pitchFamily="34" charset="0"/>
                <a:cs typeface="Tahoma" pitchFamily="34" charset="0"/>
              </a:rPr>
              <a:t>المنفوش"</a:t>
            </a:r>
            <a:endParaRPr lang="ar-SA" b="1" dirty="0" smtClean="0">
              <a:solidFill>
                <a:schemeClr val="bg1"/>
              </a:solidFill>
              <a:latin typeface="Tahoma" pitchFamily="34" charset="0"/>
              <a:cs typeface="Tahoma" pitchFamily="34" charset="0"/>
            </a:endParaRPr>
          </a:p>
          <a:p>
            <a:r>
              <a:rPr lang="ar-SA" b="1" dirty="0" smtClean="0">
                <a:solidFill>
                  <a:schemeClr val="bg1"/>
                </a:solidFill>
                <a:latin typeface="Tahoma" pitchFamily="34" charset="0"/>
                <a:cs typeface="Tahoma" pitchFamily="34" charset="0"/>
              </a:rPr>
              <a:t>هل رأيت يوما أناسا يحلقون منتشرين </a:t>
            </a:r>
            <a:r>
              <a:rPr lang="ar-SA" b="1" dirty="0" err="1" smtClean="0">
                <a:solidFill>
                  <a:schemeClr val="bg1"/>
                </a:solidFill>
                <a:latin typeface="Tahoma" pitchFamily="34" charset="0"/>
                <a:cs typeface="Tahoma" pitchFamily="34" charset="0"/>
              </a:rPr>
              <a:t>كالفراش </a:t>
            </a:r>
            <a:r>
              <a:rPr lang="ar-SA" b="1" dirty="0" smtClean="0">
                <a:solidFill>
                  <a:schemeClr val="bg1"/>
                </a:solidFill>
                <a:latin typeface="Tahoma" pitchFamily="34" charset="0"/>
                <a:cs typeface="Tahoma" pitchFamily="34" charset="0"/>
              </a:rPr>
              <a:t>, أو جبالا أصبحت من ركامها كالقطن الخفيف </a:t>
            </a:r>
            <a:r>
              <a:rPr lang="ar-SA" b="1" dirty="0" err="1" smtClean="0">
                <a:solidFill>
                  <a:schemeClr val="bg1"/>
                </a:solidFill>
                <a:latin typeface="Tahoma" pitchFamily="34" charset="0"/>
                <a:cs typeface="Tahoma" pitchFamily="34" charset="0"/>
              </a:rPr>
              <a:t>المتطاير؟؟؟</a:t>
            </a:r>
            <a:endParaRPr lang="ar-SA" b="1" dirty="0" smtClean="0">
              <a:solidFill>
                <a:schemeClr val="bg1"/>
              </a:solidFill>
              <a:latin typeface="Tahoma" pitchFamily="34" charset="0"/>
              <a:cs typeface="Tahoma" pitchFamily="34" charset="0"/>
            </a:endParaRPr>
          </a:p>
          <a:p>
            <a:r>
              <a:rPr lang="ar-SA" b="1" dirty="0" err="1" smtClean="0">
                <a:solidFill>
                  <a:schemeClr val="bg1"/>
                </a:solidFill>
                <a:latin typeface="Tahoma" pitchFamily="34" charset="0"/>
                <a:cs typeface="Tahoma" pitchFamily="34" charset="0"/>
              </a:rPr>
              <a:t>لا.......</a:t>
            </a:r>
            <a:endParaRPr lang="ar-SA" b="1" dirty="0" smtClean="0">
              <a:solidFill>
                <a:schemeClr val="bg1"/>
              </a:solidFill>
              <a:latin typeface="Tahoma" pitchFamily="34" charset="0"/>
              <a:cs typeface="Tahoma" pitchFamily="34" charset="0"/>
            </a:endParaRPr>
          </a:p>
          <a:p>
            <a:r>
              <a:rPr lang="ar-SA" b="1" dirty="0" smtClean="0">
                <a:solidFill>
                  <a:schemeClr val="bg1"/>
                </a:solidFill>
                <a:latin typeface="Tahoma" pitchFamily="34" charset="0"/>
                <a:cs typeface="Tahoma" pitchFamily="34" charset="0"/>
              </a:rPr>
              <a:t>ولكن أما أمكنت آيات الله عز وجل أن تجعلك تدرك هذه الصور وإن لم يسبق لك </a:t>
            </a:r>
            <a:r>
              <a:rPr lang="ar-SA" b="1" dirty="0" err="1" smtClean="0">
                <a:solidFill>
                  <a:schemeClr val="bg1"/>
                </a:solidFill>
                <a:latin typeface="Tahoma" pitchFamily="34" charset="0"/>
                <a:cs typeface="Tahoma" pitchFamily="34" charset="0"/>
              </a:rPr>
              <a:t>رؤيتها؟؟</a:t>
            </a:r>
            <a:endParaRPr lang="ar-SA" b="1" dirty="0" smtClean="0">
              <a:solidFill>
                <a:schemeClr val="bg1"/>
              </a:solidFill>
              <a:latin typeface="Tahoma" pitchFamily="34" charset="0"/>
              <a:cs typeface="Tahoma" pitchFamily="34" charset="0"/>
            </a:endParaRPr>
          </a:p>
          <a:p>
            <a:r>
              <a:rPr lang="ar-SA" b="1" dirty="0" smtClean="0">
                <a:solidFill>
                  <a:schemeClr val="bg1"/>
                </a:solidFill>
                <a:latin typeface="Tahoma" pitchFamily="34" charset="0"/>
                <a:cs typeface="Tahoma" pitchFamily="34" charset="0"/>
              </a:rPr>
              <a:t>فكيف كان </a:t>
            </a:r>
            <a:r>
              <a:rPr lang="ar-SA" b="1" dirty="0" err="1" smtClean="0">
                <a:solidFill>
                  <a:schemeClr val="bg1"/>
                </a:solidFill>
                <a:latin typeface="Tahoma" pitchFamily="34" charset="0"/>
                <a:cs typeface="Tahoma" pitchFamily="34" charset="0"/>
              </a:rPr>
              <a:t>ذلك ...؟؟؟؟</a:t>
            </a:r>
            <a:r>
              <a:rPr lang="ar-SA" b="1" dirty="0" smtClean="0">
                <a:solidFill>
                  <a:schemeClr val="bg1"/>
                </a:solidFill>
                <a:latin typeface="Tahoma" pitchFamily="34" charset="0"/>
                <a:cs typeface="Tahoma" pitchFamily="34" charset="0"/>
              </a:rPr>
              <a:t>  </a:t>
            </a:r>
          </a:p>
          <a:p>
            <a:r>
              <a:rPr lang="ar-SA" b="1" dirty="0" err="1" smtClean="0">
                <a:solidFill>
                  <a:schemeClr val="bg1"/>
                </a:solidFill>
                <a:latin typeface="Tahoma" pitchFamily="34" charset="0"/>
                <a:cs typeface="Tahoma" pitchFamily="34" charset="0"/>
              </a:rPr>
              <a:t>(</a:t>
            </a:r>
            <a:r>
              <a:rPr lang="ar-SA" b="1" dirty="0" smtClean="0">
                <a:solidFill>
                  <a:schemeClr val="bg1"/>
                </a:solidFill>
                <a:latin typeface="Tahoma" pitchFamily="34" charset="0"/>
                <a:cs typeface="Tahoma" pitchFamily="34" charset="0"/>
              </a:rPr>
              <a:t>(إن الأسلوب القرآني يحمل اياته  إلى أجواء الصور وكأنه ينظر في تفصيلات الصورة المجسّمة أمامه، وكأن المشهد يجري أمامه حيّاً متحرّكاً، ولا شك أن الفكرة أو المعنى الذي يراد إيضاحه يكون أقرب إلى الفهم وأوضح في الذهن مما لو نقل </a:t>
            </a:r>
            <a:r>
              <a:rPr lang="ar-SA" sz="2400" b="1" dirty="0" smtClean="0">
                <a:solidFill>
                  <a:schemeClr val="bg1"/>
                </a:solidFill>
                <a:latin typeface="Tahoma" pitchFamily="34" charset="0"/>
                <a:cs typeface="Tahoma" pitchFamily="34" charset="0"/>
              </a:rPr>
              <a:t>المعنى مجرّداً من تلك الصور الحية</a:t>
            </a:r>
            <a:r>
              <a:rPr lang="en-US" sz="2400" b="1" dirty="0" smtClean="0">
                <a:solidFill>
                  <a:schemeClr val="bg1"/>
                </a:solidFill>
                <a:latin typeface="Tahoma" pitchFamily="34" charset="0"/>
                <a:cs typeface="Tahoma" pitchFamily="34" charset="0"/>
              </a:rPr>
              <a:t> .</a:t>
            </a:r>
            <a:br>
              <a:rPr lang="en-US" sz="2400" b="1" dirty="0" smtClean="0">
                <a:solidFill>
                  <a:schemeClr val="bg1"/>
                </a:solidFill>
                <a:latin typeface="Tahoma" pitchFamily="34" charset="0"/>
                <a:cs typeface="Tahoma" pitchFamily="34" charset="0"/>
              </a:rPr>
            </a:br>
            <a:r>
              <a:rPr lang="en-US" sz="2400" b="1" dirty="0" smtClean="0">
                <a:solidFill>
                  <a:schemeClr val="bg1"/>
                </a:solidFill>
                <a:latin typeface="Tahoma" pitchFamily="34" charset="0"/>
                <a:cs typeface="Tahoma" pitchFamily="34" charset="0"/>
              </a:rPr>
              <a:t>..</a:t>
            </a:r>
            <a:r>
              <a:rPr lang="ar-SA" sz="2400" b="1" dirty="0" smtClean="0">
                <a:solidFill>
                  <a:schemeClr val="bg1"/>
                </a:solidFill>
                <a:latin typeface="Tahoma" pitchFamily="34" charset="0"/>
                <a:cs typeface="Tahoma" pitchFamily="34" charset="0"/>
              </a:rPr>
              <a:t>وهنا تشترك حاسة الذهن وملكة  الخيال  </a:t>
            </a:r>
            <a:r>
              <a:rPr lang="ar-SA" sz="2400" b="1" dirty="0" err="1" smtClean="0">
                <a:solidFill>
                  <a:schemeClr val="bg1"/>
                </a:solidFill>
                <a:latin typeface="Tahoma" pitchFamily="34" charset="0"/>
                <a:cs typeface="Tahoma" pitchFamily="34" charset="0"/>
              </a:rPr>
              <a:t>معا .</a:t>
            </a:r>
            <a:r>
              <a:rPr lang="ar-SA" sz="2400" b="1" dirty="0" smtClean="0">
                <a:solidFill>
                  <a:schemeClr val="bg1"/>
                </a:solidFill>
                <a:latin typeface="Tahoma" pitchFamily="34" charset="0"/>
                <a:cs typeface="Tahoma" pitchFamily="34" charset="0"/>
              </a:rPr>
              <a:t>       </a:t>
            </a:r>
          </a:p>
          <a:p>
            <a:r>
              <a:rPr lang="ar-SA" sz="2400" b="1" dirty="0" smtClean="0">
                <a:solidFill>
                  <a:schemeClr val="bg1"/>
                </a:solidFill>
                <a:latin typeface="Tahoma" pitchFamily="34" charset="0"/>
                <a:cs typeface="Tahoma" pitchFamily="34" charset="0"/>
              </a:rPr>
              <a:t>هل لديك القدرة على ممارسة الخيال والاستمتاع </a:t>
            </a:r>
            <a:r>
              <a:rPr lang="ar-SA" sz="2400" b="1" dirty="0" err="1" smtClean="0">
                <a:solidFill>
                  <a:schemeClr val="bg1"/>
                </a:solidFill>
                <a:latin typeface="Tahoma" pitchFamily="34" charset="0"/>
                <a:cs typeface="Tahoma" pitchFamily="34" charset="0"/>
              </a:rPr>
              <a:t>به؟؟</a:t>
            </a:r>
            <a:endParaRPr lang="ar-SA" sz="2400" b="1" dirty="0" smtClean="0">
              <a:solidFill>
                <a:schemeClr val="bg1"/>
              </a:solidFill>
              <a:latin typeface="Tahoma" pitchFamily="34" charset="0"/>
              <a:cs typeface="Tahoma" pitchFamily="34" charset="0"/>
            </a:endParaRPr>
          </a:p>
          <a:p>
            <a:r>
              <a:rPr lang="ar-SA" sz="2400" b="1" dirty="0" smtClean="0">
                <a:solidFill>
                  <a:schemeClr val="bg1"/>
                </a:solidFill>
                <a:latin typeface="Tahoma" pitchFamily="34" charset="0"/>
                <a:cs typeface="Tahoma" pitchFamily="34" charset="0"/>
              </a:rPr>
              <a:t>هل لديك آمالا مستقبلية تراها في أحلام </a:t>
            </a:r>
            <a:r>
              <a:rPr lang="ar-SA" sz="2400" b="1" dirty="0" err="1" smtClean="0">
                <a:solidFill>
                  <a:schemeClr val="bg1"/>
                </a:solidFill>
                <a:latin typeface="Tahoma" pitchFamily="34" charset="0"/>
                <a:cs typeface="Tahoma" pitchFamily="34" charset="0"/>
              </a:rPr>
              <a:t>اليقظة؟؟</a:t>
            </a:r>
            <a:endParaRPr lang="ar-SA" sz="2400" b="1" dirty="0" smtClean="0">
              <a:solidFill>
                <a:schemeClr val="bg1"/>
              </a:solidFill>
              <a:latin typeface="Tahoma" pitchFamily="34" charset="0"/>
              <a:cs typeface="Tahoma" pitchFamily="34" charset="0"/>
            </a:endParaRPr>
          </a:p>
          <a:p>
            <a:r>
              <a:rPr lang="ar-SA" sz="2400" b="1" dirty="0" smtClean="0">
                <a:solidFill>
                  <a:schemeClr val="bg1"/>
                </a:solidFill>
                <a:latin typeface="Tahoma" pitchFamily="34" charset="0"/>
                <a:cs typeface="Tahoma" pitchFamily="34" charset="0"/>
              </a:rPr>
              <a:t>إذا فأنت تملك مهارة </a:t>
            </a:r>
            <a:r>
              <a:rPr lang="ar-SA" sz="2400" b="1" dirty="0" err="1" smtClean="0">
                <a:solidFill>
                  <a:schemeClr val="bg1"/>
                </a:solidFill>
                <a:latin typeface="Tahoma" pitchFamily="34" charset="0"/>
                <a:cs typeface="Tahoma" pitchFamily="34" charset="0"/>
              </a:rPr>
              <a:t>الخيال.....</a:t>
            </a:r>
            <a:r>
              <a:rPr lang="ar-SA" sz="2400" b="1" dirty="0" smtClean="0">
                <a:solidFill>
                  <a:schemeClr val="bg1"/>
                </a:solidFill>
                <a:latin typeface="Tahoma" pitchFamily="34" charset="0"/>
                <a:cs typeface="Tahoma" pitchFamily="34" charset="0"/>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C:\Users\SinawDigit\Pictures\صورة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1676400" y="1981201"/>
            <a:ext cx="6324600" cy="2133600"/>
          </a:xfrm>
        </p:spPr>
        <p:txBody>
          <a:bodyPr>
            <a:normAutofit fontScale="85000" lnSpcReduction="10000"/>
          </a:bodyPr>
          <a:lstStyle/>
          <a:p>
            <a:r>
              <a:rPr lang="ar-SA" dirty="0" smtClean="0">
                <a:solidFill>
                  <a:schemeClr val="bg1"/>
                </a:solidFill>
              </a:rPr>
              <a:t> </a:t>
            </a:r>
            <a:r>
              <a:rPr lang="ar-SA" sz="7200" dirty="0" smtClean="0">
                <a:solidFill>
                  <a:schemeClr val="bg1"/>
                </a:solidFill>
              </a:rPr>
              <a:t>تم بحمد الله</a:t>
            </a:r>
          </a:p>
          <a:p>
            <a:r>
              <a:rPr lang="ar-SA" sz="7200" dirty="0" smtClean="0">
                <a:solidFill>
                  <a:schemeClr val="bg1"/>
                </a:solidFill>
              </a:rPr>
              <a:t>اشكركم لحسن الاستماع</a:t>
            </a:r>
            <a:endParaRPr lang="ar-SA" sz="72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SinawDigit\Pictures\Screenshot_٢٠١٥-٠٤-٢٧-١٨-٢٢-٤٣-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304800" y="1143000"/>
            <a:ext cx="8458200" cy="54102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ar-SA" dirty="0" smtClean="0"/>
              <a:t>هو اللغة التي يستخدمها العقل لتصل الى الجسد فهو سلم الحياة الذي نستخدمه لنصل الى </a:t>
            </a:r>
            <a:r>
              <a:rPr lang="ar-SA" dirty="0" err="1" smtClean="0"/>
              <a:t>غاياتنا .</a:t>
            </a:r>
            <a:endParaRPr lang="ar-SA" dirty="0" smtClean="0"/>
          </a:p>
          <a:p>
            <a:r>
              <a:rPr lang="ar-SA" dirty="0" smtClean="0"/>
              <a:t>فان سالت أي شخص عن اول ذكرى له عن والديه فلن تكون في شكل محادثة بل مجرد صور تخيليه فنحن على الارجح نتذكر صورا وليس كلمات </a:t>
            </a:r>
          </a:p>
          <a:p>
            <a:r>
              <a:rPr lang="ar-SA" dirty="0" smtClean="0"/>
              <a:t>التخيل عبارة عن تدفق موجات من الافكار التي يمكنك رؤيتها او سماعها او استشعارها او تذوقها فنحن نتفاعل عقليا مع كل شي عبر الصور والصور ليست فقط بصرية ولكنها قد تكون </a:t>
            </a:r>
            <a:r>
              <a:rPr lang="ar-SA" dirty="0" err="1" smtClean="0"/>
              <a:t>رائحه</a:t>
            </a:r>
            <a:r>
              <a:rPr lang="ar-SA" dirty="0" smtClean="0"/>
              <a:t> او ملمسا او مذاقا او صوتا بل هي تعبير داخلي عن تجاربك او اوهامك </a:t>
            </a:r>
          </a:p>
          <a:p>
            <a:r>
              <a:rPr lang="ar-SA" dirty="0" smtClean="0"/>
              <a:t>الشخص العادي تعبر ذهنه </a:t>
            </a:r>
            <a:r>
              <a:rPr lang="ar-SA" dirty="0" err="1" smtClean="0"/>
              <a:t>قرابه</a:t>
            </a:r>
            <a:r>
              <a:rPr lang="ar-SA" dirty="0" smtClean="0"/>
              <a:t> عشرة </a:t>
            </a:r>
            <a:r>
              <a:rPr lang="ar-SA" dirty="0" err="1" smtClean="0"/>
              <a:t>الاف</a:t>
            </a:r>
            <a:r>
              <a:rPr lang="ar-SA" dirty="0" smtClean="0"/>
              <a:t> فكره في شكل صور وكل </a:t>
            </a:r>
            <a:r>
              <a:rPr lang="ar-SA" dirty="0" err="1" smtClean="0"/>
              <a:t>مانعيشه</a:t>
            </a:r>
            <a:r>
              <a:rPr lang="ar-SA" dirty="0" smtClean="0"/>
              <a:t> الان من </a:t>
            </a:r>
            <a:r>
              <a:rPr lang="ar-SA" dirty="0" err="1" smtClean="0"/>
              <a:t>رفاهيه</a:t>
            </a:r>
            <a:r>
              <a:rPr lang="ar-SA" dirty="0" smtClean="0"/>
              <a:t> العيش من ابداع واختراعات واكتشافات  كان في الاصل مجرد </a:t>
            </a:r>
            <a:r>
              <a:rPr lang="ar-SA" dirty="0" err="1" smtClean="0"/>
              <a:t>تخيل ،،،،</a:t>
            </a:r>
            <a:endParaRPr lang="ar-SA" dirty="0"/>
          </a:p>
        </p:txBody>
      </p:sp>
      <p:sp>
        <p:nvSpPr>
          <p:cNvPr id="2" name="عنوان 1"/>
          <p:cNvSpPr>
            <a:spLocks noGrp="1"/>
          </p:cNvSpPr>
          <p:nvPr>
            <p:ph type="title"/>
          </p:nvPr>
        </p:nvSpPr>
        <p:spPr>
          <a:xfrm>
            <a:off x="2438400" y="304800"/>
            <a:ext cx="3886200" cy="609600"/>
          </a:xfrm>
        </p:spPr>
        <p:style>
          <a:lnRef idx="2">
            <a:schemeClr val="accent3">
              <a:shade val="50000"/>
            </a:schemeClr>
          </a:lnRef>
          <a:fillRef idx="1">
            <a:schemeClr val="accent3"/>
          </a:fillRef>
          <a:effectRef idx="0">
            <a:schemeClr val="accent3"/>
          </a:effectRef>
          <a:fontRef idx="minor">
            <a:schemeClr val="lt1"/>
          </a:fontRef>
        </p:style>
        <p:txBody>
          <a:bodyPr>
            <a:normAutofit fontScale="90000"/>
          </a:bodyPr>
          <a:lstStyle/>
          <a:p>
            <a:r>
              <a:rPr lang="ar-SA" dirty="0" smtClean="0"/>
              <a:t>تعريف التخيل </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مربع نص 16"/>
          <p:cNvSpPr txBox="1"/>
          <p:nvPr/>
        </p:nvSpPr>
        <p:spPr>
          <a:xfrm>
            <a:off x="7315200" y="2667000"/>
            <a:ext cx="1295400" cy="584775"/>
          </a:xfrm>
          <a:prstGeom prst="rect">
            <a:avLst/>
          </a:prstGeom>
          <a:noFill/>
        </p:spPr>
        <p:txBody>
          <a:bodyPr wrap="square" rtlCol="1">
            <a:spAutoFit/>
          </a:bodyPr>
          <a:lstStyle/>
          <a:p>
            <a:r>
              <a:rPr lang="ar-SA" sz="3200" dirty="0" smtClean="0">
                <a:hlinkClick r:id="rId3" action="ppaction://hlinksldjump"/>
              </a:rPr>
              <a:t>التعريف</a:t>
            </a:r>
            <a:endParaRPr lang="ar-SA" sz="3200" dirty="0"/>
          </a:p>
        </p:txBody>
      </p:sp>
      <p:pic>
        <p:nvPicPr>
          <p:cNvPr id="3074" name="Picture 2" descr="C:\Users\SinawDigit\Pictures\صورة4.jpg"/>
          <p:cNvPicPr>
            <a:picLocks noChangeAspect="1" noChangeArrowheads="1"/>
          </p:cNvPicPr>
          <p:nvPr/>
        </p:nvPicPr>
        <p:blipFill>
          <a:blip r:embed="rId4" cstate="print"/>
          <a:srcRect/>
          <a:stretch>
            <a:fillRect/>
          </a:stretch>
        </p:blipFill>
        <p:spPr bwMode="auto">
          <a:xfrm>
            <a:off x="0" y="609600"/>
            <a:ext cx="9144000" cy="6248400"/>
          </a:xfrm>
          <a:prstGeom prst="rect">
            <a:avLst/>
          </a:prstGeom>
          <a:noFill/>
        </p:spPr>
      </p:pic>
      <p:sp>
        <p:nvSpPr>
          <p:cNvPr id="2" name="عنوان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ar-SA" dirty="0" smtClean="0">
                <a:solidFill>
                  <a:schemeClr val="bg1"/>
                </a:solidFill>
              </a:rPr>
              <a:t>ماذا نعرف عن استراتيجيه التخيل الموجه </a:t>
            </a:r>
            <a:endParaRPr lang="ar-SA" dirty="0">
              <a:solidFill>
                <a:schemeClr val="bg1"/>
              </a:solidFill>
            </a:endParaRPr>
          </a:p>
        </p:txBody>
      </p:sp>
      <p:sp>
        <p:nvSpPr>
          <p:cNvPr id="4" name="شكل بيضاوي 3"/>
          <p:cNvSpPr/>
          <p:nvPr/>
        </p:nvSpPr>
        <p:spPr>
          <a:xfrm>
            <a:off x="7239000" y="3124200"/>
            <a:ext cx="1524000" cy="1447800"/>
          </a:xfrm>
          <a:prstGeom prst="ellipse">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7620000" y="5105400"/>
            <a:ext cx="1524000" cy="1447800"/>
          </a:xfrm>
          <a:prstGeom prst="ellipse">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5486400" y="5410200"/>
            <a:ext cx="1524000" cy="1447800"/>
          </a:xfrm>
          <a:prstGeom prst="ellipse">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7" name="شكل بيضاوي 6">
            <a:hlinkClick r:id="rId5" action="ppaction://hlinksldjump"/>
          </p:cNvPr>
          <p:cNvSpPr/>
          <p:nvPr/>
        </p:nvSpPr>
        <p:spPr>
          <a:xfrm>
            <a:off x="2362200" y="5410200"/>
            <a:ext cx="1524000" cy="1447800"/>
          </a:xfrm>
          <a:prstGeom prst="ellipse">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228600" y="5257800"/>
            <a:ext cx="1524000" cy="1447800"/>
          </a:xfrm>
          <a:prstGeom prst="ellipse">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شكل بيضاوي 21"/>
          <p:cNvSpPr/>
          <p:nvPr/>
        </p:nvSpPr>
        <p:spPr>
          <a:xfrm>
            <a:off x="0" y="2743200"/>
            <a:ext cx="1524000" cy="1447800"/>
          </a:xfrm>
          <a:prstGeom prst="ellipse">
            <a:avLst/>
          </a:prstGeom>
          <a:gradFill>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ربع نص 11"/>
          <p:cNvSpPr txBox="1"/>
          <p:nvPr/>
        </p:nvSpPr>
        <p:spPr>
          <a:xfrm>
            <a:off x="7772400" y="5181600"/>
            <a:ext cx="1371600" cy="707886"/>
          </a:xfrm>
          <a:prstGeom prst="rect">
            <a:avLst/>
          </a:prstGeom>
          <a:noFill/>
        </p:spPr>
        <p:txBody>
          <a:bodyPr wrap="square" rtlCol="1">
            <a:spAutoFit/>
          </a:bodyPr>
          <a:lstStyle/>
          <a:p>
            <a:r>
              <a:rPr lang="ar-SA" sz="4000" dirty="0" smtClean="0">
                <a:hlinkClick r:id="rId6" action="ppaction://hlinksldjump"/>
              </a:rPr>
              <a:t>أنواعه</a:t>
            </a:r>
            <a:endParaRPr lang="ar-SA" sz="4000" dirty="0"/>
          </a:p>
        </p:txBody>
      </p:sp>
      <p:sp>
        <p:nvSpPr>
          <p:cNvPr id="19" name="مربع نص 18"/>
          <p:cNvSpPr txBox="1"/>
          <p:nvPr/>
        </p:nvSpPr>
        <p:spPr>
          <a:xfrm>
            <a:off x="5410200" y="5486400"/>
            <a:ext cx="1447800" cy="646331"/>
          </a:xfrm>
          <a:prstGeom prst="rect">
            <a:avLst/>
          </a:prstGeom>
          <a:noFill/>
        </p:spPr>
        <p:txBody>
          <a:bodyPr wrap="square" rtlCol="1">
            <a:spAutoFit/>
          </a:bodyPr>
          <a:lstStyle/>
          <a:p>
            <a:r>
              <a:rPr lang="ar-SA" sz="3600" dirty="0" smtClean="0"/>
              <a:t> </a:t>
            </a:r>
            <a:r>
              <a:rPr lang="ar-SA" sz="3600" dirty="0" smtClean="0">
                <a:hlinkClick r:id="rId7" action="ppaction://hlinksldjump"/>
              </a:rPr>
              <a:t>أهميته</a:t>
            </a:r>
            <a:endParaRPr lang="ar-SA" sz="3600" dirty="0"/>
          </a:p>
        </p:txBody>
      </p:sp>
      <p:sp>
        <p:nvSpPr>
          <p:cNvPr id="20" name="مربع نص 19"/>
          <p:cNvSpPr txBox="1"/>
          <p:nvPr/>
        </p:nvSpPr>
        <p:spPr>
          <a:xfrm>
            <a:off x="2438400" y="5486400"/>
            <a:ext cx="1295400" cy="707886"/>
          </a:xfrm>
          <a:prstGeom prst="rect">
            <a:avLst/>
          </a:prstGeom>
          <a:noFill/>
        </p:spPr>
        <p:txBody>
          <a:bodyPr wrap="square" rtlCol="1">
            <a:spAutoFit/>
          </a:bodyPr>
          <a:lstStyle/>
          <a:p>
            <a:r>
              <a:rPr lang="ar-SA" sz="4000" dirty="0" smtClean="0">
                <a:hlinkClick r:id="rId5" action="ppaction://hlinksldjump"/>
              </a:rPr>
              <a:t>أهدافه</a:t>
            </a:r>
            <a:endParaRPr lang="ar-SA" sz="4000" dirty="0"/>
          </a:p>
        </p:txBody>
      </p:sp>
      <p:sp>
        <p:nvSpPr>
          <p:cNvPr id="21" name="مربع نص 20"/>
          <p:cNvSpPr txBox="1"/>
          <p:nvPr/>
        </p:nvSpPr>
        <p:spPr>
          <a:xfrm>
            <a:off x="304800" y="5410200"/>
            <a:ext cx="1295400" cy="584775"/>
          </a:xfrm>
          <a:prstGeom prst="rect">
            <a:avLst/>
          </a:prstGeom>
          <a:noFill/>
        </p:spPr>
        <p:txBody>
          <a:bodyPr wrap="square" rtlCol="1">
            <a:spAutoFit/>
          </a:bodyPr>
          <a:lstStyle/>
          <a:p>
            <a:r>
              <a:rPr lang="ar-SA" sz="3200" dirty="0" smtClean="0">
                <a:hlinkClick r:id="rId8" action="ppaction://hlinksldjump"/>
              </a:rPr>
              <a:t>الشروط</a:t>
            </a:r>
            <a:endParaRPr lang="ar-SA" sz="3200" dirty="0"/>
          </a:p>
        </p:txBody>
      </p:sp>
      <p:sp>
        <p:nvSpPr>
          <p:cNvPr id="23" name="مربع نص 22"/>
          <p:cNvSpPr txBox="1"/>
          <p:nvPr/>
        </p:nvSpPr>
        <p:spPr>
          <a:xfrm>
            <a:off x="0" y="2971800"/>
            <a:ext cx="1447800" cy="584775"/>
          </a:xfrm>
          <a:prstGeom prst="rect">
            <a:avLst/>
          </a:prstGeom>
          <a:noFill/>
        </p:spPr>
        <p:txBody>
          <a:bodyPr wrap="square" rtlCol="1">
            <a:spAutoFit/>
          </a:bodyPr>
          <a:lstStyle/>
          <a:p>
            <a:r>
              <a:rPr lang="ar-SA" sz="3200" dirty="0" smtClean="0">
                <a:solidFill>
                  <a:schemeClr val="bg1"/>
                </a:solidFill>
                <a:hlinkClick r:id="rId9" action="ppaction://hlinksldjump"/>
              </a:rPr>
              <a:t>الخطوات</a:t>
            </a:r>
            <a:endParaRPr lang="ar-SA" sz="3200" dirty="0">
              <a:solidFill>
                <a:schemeClr val="bg1"/>
              </a:solidFill>
            </a:endParaRPr>
          </a:p>
        </p:txBody>
      </p:sp>
      <p:sp>
        <p:nvSpPr>
          <p:cNvPr id="18" name="مربع نص 17"/>
          <p:cNvSpPr txBox="1"/>
          <p:nvPr/>
        </p:nvSpPr>
        <p:spPr>
          <a:xfrm>
            <a:off x="7239000" y="3200400"/>
            <a:ext cx="1447800" cy="646331"/>
          </a:xfrm>
          <a:prstGeom prst="rect">
            <a:avLst/>
          </a:prstGeom>
          <a:noFill/>
        </p:spPr>
        <p:txBody>
          <a:bodyPr wrap="square" rtlCol="1">
            <a:spAutoFit/>
          </a:bodyPr>
          <a:lstStyle/>
          <a:p>
            <a:r>
              <a:rPr lang="ar-SA" sz="3600" dirty="0" smtClean="0">
                <a:hlinkClick r:id="rId3" action="ppaction://hlinksldjump"/>
              </a:rPr>
              <a:t>التعريف</a:t>
            </a:r>
            <a:endParaRPr lang="ar-SA"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C:\Users\SinawDigit\Pictures\Screenshot_٢٠١٥-٠٤-٣٠-١٣-٤٣-٣٩-1.png"/>
          <p:cNvPicPr>
            <a:picLocks noChangeAspect="1" noChangeArrowheads="1"/>
          </p:cNvPicPr>
          <p:nvPr/>
        </p:nvPicPr>
        <p:blipFill>
          <a:blip r:embed="rId2" cstate="print"/>
          <a:srcRect/>
          <a:stretch>
            <a:fillRect/>
          </a:stretch>
        </p:blipFill>
        <p:spPr bwMode="auto">
          <a:xfrm>
            <a:off x="0" y="-228600"/>
            <a:ext cx="9144000" cy="7086599"/>
          </a:xfrm>
          <a:prstGeom prst="rect">
            <a:avLst/>
          </a:prstGeom>
          <a:noFill/>
        </p:spPr>
      </p:pic>
      <p:sp>
        <p:nvSpPr>
          <p:cNvPr id="3" name="عنصر نائب للمحتوى 2"/>
          <p:cNvSpPr>
            <a:spLocks noGrp="1"/>
          </p:cNvSpPr>
          <p:nvPr>
            <p:ph idx="1"/>
          </p:nvPr>
        </p:nvSpPr>
        <p:spPr>
          <a:xfrm>
            <a:off x="609600" y="1371600"/>
            <a:ext cx="8229600" cy="4953000"/>
          </a:xfrm>
        </p:spPr>
        <p:txBody>
          <a:bodyPr>
            <a:normAutofit/>
          </a:bodyPr>
          <a:lstStyle/>
          <a:p>
            <a:r>
              <a:rPr lang="ar-SA" b="1" dirty="0" err="1" smtClean="0">
                <a:solidFill>
                  <a:schemeClr val="bg1"/>
                </a:solidFill>
              </a:rPr>
              <a:t>التعريف </a:t>
            </a:r>
            <a:r>
              <a:rPr lang="ar-SA" b="1" dirty="0" err="1">
                <a:solidFill>
                  <a:schemeClr val="bg1"/>
                </a:solidFill>
              </a:rPr>
              <a:t>:</a:t>
            </a:r>
            <a:endParaRPr lang="ar-SA" b="1" dirty="0" smtClean="0">
              <a:solidFill>
                <a:schemeClr val="bg1"/>
              </a:solidFill>
            </a:endParaRPr>
          </a:p>
          <a:p>
            <a:r>
              <a:rPr lang="ar-SA" b="1" dirty="0" smtClean="0"/>
              <a:t>هي التي تقوم على صياغة سيناريو تخيلي ينقل المتعلمين في رحلة </a:t>
            </a:r>
            <a:r>
              <a:rPr lang="ar-SA" b="1" dirty="0" err="1" smtClean="0"/>
              <a:t>تخيلية </a:t>
            </a:r>
            <a:r>
              <a:rPr lang="ar-SA" b="1" dirty="0" smtClean="0"/>
              <a:t>، ويحثهم على بناء صور ذهنية لما </a:t>
            </a:r>
            <a:r>
              <a:rPr lang="ar-SA" b="1" dirty="0" err="1" smtClean="0"/>
              <a:t>يسمعونه </a:t>
            </a:r>
            <a:r>
              <a:rPr lang="ar-SA" b="1" dirty="0" smtClean="0"/>
              <a:t>، ويتم توجيه المتعلمين لبناء صور ذهنية </a:t>
            </a:r>
            <a:r>
              <a:rPr lang="ar-SA" b="1" dirty="0" err="1" smtClean="0"/>
              <a:t>غنية </a:t>
            </a:r>
            <a:r>
              <a:rPr lang="ar-SA" b="1" dirty="0" smtClean="0"/>
              <a:t>، ويتم العمل على التكامل بين الحواس </a:t>
            </a:r>
            <a:r>
              <a:rPr lang="ar-SA" b="1" dirty="0" err="1" smtClean="0"/>
              <a:t>الخمس </a:t>
            </a:r>
            <a:r>
              <a:rPr lang="ar-SA" b="1" dirty="0" smtClean="0"/>
              <a:t>،فيتم دمج الرائحة والمذاق والإحساس والملمس والصوت داخل الصورة الذهنية التي يتم بناؤها</a:t>
            </a:r>
            <a:endParaRPr lang="ar-SA" dirty="0" smtClean="0">
              <a:hlinkClick r:id="rId3" action="ppaction://hlinksldjump"/>
            </a:endParaRPr>
          </a:p>
        </p:txBody>
      </p:sp>
      <p:sp>
        <p:nvSpPr>
          <p:cNvPr id="2" name="عنوان 1"/>
          <p:cNvSpPr>
            <a:spLocks noGrp="1"/>
          </p:cNvSpPr>
          <p:nvPr>
            <p:ph type="title"/>
          </p:nvPr>
        </p:nvSpPr>
        <p:spPr/>
        <p:txBody>
          <a:bodyPr/>
          <a:lstStyle/>
          <a:p>
            <a:r>
              <a:rPr lang="ar-SA" b="1" dirty="0" smtClean="0">
                <a:solidFill>
                  <a:srgbClr val="FF0000"/>
                </a:solidFill>
              </a:rPr>
              <a:t>استراتيجية التخيل الموجه</a:t>
            </a:r>
            <a:endParaRPr lang="ar-SA" dirty="0">
              <a:solidFill>
                <a:srgbClr val="FF0000"/>
              </a:solidFill>
            </a:endParaRPr>
          </a:p>
        </p:txBody>
      </p:sp>
      <p:sp>
        <p:nvSpPr>
          <p:cNvPr id="4" name="مثلث متساوي الساقين 3">
            <a:hlinkClick r:id="rId3" action="ppaction://hlinksldjump"/>
          </p:cNvPr>
          <p:cNvSpPr/>
          <p:nvPr/>
        </p:nvSpPr>
        <p:spPr>
          <a:xfrm>
            <a:off x="533400" y="5334000"/>
            <a:ext cx="5334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ربع نص 9"/>
          <p:cNvSpPr txBox="1"/>
          <p:nvPr/>
        </p:nvSpPr>
        <p:spPr>
          <a:xfrm>
            <a:off x="6324600" y="3733800"/>
            <a:ext cx="1600200" cy="1323439"/>
          </a:xfrm>
          <a:prstGeom prst="rect">
            <a:avLst/>
          </a:prstGeom>
          <a:noFill/>
        </p:spPr>
        <p:txBody>
          <a:bodyPr wrap="square" rtlCol="1">
            <a:spAutoFit/>
          </a:bodyPr>
          <a:lstStyle/>
          <a:p>
            <a:r>
              <a:rPr lang="ar-SA" sz="4000" dirty="0" smtClean="0"/>
              <a:t>التخيل المشتت</a:t>
            </a:r>
            <a:endParaRPr lang="ar-SA" sz="4000" dirty="0"/>
          </a:p>
        </p:txBody>
      </p:sp>
      <p:sp>
        <p:nvSpPr>
          <p:cNvPr id="11" name="مربع نص 10"/>
          <p:cNvSpPr txBox="1"/>
          <p:nvPr/>
        </p:nvSpPr>
        <p:spPr>
          <a:xfrm>
            <a:off x="2057400" y="3657600"/>
            <a:ext cx="1295400" cy="1077218"/>
          </a:xfrm>
          <a:prstGeom prst="rect">
            <a:avLst/>
          </a:prstGeom>
          <a:noFill/>
        </p:spPr>
        <p:txBody>
          <a:bodyPr wrap="square" rtlCol="1">
            <a:spAutoFit/>
          </a:bodyPr>
          <a:lstStyle/>
          <a:p>
            <a:r>
              <a:rPr lang="ar-SA" sz="3200" dirty="0" smtClean="0"/>
              <a:t>التخيل الابداعي </a:t>
            </a:r>
            <a:endParaRPr lang="ar-SA" sz="3200" dirty="0"/>
          </a:p>
        </p:txBody>
      </p:sp>
      <p:pic>
        <p:nvPicPr>
          <p:cNvPr id="5122" name="Picture 2" descr="C:\Users\SinawDigit\Pictures\Screenshot_٢٠١٥-٠٤-٢٧-١٨-٤٤-٤٢-1.png"/>
          <p:cNvPicPr>
            <a:picLocks noChangeAspect="1" noChangeArrowheads="1"/>
          </p:cNvPicPr>
          <p:nvPr/>
        </p:nvPicPr>
        <p:blipFill>
          <a:blip r:embed="rId2" cstate="print"/>
          <a:srcRect/>
          <a:stretch>
            <a:fillRect/>
          </a:stretch>
        </p:blipFill>
        <p:spPr bwMode="auto">
          <a:xfrm>
            <a:off x="0" y="0"/>
            <a:ext cx="9144000" cy="7162800"/>
          </a:xfrm>
          <a:prstGeom prst="rect">
            <a:avLst/>
          </a:prstGeom>
          <a:noFill/>
        </p:spPr>
      </p:pic>
      <p:cxnSp>
        <p:nvCxnSpPr>
          <p:cNvPr id="5" name="رابط بشكل مرفق 4"/>
          <p:cNvCxnSpPr/>
          <p:nvPr/>
        </p:nvCxnSpPr>
        <p:spPr>
          <a:xfrm>
            <a:off x="4953000" y="2590800"/>
            <a:ext cx="1905000" cy="1066800"/>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cxnSp>
        <p:nvCxnSpPr>
          <p:cNvPr id="7" name="رابط بشكل مرفق 6"/>
          <p:cNvCxnSpPr/>
          <p:nvPr/>
        </p:nvCxnSpPr>
        <p:spPr>
          <a:xfrm rot="10800000" flipV="1">
            <a:off x="3048000" y="2590800"/>
            <a:ext cx="2590800" cy="1143000"/>
          </a:xfrm>
          <a:prstGeom prst="bentConnector3">
            <a:avLst>
              <a:gd name="adj1" fmla="val 50000"/>
            </a:avLst>
          </a:prstGeom>
          <a:ln>
            <a:tailEnd type="arrow"/>
          </a:ln>
        </p:spPr>
        <p:style>
          <a:lnRef idx="2">
            <a:schemeClr val="accent3"/>
          </a:lnRef>
          <a:fillRef idx="0">
            <a:schemeClr val="accent3"/>
          </a:fillRef>
          <a:effectRef idx="1">
            <a:schemeClr val="accent3"/>
          </a:effectRef>
          <a:fontRef idx="minor">
            <a:schemeClr val="tx1"/>
          </a:fontRef>
        </p:style>
      </p:cxnSp>
      <p:sp>
        <p:nvSpPr>
          <p:cNvPr id="8" name="شكل بيضاوي 7"/>
          <p:cNvSpPr/>
          <p:nvPr/>
        </p:nvSpPr>
        <p:spPr>
          <a:xfrm>
            <a:off x="6477000" y="3352800"/>
            <a:ext cx="1600200" cy="1905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dirty="0" smtClean="0"/>
              <a:t> </a:t>
            </a:r>
            <a:endParaRPr lang="ar-SA" dirty="0"/>
          </a:p>
        </p:txBody>
      </p:sp>
      <p:sp>
        <p:nvSpPr>
          <p:cNvPr id="9" name="شكل بيضاوي 8"/>
          <p:cNvSpPr/>
          <p:nvPr/>
        </p:nvSpPr>
        <p:spPr>
          <a:xfrm>
            <a:off x="1981200" y="3276600"/>
            <a:ext cx="1600200" cy="1905000"/>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2" name="مثلث متساوي الساقين 11">
            <a:hlinkClick r:id="rId3" action="ppaction://hlinksldjump"/>
          </p:cNvPr>
          <p:cNvSpPr/>
          <p:nvPr/>
        </p:nvSpPr>
        <p:spPr>
          <a:xfrm>
            <a:off x="457200" y="5486400"/>
            <a:ext cx="5334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914400" y="1219200"/>
            <a:ext cx="8229600" cy="1143000"/>
          </a:xfrm>
        </p:spPr>
        <p:txBody>
          <a:bodyPr/>
          <a:lstStyle/>
          <a:p>
            <a:r>
              <a:rPr lang="ar-SA" dirty="0" smtClean="0">
                <a:hlinkClick r:id="rId4" action="ppaction://hlinksldjump"/>
              </a:rPr>
              <a:t>أنواعه</a:t>
            </a:r>
            <a:endParaRPr lang="ar-SA" dirty="0"/>
          </a:p>
        </p:txBody>
      </p:sp>
      <p:sp>
        <p:nvSpPr>
          <p:cNvPr id="14" name="مربع نص 13"/>
          <p:cNvSpPr txBox="1"/>
          <p:nvPr/>
        </p:nvSpPr>
        <p:spPr>
          <a:xfrm>
            <a:off x="6400800" y="3962400"/>
            <a:ext cx="1447800" cy="830997"/>
          </a:xfrm>
          <a:prstGeom prst="rect">
            <a:avLst/>
          </a:prstGeom>
          <a:noFill/>
        </p:spPr>
        <p:txBody>
          <a:bodyPr wrap="square" rtlCol="1">
            <a:spAutoFit/>
          </a:bodyPr>
          <a:lstStyle/>
          <a:p>
            <a:r>
              <a:rPr lang="ar-SA" sz="2400" b="1" dirty="0" smtClean="0"/>
              <a:t>التخيل المشتت</a:t>
            </a:r>
            <a:endParaRPr lang="ar-SA" sz="2400" b="1" dirty="0"/>
          </a:p>
        </p:txBody>
      </p:sp>
      <p:sp>
        <p:nvSpPr>
          <p:cNvPr id="15" name="مربع نص 14"/>
          <p:cNvSpPr txBox="1"/>
          <p:nvPr/>
        </p:nvSpPr>
        <p:spPr>
          <a:xfrm>
            <a:off x="1219200" y="3810000"/>
            <a:ext cx="2209800" cy="830997"/>
          </a:xfrm>
          <a:prstGeom prst="rect">
            <a:avLst/>
          </a:prstGeom>
          <a:noFill/>
        </p:spPr>
        <p:txBody>
          <a:bodyPr wrap="square" rtlCol="1">
            <a:spAutoFit/>
          </a:bodyPr>
          <a:lstStyle/>
          <a:p>
            <a:r>
              <a:rPr lang="ar-SA" sz="2400" b="1" dirty="0" smtClean="0"/>
              <a:t>التخيل </a:t>
            </a:r>
          </a:p>
          <a:p>
            <a:r>
              <a:rPr lang="ar-SA" sz="2400" b="1" dirty="0" smtClean="0"/>
              <a:t>الابداعي</a:t>
            </a:r>
            <a:endParaRPr lang="ar-SA"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nawDigit\Pictures\Screenshot_٢٠١٥-٠٤-٠٢-٠٧-٠٥-١٤-1.png"/>
          <p:cNvPicPr>
            <a:picLocks noChangeAspect="1" noChangeArrowheads="1"/>
          </p:cNvPicPr>
          <p:nvPr/>
        </p:nvPicPr>
        <p:blipFill>
          <a:blip r:embed="rId2" cstate="print"/>
          <a:srcRect/>
          <a:stretch>
            <a:fillRect/>
          </a:stretch>
        </p:blipFill>
        <p:spPr bwMode="auto">
          <a:xfrm>
            <a:off x="7696200" y="0"/>
            <a:ext cx="1143000" cy="1482677"/>
          </a:xfrm>
          <a:prstGeom prst="rect">
            <a:avLst/>
          </a:prstGeom>
          <a:noFill/>
        </p:spPr>
      </p:pic>
      <p:pic>
        <p:nvPicPr>
          <p:cNvPr id="6147" name="Picture 3" descr="C:\Users\SinawDigit\Pictures\Screenshot_٢٠١٥-٠٤-٣٠-١٣-٤٣-٣٩-1.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457200" y="990600"/>
            <a:ext cx="8305800" cy="5105399"/>
          </a:xfrm>
        </p:spPr>
        <p:txBody>
          <a:bodyPr>
            <a:normAutofit fontScale="85000" lnSpcReduction="20000"/>
          </a:bodyPr>
          <a:lstStyle/>
          <a:p>
            <a:r>
              <a:rPr lang="ar-SA" sz="3800" b="1" dirty="0" smtClean="0"/>
              <a:t>من السهل على كل انسان ان يتخيل بل نحن نمارسه حقا وهناك فرق بين شخص واسع الخيال وبين شخص واقعي لا يذهب بعيدا.</a:t>
            </a:r>
          </a:p>
          <a:p>
            <a:r>
              <a:rPr lang="ar-SA" sz="3800" b="1" dirty="0" smtClean="0"/>
              <a:t> ان الطلبه يمارسون نوعين من </a:t>
            </a:r>
            <a:r>
              <a:rPr lang="ar-SA" sz="3800" b="1" dirty="0" err="1" smtClean="0"/>
              <a:t>التخيل :</a:t>
            </a:r>
            <a:endParaRPr lang="ar-SA" sz="3800" b="1" dirty="0" smtClean="0"/>
          </a:p>
          <a:p>
            <a:r>
              <a:rPr lang="ar-SA" sz="3800" b="1" dirty="0" smtClean="0"/>
              <a:t>الاول هو التخيل المشتت الذي يقود الى احلام يقضه مشتته والثاني هو التخيل الابداعي الذي يقود الى الابداع وهذا هو المهم  </a:t>
            </a:r>
            <a:r>
              <a:rPr lang="ar-SA" sz="3800" b="1" dirty="0"/>
              <a:t>الذي يقود الطالب إلى رسم لوح فني أو إبداع قصيدة أو حل </a:t>
            </a:r>
            <a:r>
              <a:rPr lang="ar-SA" sz="3800" b="1" dirty="0" err="1"/>
              <a:t>مسألة .</a:t>
            </a:r>
            <a:endParaRPr lang="ar-SA" sz="3800" b="1" dirty="0" smtClean="0"/>
          </a:p>
          <a:p>
            <a:r>
              <a:rPr lang="ar-SA" sz="3800" b="1" dirty="0"/>
              <a:t>إن المطلوب في المدرسة هو التخيل الإبداعي </a:t>
            </a:r>
            <a:r>
              <a:rPr lang="ar-SA" sz="3800" b="1" dirty="0" err="1"/>
              <a:t>المنتج </a:t>
            </a:r>
            <a:r>
              <a:rPr lang="ar-SA" sz="3800" b="1" dirty="0"/>
              <a:t>،والمطلوب من المعلم أن يكون واسع الخيال ليقوم طلابه بتخيلات </a:t>
            </a:r>
            <a:r>
              <a:rPr lang="ar-SA" sz="3800" b="1" dirty="0" err="1"/>
              <a:t>إبداعية </a:t>
            </a:r>
            <a:r>
              <a:rPr lang="ar-SA" sz="3800" b="1" dirty="0"/>
              <a:t>، وهكذا يكون التخيل استراتيجية في التدريس الإبداعي </a:t>
            </a:r>
            <a:endParaRPr lang="ar-SA" sz="3800" b="1" dirty="0" smtClean="0"/>
          </a:p>
          <a:p>
            <a:endParaRPr lang="ar-SA" dirty="0"/>
          </a:p>
        </p:txBody>
      </p:sp>
      <p:sp>
        <p:nvSpPr>
          <p:cNvPr id="6" name="مثلث متساوي الساقين 5">
            <a:hlinkClick r:id="rId4" action="ppaction://hlinksldjump"/>
          </p:cNvPr>
          <p:cNvSpPr/>
          <p:nvPr/>
        </p:nvSpPr>
        <p:spPr>
          <a:xfrm>
            <a:off x="457200" y="6096000"/>
            <a:ext cx="533400" cy="533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838200" y="274638"/>
            <a:ext cx="6858000" cy="563562"/>
          </a:xfrm>
        </p:spPr>
        <p:txBody>
          <a:bodyPr>
            <a:normAutofit fontScale="90000"/>
          </a:bodyPr>
          <a:lstStyle/>
          <a:p>
            <a:r>
              <a:rPr lang="ar-SA" dirty="0" smtClean="0">
                <a:solidFill>
                  <a:srgbClr val="FF0000"/>
                </a:solidFill>
              </a:rPr>
              <a:t>استراتيجيات التخيل </a:t>
            </a:r>
            <a:r>
              <a:rPr lang="ar-SA" dirty="0" err="1" smtClean="0">
                <a:solidFill>
                  <a:srgbClr val="FF0000"/>
                </a:solidFill>
              </a:rPr>
              <a:t>العلمي (الموجه )</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SinawDigit\Pictures\Screenshot_٢٠١٥-٠٤-٣٠-١٣-٤٣-٣٩-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مربع نص 4"/>
          <p:cNvSpPr txBox="1"/>
          <p:nvPr/>
        </p:nvSpPr>
        <p:spPr>
          <a:xfrm>
            <a:off x="228600" y="1219200"/>
            <a:ext cx="8686800" cy="5016758"/>
          </a:xfrm>
          <a:prstGeom prst="rect">
            <a:avLst/>
          </a:prstGeom>
          <a:noFill/>
        </p:spPr>
        <p:txBody>
          <a:bodyPr wrap="square" rtlCol="1">
            <a:spAutoFit/>
          </a:bodyPr>
          <a:lstStyle/>
          <a:p>
            <a:r>
              <a:rPr lang="ar-SA" sz="3600" b="1" dirty="0" smtClean="0"/>
              <a:t>1</a:t>
            </a:r>
            <a:r>
              <a:rPr lang="ar-SA" sz="3200" b="1" dirty="0" smtClean="0"/>
              <a:t>) </a:t>
            </a:r>
            <a:r>
              <a:rPr lang="ar-SA" sz="2800" b="1" dirty="0" smtClean="0"/>
              <a:t>يثير مشاركه فعاله </a:t>
            </a:r>
            <a:r>
              <a:rPr lang="ar-SA" sz="2800" b="1" dirty="0" err="1" smtClean="0"/>
              <a:t>وحقيقية</a:t>
            </a:r>
            <a:r>
              <a:rPr lang="ar-SA" sz="2800" b="1" dirty="0" smtClean="0"/>
              <a:t>  من الطالب فالطالب الذي يتخيل نفسه رساما فيصبح طرفا فاعلا في سلوك هذه </a:t>
            </a:r>
            <a:r>
              <a:rPr lang="ar-SA" sz="2800" b="1" dirty="0" err="1" smtClean="0"/>
              <a:t>الاشياء .</a:t>
            </a:r>
            <a:r>
              <a:rPr lang="ar-SA" sz="2800" b="1" dirty="0" smtClean="0"/>
              <a:t> </a:t>
            </a:r>
          </a:p>
          <a:p>
            <a:r>
              <a:rPr lang="ar-SA" sz="2800" b="1" dirty="0" smtClean="0"/>
              <a:t>2)التعلم عن طريق التخيل اشبه بخبره حيه </a:t>
            </a:r>
            <a:r>
              <a:rPr lang="ar-SA" sz="2800" b="1" dirty="0" err="1" smtClean="0"/>
              <a:t>حقيقيه</a:t>
            </a:r>
            <a:r>
              <a:rPr lang="ar-SA" sz="2800" b="1" dirty="0" smtClean="0"/>
              <a:t> تبقى لمدة اطول في ذاكرتنا</a:t>
            </a:r>
          </a:p>
          <a:p>
            <a:r>
              <a:rPr lang="ar-SA" sz="2800" b="1" dirty="0" smtClean="0"/>
              <a:t>3)التخيل مهارة تفكير ابداعيه تقودنا الى اكتشافات </a:t>
            </a:r>
            <a:r>
              <a:rPr lang="ar-SA" sz="2800" b="1" dirty="0" err="1" smtClean="0"/>
              <a:t>وافكار</a:t>
            </a:r>
            <a:r>
              <a:rPr lang="ar-SA" sz="2800" b="1" dirty="0" smtClean="0"/>
              <a:t> جديدة </a:t>
            </a:r>
          </a:p>
          <a:p>
            <a:r>
              <a:rPr lang="ar-SA" sz="2800" b="1" dirty="0" smtClean="0"/>
              <a:t>4) التعلم التخيلي تعلم اتقاني </a:t>
            </a:r>
            <a:r>
              <a:rPr lang="ar-SA" sz="2800" b="1" dirty="0"/>
              <a:t>أننا نعيش الحدث ونستمتع </a:t>
            </a:r>
            <a:r>
              <a:rPr lang="ar-SA" sz="2800" b="1" dirty="0" err="1"/>
              <a:t>به</a:t>
            </a:r>
            <a:r>
              <a:rPr lang="ar-SA" sz="2800" b="1" dirty="0"/>
              <a:t> كما أنه يستفز الجانب الأيمن من </a:t>
            </a:r>
            <a:r>
              <a:rPr lang="ar-SA" sz="2800" b="1" dirty="0" err="1"/>
              <a:t>الدماغ </a:t>
            </a:r>
            <a:r>
              <a:rPr lang="ar-SA" sz="2800" b="1" dirty="0"/>
              <a:t>،إضافة إلى الجانب </a:t>
            </a:r>
            <a:r>
              <a:rPr lang="ar-SA" sz="2800" b="1" dirty="0" smtClean="0"/>
              <a:t>الأيسر</a:t>
            </a:r>
          </a:p>
          <a:p>
            <a:r>
              <a:rPr lang="ar-SA" sz="2800" b="1" dirty="0" smtClean="0"/>
              <a:t>5) يرى مستخدمي استراتيجية التخيل صورة </a:t>
            </a:r>
            <a:r>
              <a:rPr lang="ar-SA" sz="2800" b="1" dirty="0" err="1" smtClean="0"/>
              <a:t>مستمره</a:t>
            </a:r>
            <a:r>
              <a:rPr lang="ar-SA" sz="2800" b="1" dirty="0" smtClean="0"/>
              <a:t> تجعل تلاميذهم  </a:t>
            </a:r>
            <a:r>
              <a:rPr lang="ar-SA" sz="2800" b="1" dirty="0" err="1" smtClean="0"/>
              <a:t>هادئين </a:t>
            </a:r>
            <a:r>
              <a:rPr lang="ar-SA" sz="2800" b="1" dirty="0" smtClean="0"/>
              <a:t>، اقل </a:t>
            </a:r>
            <a:r>
              <a:rPr lang="ar-SA" sz="2800" b="1" dirty="0" err="1" smtClean="0"/>
              <a:t>اضطرابا </a:t>
            </a:r>
            <a:r>
              <a:rPr lang="ar-SA" sz="2800" b="1" dirty="0" smtClean="0"/>
              <a:t>، تحصيل </a:t>
            </a:r>
            <a:r>
              <a:rPr lang="ar-SA" sz="2800" b="1" dirty="0" err="1" smtClean="0"/>
              <a:t>عال </a:t>
            </a:r>
            <a:r>
              <a:rPr lang="ar-SA" sz="2800" b="1" dirty="0" smtClean="0"/>
              <a:t>، نجاح وثقة بالنفس، اكثر انتباها </a:t>
            </a:r>
            <a:r>
              <a:rPr lang="ar-SA" sz="2800" b="1" dirty="0" err="1" smtClean="0"/>
              <a:t>وتركيزا </a:t>
            </a:r>
            <a:r>
              <a:rPr lang="ar-SA" sz="2800" b="1" dirty="0" smtClean="0"/>
              <a:t>، اكثر احتراما </a:t>
            </a:r>
            <a:r>
              <a:rPr lang="ar-SA" sz="2800" b="1" dirty="0" err="1" smtClean="0"/>
              <a:t>للاخرين</a:t>
            </a:r>
            <a:r>
              <a:rPr lang="ar-SA" sz="2800" b="1" dirty="0" smtClean="0"/>
              <a:t> ،اكثر اهتماما وفاعليه  </a:t>
            </a:r>
            <a:r>
              <a:rPr lang="ar-SA" sz="2800" b="1" dirty="0" err="1" smtClean="0"/>
              <a:t>بالاعمال</a:t>
            </a:r>
            <a:r>
              <a:rPr lang="ar-SA" sz="2800" b="1" dirty="0" smtClean="0"/>
              <a:t> </a:t>
            </a:r>
            <a:r>
              <a:rPr lang="ar-SA" sz="2800" b="1" dirty="0" err="1" smtClean="0"/>
              <a:t>المدرسيه </a:t>
            </a:r>
            <a:r>
              <a:rPr lang="ar-SA" sz="3200" b="1" dirty="0" err="1" smtClean="0"/>
              <a:t>.</a:t>
            </a:r>
            <a:endParaRPr lang="ar-SA" sz="3200" b="1" dirty="0"/>
          </a:p>
        </p:txBody>
      </p:sp>
      <p:sp>
        <p:nvSpPr>
          <p:cNvPr id="2" name="عنوان 1"/>
          <p:cNvSpPr>
            <a:spLocks noGrp="1"/>
          </p:cNvSpPr>
          <p:nvPr>
            <p:ph type="title"/>
          </p:nvPr>
        </p:nvSpPr>
        <p:spPr>
          <a:xfrm>
            <a:off x="457200" y="0"/>
            <a:ext cx="8229600" cy="1143000"/>
          </a:xfrm>
        </p:spPr>
        <p:txBody>
          <a:bodyPr/>
          <a:lstStyle/>
          <a:p>
            <a:r>
              <a:rPr lang="ar-SA" b="1" dirty="0">
                <a:solidFill>
                  <a:srgbClr val="FF0000"/>
                </a:solidFill>
              </a:rPr>
              <a:t>أهمية التخيل واستخدامه في العمل </a:t>
            </a:r>
            <a:r>
              <a:rPr lang="ar-SA" b="1" dirty="0" err="1">
                <a:solidFill>
                  <a:srgbClr val="FF0000"/>
                </a:solidFill>
              </a:rPr>
              <a:t>الصفي </a:t>
            </a:r>
            <a:r>
              <a:rPr lang="ar-SA" b="1" dirty="0" err="1"/>
              <a:t>:</a:t>
            </a:r>
            <a:endParaRPr lang="ar-SA" dirty="0">
              <a:solidFill>
                <a:srgbClr val="FF0000"/>
              </a:solidFill>
            </a:endParaRPr>
          </a:p>
        </p:txBody>
      </p:sp>
      <p:sp>
        <p:nvSpPr>
          <p:cNvPr id="4" name="مثلث متساوي الساقين 3">
            <a:hlinkClick r:id="rId3" action="ppaction://hlinksldjump"/>
          </p:cNvPr>
          <p:cNvSpPr/>
          <p:nvPr/>
        </p:nvSpPr>
        <p:spPr>
          <a:xfrm>
            <a:off x="381000" y="5562600"/>
            <a:ext cx="457200"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inawDigit\Pictures\Screenshot_٢٠١٥-٠٤-٣٠-١٣-٤٣-٣٩-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عنصر نائب للمحتوى 2"/>
          <p:cNvSpPr>
            <a:spLocks noGrp="1"/>
          </p:cNvSpPr>
          <p:nvPr>
            <p:ph idx="1"/>
          </p:nvPr>
        </p:nvSpPr>
        <p:spPr>
          <a:xfrm>
            <a:off x="609600" y="1143000"/>
            <a:ext cx="8534400" cy="5410200"/>
          </a:xfrm>
        </p:spPr>
        <p:txBody>
          <a:bodyPr>
            <a:normAutofit fontScale="85000" lnSpcReduction="10000"/>
          </a:bodyPr>
          <a:lstStyle/>
          <a:p>
            <a:pPr lvl="0"/>
            <a:r>
              <a:rPr lang="ar-SA" b="1" dirty="0" smtClean="0"/>
              <a:t>.1</a:t>
            </a:r>
            <a:r>
              <a:rPr lang="ar-SA" b="1" dirty="0"/>
              <a:t>    تنمية قدرات التخيل ثلاثي الأبعاد والتفكير </a:t>
            </a:r>
            <a:r>
              <a:rPr lang="ar-SA" b="1" dirty="0" err="1"/>
              <a:t>الفراغي .</a:t>
            </a:r>
            <a:endParaRPr lang="ar-SA" dirty="0" smtClean="0"/>
          </a:p>
          <a:p>
            <a:pPr lvl="0"/>
            <a:r>
              <a:rPr lang="ar-SA" b="1" dirty="0" err="1"/>
              <a:t>2.</a:t>
            </a:r>
            <a:r>
              <a:rPr lang="ar-SA" b="1" dirty="0"/>
              <a:t>    تقريب المفاهيم </a:t>
            </a:r>
            <a:r>
              <a:rPr lang="ar-SA" b="1" dirty="0" err="1"/>
              <a:t>المجردة </a:t>
            </a:r>
            <a:r>
              <a:rPr lang="ar-SA" b="1" dirty="0"/>
              <a:t>،والعمليات الدقيقة للظاهر </a:t>
            </a:r>
            <a:r>
              <a:rPr lang="ar-SA" b="1" dirty="0" err="1"/>
              <a:t>المختلفة .</a:t>
            </a:r>
            <a:endParaRPr lang="ar-SA" dirty="0" smtClean="0"/>
          </a:p>
          <a:p>
            <a:pPr lvl="0"/>
            <a:r>
              <a:rPr lang="ar-SA" b="1" dirty="0" err="1"/>
              <a:t>3.</a:t>
            </a:r>
            <a:r>
              <a:rPr lang="ar-SA" b="1" dirty="0"/>
              <a:t>    الدخول في عوالم </a:t>
            </a:r>
            <a:r>
              <a:rPr lang="ar-SA" b="1" dirty="0" err="1"/>
              <a:t>الذرات</a:t>
            </a:r>
            <a:r>
              <a:rPr lang="ar-SA" b="1" dirty="0"/>
              <a:t> والجزيئات ودقائق تكوين </a:t>
            </a:r>
            <a:r>
              <a:rPr lang="ar-SA" b="1" dirty="0" err="1"/>
              <a:t>المادة .</a:t>
            </a:r>
            <a:endParaRPr lang="ar-SA" dirty="0" smtClean="0"/>
          </a:p>
          <a:p>
            <a:pPr lvl="0"/>
            <a:r>
              <a:rPr lang="ar-SA" b="1" dirty="0" err="1"/>
              <a:t>4.</a:t>
            </a:r>
            <a:r>
              <a:rPr lang="ar-SA" b="1" dirty="0"/>
              <a:t>    زيادة قدرتهم على التفكير في كثير من الظواهر بنظرة عميقة والبحث عن تفسير مبني على العلاقات بين التكوينات الدقيقة </a:t>
            </a:r>
            <a:r>
              <a:rPr lang="ar-SA" b="1" dirty="0" err="1"/>
              <a:t>للمادة .</a:t>
            </a:r>
            <a:endParaRPr lang="ar-SA" dirty="0" smtClean="0"/>
          </a:p>
          <a:p>
            <a:pPr lvl="0"/>
            <a:r>
              <a:rPr lang="ar-SA" b="1" dirty="0" err="1"/>
              <a:t>5.</a:t>
            </a:r>
            <a:r>
              <a:rPr lang="ar-SA" b="1" dirty="0"/>
              <a:t>    متعة </a:t>
            </a:r>
            <a:r>
              <a:rPr lang="ar-SA" b="1" dirty="0" err="1"/>
              <a:t>حقيقية</a:t>
            </a:r>
            <a:r>
              <a:rPr lang="ar-SA" b="1" dirty="0"/>
              <a:t> للمتعلمين يتم تطبيقها من فترة لأخرى لتضفي نوعاً من التغيير على تدريس المادة العلمية.</a:t>
            </a:r>
            <a:endParaRPr lang="ar-SA" dirty="0" smtClean="0"/>
          </a:p>
          <a:p>
            <a:pPr lvl="0"/>
            <a:r>
              <a:rPr lang="ar-SA" b="1" dirty="0" err="1"/>
              <a:t>6.</a:t>
            </a:r>
            <a:r>
              <a:rPr lang="ar-SA" b="1" dirty="0"/>
              <a:t>    تنمية قدرات ما وراء </a:t>
            </a:r>
            <a:r>
              <a:rPr lang="ar-SA" b="1" dirty="0" err="1"/>
              <a:t>المعرفة </a:t>
            </a:r>
            <a:r>
              <a:rPr lang="ar-SA" b="1" dirty="0"/>
              <a:t>، كالتحكم في الانتباه والتركيز </a:t>
            </a:r>
            <a:r>
              <a:rPr lang="ar-SA" b="1" dirty="0" smtClean="0"/>
              <a:t>والتفكير.</a:t>
            </a:r>
            <a:endParaRPr lang="ar-SA" dirty="0" smtClean="0"/>
          </a:p>
          <a:p>
            <a:pPr lvl="0"/>
            <a:r>
              <a:rPr lang="ar-SA" b="1" dirty="0" err="1"/>
              <a:t>7.</a:t>
            </a:r>
            <a:r>
              <a:rPr lang="ar-SA" b="1" dirty="0"/>
              <a:t>    تمرين المتعلمين على صفاء الذهن وتبديد القلق.</a:t>
            </a:r>
            <a:endParaRPr lang="ar-SA" dirty="0" smtClean="0"/>
          </a:p>
          <a:p>
            <a:pPr lvl="0"/>
            <a:r>
              <a:rPr lang="ar-SA" b="1" dirty="0" err="1"/>
              <a:t>8.</a:t>
            </a:r>
            <a:r>
              <a:rPr lang="ar-SA" b="1" dirty="0"/>
              <a:t>    إثراء الصور الذهنية للمتعلمين والتي تعتبر أساساً لتوليد الأفكار الإبداعية.</a:t>
            </a:r>
            <a:endParaRPr lang="ar-SA" dirty="0" smtClean="0"/>
          </a:p>
          <a:p>
            <a:endParaRPr lang="ar-SA" dirty="0"/>
          </a:p>
        </p:txBody>
      </p:sp>
      <p:sp>
        <p:nvSpPr>
          <p:cNvPr id="2" name="عنوان 1"/>
          <p:cNvSpPr>
            <a:spLocks noGrp="1"/>
          </p:cNvSpPr>
          <p:nvPr>
            <p:ph type="title"/>
          </p:nvPr>
        </p:nvSpPr>
        <p:spPr/>
        <p:txBody>
          <a:bodyPr>
            <a:normAutofit fontScale="90000"/>
          </a:bodyPr>
          <a:lstStyle/>
          <a:p>
            <a:r>
              <a:rPr lang="ar-SA" b="1" dirty="0">
                <a:solidFill>
                  <a:srgbClr val="FF0000"/>
                </a:solidFill>
              </a:rPr>
              <a:t>أهداف </a:t>
            </a:r>
            <a:r>
              <a:rPr lang="ar-SA" b="1" dirty="0" err="1">
                <a:solidFill>
                  <a:srgbClr val="FF0000"/>
                </a:solidFill>
              </a:rPr>
              <a:t>استرتيجية</a:t>
            </a:r>
            <a:r>
              <a:rPr lang="ar-SA" b="1" dirty="0">
                <a:solidFill>
                  <a:srgbClr val="FF0000"/>
                </a:solidFill>
              </a:rPr>
              <a:t> التخيل الموجه </a:t>
            </a:r>
            <a:r>
              <a:rPr lang="ar-SA" b="1" dirty="0" smtClean="0"/>
              <a:t/>
            </a:r>
            <a:br>
              <a:rPr lang="ar-SA" b="1" dirty="0" smtClean="0"/>
            </a:br>
            <a:endParaRPr lang="ar-SA" dirty="0"/>
          </a:p>
        </p:txBody>
      </p:sp>
      <p:sp>
        <p:nvSpPr>
          <p:cNvPr id="4" name="مثلث متساوي الساقين 3">
            <a:hlinkClick r:id="rId3" action="ppaction://hlinksldjump"/>
          </p:cNvPr>
          <p:cNvSpPr/>
          <p:nvPr/>
        </p:nvSpPr>
        <p:spPr>
          <a:xfrm>
            <a:off x="1066800" y="5943600"/>
            <a:ext cx="5334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7696</TotalTime>
  <Words>641</Words>
  <Application>Microsoft Office PowerPoint</Application>
  <PresentationFormat>On-screen Show (4:3)</PresentationFormat>
  <Paragraphs>96</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سمة Office</vt:lpstr>
      <vt:lpstr>PowerPoint Presentation</vt:lpstr>
      <vt:lpstr>PowerPoint Presentation</vt:lpstr>
      <vt:lpstr>تعريف التخيل </vt:lpstr>
      <vt:lpstr>ماذا نعرف عن استراتيجيه التخيل الموجه </vt:lpstr>
      <vt:lpstr>استراتيجية التخيل الموجه</vt:lpstr>
      <vt:lpstr>أنواعه</vt:lpstr>
      <vt:lpstr>استراتيجيات التخيل العلمي (الموجه )</vt:lpstr>
      <vt:lpstr>أهمية التخيل واستخدامه في العمل الصفي :</vt:lpstr>
      <vt:lpstr>أهداف استرتيجية التخيل الموجه  </vt:lpstr>
      <vt:lpstr>الشروط التي ينبغي مراعاتها عند ممارسة التخيل في الفصل </vt:lpstr>
      <vt:lpstr>خطوات تنفيذ الاستراتيجيه</vt:lpstr>
      <vt:lpstr>خطوات تنفيذ استراتيجية التخيل الموجه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استراتيجيات التدريس</dc:title>
  <dc:creator>SinawDigit</dc:creator>
  <cp:lastModifiedBy>FUJITSU</cp:lastModifiedBy>
  <cp:revision>104</cp:revision>
  <dcterms:created xsi:type="dcterms:W3CDTF">2015-04-02T05:08:21Z</dcterms:created>
  <dcterms:modified xsi:type="dcterms:W3CDTF">2015-05-13T05:00:01Z</dcterms:modified>
</cp:coreProperties>
</file>