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8" r:id="rId3"/>
    <p:sldId id="259" r:id="rId4"/>
    <p:sldId id="260" r:id="rId5"/>
    <p:sldId id="262" r:id="rId6"/>
    <p:sldId id="263" r:id="rId7"/>
    <p:sldId id="264" r:id="rId8"/>
    <p:sldId id="265" r:id="rId9"/>
    <p:sldId id="266" r:id="rId10"/>
    <p:sldId id="267" r:id="rId11"/>
    <p:sldId id="268" r:id="rId12"/>
  </p:sldIdLst>
  <p:sldSz cx="9144000" cy="6858000" type="screen4x3"/>
  <p:notesSz cx="6858000" cy="9144000"/>
  <p:defaultTextStyle>
    <a:defPPr>
      <a:defRPr lang="ar-OM"/>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137"/>
    <a:srgbClr val="FFEC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63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OM"/>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OM"/>
          </a:p>
        </p:txBody>
      </p:sp>
      <p:sp>
        <p:nvSpPr>
          <p:cNvPr id="4" name="عنصر نائب للتاريخ 3"/>
          <p:cNvSpPr>
            <a:spLocks noGrp="1"/>
          </p:cNvSpPr>
          <p:nvPr>
            <p:ph type="dt" sz="half" idx="10"/>
          </p:nvPr>
        </p:nvSpPr>
        <p:spPr/>
        <p:txBody>
          <a:bodyPr/>
          <a:lstStyle/>
          <a:p>
            <a:fld id="{1EEAE4BC-0A1D-48B9-9C74-0DFEEC784B8C}" type="datetimeFigureOut">
              <a:rPr lang="ar-OM" smtClean="0"/>
              <a:t>26/07/1436</a:t>
            </a:fld>
            <a:endParaRPr lang="ar-OM"/>
          </a:p>
        </p:txBody>
      </p:sp>
      <p:sp>
        <p:nvSpPr>
          <p:cNvPr id="5" name="عنصر نائب للتذييل 4"/>
          <p:cNvSpPr>
            <a:spLocks noGrp="1"/>
          </p:cNvSpPr>
          <p:nvPr>
            <p:ph type="ftr" sz="quarter" idx="11"/>
          </p:nvPr>
        </p:nvSpPr>
        <p:spPr/>
        <p:txBody>
          <a:bodyPr/>
          <a:lstStyle/>
          <a:p>
            <a:endParaRPr lang="ar-OM"/>
          </a:p>
        </p:txBody>
      </p:sp>
      <p:sp>
        <p:nvSpPr>
          <p:cNvPr id="6" name="عنصر نائب لرقم الشريحة 5"/>
          <p:cNvSpPr>
            <a:spLocks noGrp="1"/>
          </p:cNvSpPr>
          <p:nvPr>
            <p:ph type="sldNum" sz="quarter" idx="12"/>
          </p:nvPr>
        </p:nvSpPr>
        <p:spPr/>
        <p:txBody>
          <a:bodyPr/>
          <a:lstStyle/>
          <a:p>
            <a:fld id="{08DEA98A-DC76-429B-84F7-64E618E23898}" type="slidenum">
              <a:rPr lang="ar-OM" smtClean="0"/>
              <a:t>‹#›</a:t>
            </a:fld>
            <a:endParaRPr lang="ar-OM"/>
          </a:p>
        </p:txBody>
      </p:sp>
    </p:spTree>
    <p:extLst>
      <p:ext uri="{BB962C8B-B14F-4D97-AF65-F5344CB8AC3E}">
        <p14:creationId xmlns:p14="http://schemas.microsoft.com/office/powerpoint/2010/main" val="1611875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OM"/>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OM"/>
          </a:p>
        </p:txBody>
      </p:sp>
      <p:sp>
        <p:nvSpPr>
          <p:cNvPr id="4" name="عنصر نائب للتاريخ 3"/>
          <p:cNvSpPr>
            <a:spLocks noGrp="1"/>
          </p:cNvSpPr>
          <p:nvPr>
            <p:ph type="dt" sz="half" idx="10"/>
          </p:nvPr>
        </p:nvSpPr>
        <p:spPr/>
        <p:txBody>
          <a:bodyPr/>
          <a:lstStyle/>
          <a:p>
            <a:fld id="{1EEAE4BC-0A1D-48B9-9C74-0DFEEC784B8C}" type="datetimeFigureOut">
              <a:rPr lang="ar-OM" smtClean="0"/>
              <a:t>26/07/1436</a:t>
            </a:fld>
            <a:endParaRPr lang="ar-OM"/>
          </a:p>
        </p:txBody>
      </p:sp>
      <p:sp>
        <p:nvSpPr>
          <p:cNvPr id="5" name="عنصر نائب للتذييل 4"/>
          <p:cNvSpPr>
            <a:spLocks noGrp="1"/>
          </p:cNvSpPr>
          <p:nvPr>
            <p:ph type="ftr" sz="quarter" idx="11"/>
          </p:nvPr>
        </p:nvSpPr>
        <p:spPr/>
        <p:txBody>
          <a:bodyPr/>
          <a:lstStyle/>
          <a:p>
            <a:endParaRPr lang="ar-OM"/>
          </a:p>
        </p:txBody>
      </p:sp>
      <p:sp>
        <p:nvSpPr>
          <p:cNvPr id="6" name="عنصر نائب لرقم الشريحة 5"/>
          <p:cNvSpPr>
            <a:spLocks noGrp="1"/>
          </p:cNvSpPr>
          <p:nvPr>
            <p:ph type="sldNum" sz="quarter" idx="12"/>
          </p:nvPr>
        </p:nvSpPr>
        <p:spPr/>
        <p:txBody>
          <a:bodyPr/>
          <a:lstStyle/>
          <a:p>
            <a:fld id="{08DEA98A-DC76-429B-84F7-64E618E23898}" type="slidenum">
              <a:rPr lang="ar-OM" smtClean="0"/>
              <a:t>‹#›</a:t>
            </a:fld>
            <a:endParaRPr lang="ar-OM"/>
          </a:p>
        </p:txBody>
      </p:sp>
    </p:spTree>
    <p:extLst>
      <p:ext uri="{BB962C8B-B14F-4D97-AF65-F5344CB8AC3E}">
        <p14:creationId xmlns:p14="http://schemas.microsoft.com/office/powerpoint/2010/main" val="341970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OM"/>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OM"/>
          </a:p>
        </p:txBody>
      </p:sp>
      <p:sp>
        <p:nvSpPr>
          <p:cNvPr id="4" name="عنصر نائب للتاريخ 3"/>
          <p:cNvSpPr>
            <a:spLocks noGrp="1"/>
          </p:cNvSpPr>
          <p:nvPr>
            <p:ph type="dt" sz="half" idx="10"/>
          </p:nvPr>
        </p:nvSpPr>
        <p:spPr/>
        <p:txBody>
          <a:bodyPr/>
          <a:lstStyle/>
          <a:p>
            <a:fld id="{1EEAE4BC-0A1D-48B9-9C74-0DFEEC784B8C}" type="datetimeFigureOut">
              <a:rPr lang="ar-OM" smtClean="0"/>
              <a:t>26/07/1436</a:t>
            </a:fld>
            <a:endParaRPr lang="ar-OM"/>
          </a:p>
        </p:txBody>
      </p:sp>
      <p:sp>
        <p:nvSpPr>
          <p:cNvPr id="5" name="عنصر نائب للتذييل 4"/>
          <p:cNvSpPr>
            <a:spLocks noGrp="1"/>
          </p:cNvSpPr>
          <p:nvPr>
            <p:ph type="ftr" sz="quarter" idx="11"/>
          </p:nvPr>
        </p:nvSpPr>
        <p:spPr/>
        <p:txBody>
          <a:bodyPr/>
          <a:lstStyle/>
          <a:p>
            <a:endParaRPr lang="ar-OM"/>
          </a:p>
        </p:txBody>
      </p:sp>
      <p:sp>
        <p:nvSpPr>
          <p:cNvPr id="6" name="عنصر نائب لرقم الشريحة 5"/>
          <p:cNvSpPr>
            <a:spLocks noGrp="1"/>
          </p:cNvSpPr>
          <p:nvPr>
            <p:ph type="sldNum" sz="quarter" idx="12"/>
          </p:nvPr>
        </p:nvSpPr>
        <p:spPr/>
        <p:txBody>
          <a:bodyPr/>
          <a:lstStyle/>
          <a:p>
            <a:fld id="{08DEA98A-DC76-429B-84F7-64E618E23898}" type="slidenum">
              <a:rPr lang="ar-OM" smtClean="0"/>
              <a:t>‹#›</a:t>
            </a:fld>
            <a:endParaRPr lang="ar-OM"/>
          </a:p>
        </p:txBody>
      </p:sp>
    </p:spTree>
    <p:extLst>
      <p:ext uri="{BB962C8B-B14F-4D97-AF65-F5344CB8AC3E}">
        <p14:creationId xmlns:p14="http://schemas.microsoft.com/office/powerpoint/2010/main" val="1469527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OM"/>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OM"/>
          </a:p>
        </p:txBody>
      </p:sp>
      <p:sp>
        <p:nvSpPr>
          <p:cNvPr id="4" name="عنصر نائب للتاريخ 3"/>
          <p:cNvSpPr>
            <a:spLocks noGrp="1"/>
          </p:cNvSpPr>
          <p:nvPr>
            <p:ph type="dt" sz="half" idx="10"/>
          </p:nvPr>
        </p:nvSpPr>
        <p:spPr/>
        <p:txBody>
          <a:bodyPr/>
          <a:lstStyle/>
          <a:p>
            <a:fld id="{1EEAE4BC-0A1D-48B9-9C74-0DFEEC784B8C}" type="datetimeFigureOut">
              <a:rPr lang="ar-OM" smtClean="0"/>
              <a:t>26/07/1436</a:t>
            </a:fld>
            <a:endParaRPr lang="ar-OM"/>
          </a:p>
        </p:txBody>
      </p:sp>
      <p:sp>
        <p:nvSpPr>
          <p:cNvPr id="5" name="عنصر نائب للتذييل 4"/>
          <p:cNvSpPr>
            <a:spLocks noGrp="1"/>
          </p:cNvSpPr>
          <p:nvPr>
            <p:ph type="ftr" sz="quarter" idx="11"/>
          </p:nvPr>
        </p:nvSpPr>
        <p:spPr/>
        <p:txBody>
          <a:bodyPr/>
          <a:lstStyle/>
          <a:p>
            <a:endParaRPr lang="ar-OM"/>
          </a:p>
        </p:txBody>
      </p:sp>
      <p:sp>
        <p:nvSpPr>
          <p:cNvPr id="6" name="عنصر نائب لرقم الشريحة 5"/>
          <p:cNvSpPr>
            <a:spLocks noGrp="1"/>
          </p:cNvSpPr>
          <p:nvPr>
            <p:ph type="sldNum" sz="quarter" idx="12"/>
          </p:nvPr>
        </p:nvSpPr>
        <p:spPr/>
        <p:txBody>
          <a:bodyPr/>
          <a:lstStyle/>
          <a:p>
            <a:fld id="{08DEA98A-DC76-429B-84F7-64E618E23898}" type="slidenum">
              <a:rPr lang="ar-OM" smtClean="0"/>
              <a:t>‹#›</a:t>
            </a:fld>
            <a:endParaRPr lang="ar-OM"/>
          </a:p>
        </p:txBody>
      </p:sp>
    </p:spTree>
    <p:extLst>
      <p:ext uri="{BB962C8B-B14F-4D97-AF65-F5344CB8AC3E}">
        <p14:creationId xmlns:p14="http://schemas.microsoft.com/office/powerpoint/2010/main" val="2588877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OM"/>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EEAE4BC-0A1D-48B9-9C74-0DFEEC784B8C}" type="datetimeFigureOut">
              <a:rPr lang="ar-OM" smtClean="0"/>
              <a:t>26/07/1436</a:t>
            </a:fld>
            <a:endParaRPr lang="ar-OM"/>
          </a:p>
        </p:txBody>
      </p:sp>
      <p:sp>
        <p:nvSpPr>
          <p:cNvPr id="5" name="عنصر نائب للتذييل 4"/>
          <p:cNvSpPr>
            <a:spLocks noGrp="1"/>
          </p:cNvSpPr>
          <p:nvPr>
            <p:ph type="ftr" sz="quarter" idx="11"/>
          </p:nvPr>
        </p:nvSpPr>
        <p:spPr/>
        <p:txBody>
          <a:bodyPr/>
          <a:lstStyle/>
          <a:p>
            <a:endParaRPr lang="ar-OM"/>
          </a:p>
        </p:txBody>
      </p:sp>
      <p:sp>
        <p:nvSpPr>
          <p:cNvPr id="6" name="عنصر نائب لرقم الشريحة 5"/>
          <p:cNvSpPr>
            <a:spLocks noGrp="1"/>
          </p:cNvSpPr>
          <p:nvPr>
            <p:ph type="sldNum" sz="quarter" idx="12"/>
          </p:nvPr>
        </p:nvSpPr>
        <p:spPr/>
        <p:txBody>
          <a:bodyPr/>
          <a:lstStyle/>
          <a:p>
            <a:fld id="{08DEA98A-DC76-429B-84F7-64E618E23898}" type="slidenum">
              <a:rPr lang="ar-OM" smtClean="0"/>
              <a:t>‹#›</a:t>
            </a:fld>
            <a:endParaRPr lang="ar-OM"/>
          </a:p>
        </p:txBody>
      </p:sp>
    </p:spTree>
    <p:extLst>
      <p:ext uri="{BB962C8B-B14F-4D97-AF65-F5344CB8AC3E}">
        <p14:creationId xmlns:p14="http://schemas.microsoft.com/office/powerpoint/2010/main" val="1577710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OM"/>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OM"/>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OM"/>
          </a:p>
        </p:txBody>
      </p:sp>
      <p:sp>
        <p:nvSpPr>
          <p:cNvPr id="5" name="عنصر نائب للتاريخ 4"/>
          <p:cNvSpPr>
            <a:spLocks noGrp="1"/>
          </p:cNvSpPr>
          <p:nvPr>
            <p:ph type="dt" sz="half" idx="10"/>
          </p:nvPr>
        </p:nvSpPr>
        <p:spPr/>
        <p:txBody>
          <a:bodyPr/>
          <a:lstStyle/>
          <a:p>
            <a:fld id="{1EEAE4BC-0A1D-48B9-9C74-0DFEEC784B8C}" type="datetimeFigureOut">
              <a:rPr lang="ar-OM" smtClean="0"/>
              <a:t>26/07/1436</a:t>
            </a:fld>
            <a:endParaRPr lang="ar-OM"/>
          </a:p>
        </p:txBody>
      </p:sp>
      <p:sp>
        <p:nvSpPr>
          <p:cNvPr id="6" name="عنصر نائب للتذييل 5"/>
          <p:cNvSpPr>
            <a:spLocks noGrp="1"/>
          </p:cNvSpPr>
          <p:nvPr>
            <p:ph type="ftr" sz="quarter" idx="11"/>
          </p:nvPr>
        </p:nvSpPr>
        <p:spPr/>
        <p:txBody>
          <a:bodyPr/>
          <a:lstStyle/>
          <a:p>
            <a:endParaRPr lang="ar-OM"/>
          </a:p>
        </p:txBody>
      </p:sp>
      <p:sp>
        <p:nvSpPr>
          <p:cNvPr id="7" name="عنصر نائب لرقم الشريحة 6"/>
          <p:cNvSpPr>
            <a:spLocks noGrp="1"/>
          </p:cNvSpPr>
          <p:nvPr>
            <p:ph type="sldNum" sz="quarter" idx="12"/>
          </p:nvPr>
        </p:nvSpPr>
        <p:spPr/>
        <p:txBody>
          <a:bodyPr/>
          <a:lstStyle/>
          <a:p>
            <a:fld id="{08DEA98A-DC76-429B-84F7-64E618E23898}" type="slidenum">
              <a:rPr lang="ar-OM" smtClean="0"/>
              <a:t>‹#›</a:t>
            </a:fld>
            <a:endParaRPr lang="ar-OM"/>
          </a:p>
        </p:txBody>
      </p:sp>
    </p:spTree>
    <p:extLst>
      <p:ext uri="{BB962C8B-B14F-4D97-AF65-F5344CB8AC3E}">
        <p14:creationId xmlns:p14="http://schemas.microsoft.com/office/powerpoint/2010/main" val="2419635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OM"/>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OM"/>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OM"/>
          </a:p>
        </p:txBody>
      </p:sp>
      <p:sp>
        <p:nvSpPr>
          <p:cNvPr id="7" name="عنصر نائب للتاريخ 6"/>
          <p:cNvSpPr>
            <a:spLocks noGrp="1"/>
          </p:cNvSpPr>
          <p:nvPr>
            <p:ph type="dt" sz="half" idx="10"/>
          </p:nvPr>
        </p:nvSpPr>
        <p:spPr/>
        <p:txBody>
          <a:bodyPr/>
          <a:lstStyle/>
          <a:p>
            <a:fld id="{1EEAE4BC-0A1D-48B9-9C74-0DFEEC784B8C}" type="datetimeFigureOut">
              <a:rPr lang="ar-OM" smtClean="0"/>
              <a:t>26/07/1436</a:t>
            </a:fld>
            <a:endParaRPr lang="ar-OM"/>
          </a:p>
        </p:txBody>
      </p:sp>
      <p:sp>
        <p:nvSpPr>
          <p:cNvPr id="8" name="عنصر نائب للتذييل 7"/>
          <p:cNvSpPr>
            <a:spLocks noGrp="1"/>
          </p:cNvSpPr>
          <p:nvPr>
            <p:ph type="ftr" sz="quarter" idx="11"/>
          </p:nvPr>
        </p:nvSpPr>
        <p:spPr/>
        <p:txBody>
          <a:bodyPr/>
          <a:lstStyle/>
          <a:p>
            <a:endParaRPr lang="ar-OM"/>
          </a:p>
        </p:txBody>
      </p:sp>
      <p:sp>
        <p:nvSpPr>
          <p:cNvPr id="9" name="عنصر نائب لرقم الشريحة 8"/>
          <p:cNvSpPr>
            <a:spLocks noGrp="1"/>
          </p:cNvSpPr>
          <p:nvPr>
            <p:ph type="sldNum" sz="quarter" idx="12"/>
          </p:nvPr>
        </p:nvSpPr>
        <p:spPr/>
        <p:txBody>
          <a:bodyPr/>
          <a:lstStyle/>
          <a:p>
            <a:fld id="{08DEA98A-DC76-429B-84F7-64E618E23898}" type="slidenum">
              <a:rPr lang="ar-OM" smtClean="0"/>
              <a:t>‹#›</a:t>
            </a:fld>
            <a:endParaRPr lang="ar-OM"/>
          </a:p>
        </p:txBody>
      </p:sp>
    </p:spTree>
    <p:extLst>
      <p:ext uri="{BB962C8B-B14F-4D97-AF65-F5344CB8AC3E}">
        <p14:creationId xmlns:p14="http://schemas.microsoft.com/office/powerpoint/2010/main" val="2699071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OM"/>
          </a:p>
        </p:txBody>
      </p:sp>
      <p:sp>
        <p:nvSpPr>
          <p:cNvPr id="3" name="عنصر نائب للتاريخ 2"/>
          <p:cNvSpPr>
            <a:spLocks noGrp="1"/>
          </p:cNvSpPr>
          <p:nvPr>
            <p:ph type="dt" sz="half" idx="10"/>
          </p:nvPr>
        </p:nvSpPr>
        <p:spPr/>
        <p:txBody>
          <a:bodyPr/>
          <a:lstStyle/>
          <a:p>
            <a:fld id="{1EEAE4BC-0A1D-48B9-9C74-0DFEEC784B8C}" type="datetimeFigureOut">
              <a:rPr lang="ar-OM" smtClean="0"/>
              <a:t>26/07/1436</a:t>
            </a:fld>
            <a:endParaRPr lang="ar-OM"/>
          </a:p>
        </p:txBody>
      </p:sp>
      <p:sp>
        <p:nvSpPr>
          <p:cNvPr id="4" name="عنصر نائب للتذييل 3"/>
          <p:cNvSpPr>
            <a:spLocks noGrp="1"/>
          </p:cNvSpPr>
          <p:nvPr>
            <p:ph type="ftr" sz="quarter" idx="11"/>
          </p:nvPr>
        </p:nvSpPr>
        <p:spPr/>
        <p:txBody>
          <a:bodyPr/>
          <a:lstStyle/>
          <a:p>
            <a:endParaRPr lang="ar-OM"/>
          </a:p>
        </p:txBody>
      </p:sp>
      <p:sp>
        <p:nvSpPr>
          <p:cNvPr id="5" name="عنصر نائب لرقم الشريحة 4"/>
          <p:cNvSpPr>
            <a:spLocks noGrp="1"/>
          </p:cNvSpPr>
          <p:nvPr>
            <p:ph type="sldNum" sz="quarter" idx="12"/>
          </p:nvPr>
        </p:nvSpPr>
        <p:spPr/>
        <p:txBody>
          <a:bodyPr/>
          <a:lstStyle/>
          <a:p>
            <a:fld id="{08DEA98A-DC76-429B-84F7-64E618E23898}" type="slidenum">
              <a:rPr lang="ar-OM" smtClean="0"/>
              <a:t>‹#›</a:t>
            </a:fld>
            <a:endParaRPr lang="ar-OM"/>
          </a:p>
        </p:txBody>
      </p:sp>
    </p:spTree>
    <p:extLst>
      <p:ext uri="{BB962C8B-B14F-4D97-AF65-F5344CB8AC3E}">
        <p14:creationId xmlns:p14="http://schemas.microsoft.com/office/powerpoint/2010/main" val="732466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EEAE4BC-0A1D-48B9-9C74-0DFEEC784B8C}" type="datetimeFigureOut">
              <a:rPr lang="ar-OM" smtClean="0"/>
              <a:t>26/07/1436</a:t>
            </a:fld>
            <a:endParaRPr lang="ar-OM"/>
          </a:p>
        </p:txBody>
      </p:sp>
      <p:sp>
        <p:nvSpPr>
          <p:cNvPr id="3" name="عنصر نائب للتذييل 2"/>
          <p:cNvSpPr>
            <a:spLocks noGrp="1"/>
          </p:cNvSpPr>
          <p:nvPr>
            <p:ph type="ftr" sz="quarter" idx="11"/>
          </p:nvPr>
        </p:nvSpPr>
        <p:spPr/>
        <p:txBody>
          <a:bodyPr/>
          <a:lstStyle/>
          <a:p>
            <a:endParaRPr lang="ar-OM"/>
          </a:p>
        </p:txBody>
      </p:sp>
      <p:sp>
        <p:nvSpPr>
          <p:cNvPr id="4" name="عنصر نائب لرقم الشريحة 3"/>
          <p:cNvSpPr>
            <a:spLocks noGrp="1"/>
          </p:cNvSpPr>
          <p:nvPr>
            <p:ph type="sldNum" sz="quarter" idx="12"/>
          </p:nvPr>
        </p:nvSpPr>
        <p:spPr/>
        <p:txBody>
          <a:bodyPr/>
          <a:lstStyle/>
          <a:p>
            <a:fld id="{08DEA98A-DC76-429B-84F7-64E618E23898}" type="slidenum">
              <a:rPr lang="ar-OM" smtClean="0"/>
              <a:t>‹#›</a:t>
            </a:fld>
            <a:endParaRPr lang="ar-OM"/>
          </a:p>
        </p:txBody>
      </p:sp>
    </p:spTree>
    <p:extLst>
      <p:ext uri="{BB962C8B-B14F-4D97-AF65-F5344CB8AC3E}">
        <p14:creationId xmlns:p14="http://schemas.microsoft.com/office/powerpoint/2010/main" val="2093583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OM"/>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OM"/>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EEAE4BC-0A1D-48B9-9C74-0DFEEC784B8C}" type="datetimeFigureOut">
              <a:rPr lang="ar-OM" smtClean="0"/>
              <a:t>26/07/1436</a:t>
            </a:fld>
            <a:endParaRPr lang="ar-OM"/>
          </a:p>
        </p:txBody>
      </p:sp>
      <p:sp>
        <p:nvSpPr>
          <p:cNvPr id="6" name="عنصر نائب للتذييل 5"/>
          <p:cNvSpPr>
            <a:spLocks noGrp="1"/>
          </p:cNvSpPr>
          <p:nvPr>
            <p:ph type="ftr" sz="quarter" idx="11"/>
          </p:nvPr>
        </p:nvSpPr>
        <p:spPr/>
        <p:txBody>
          <a:bodyPr/>
          <a:lstStyle/>
          <a:p>
            <a:endParaRPr lang="ar-OM"/>
          </a:p>
        </p:txBody>
      </p:sp>
      <p:sp>
        <p:nvSpPr>
          <p:cNvPr id="7" name="عنصر نائب لرقم الشريحة 6"/>
          <p:cNvSpPr>
            <a:spLocks noGrp="1"/>
          </p:cNvSpPr>
          <p:nvPr>
            <p:ph type="sldNum" sz="quarter" idx="12"/>
          </p:nvPr>
        </p:nvSpPr>
        <p:spPr/>
        <p:txBody>
          <a:bodyPr/>
          <a:lstStyle/>
          <a:p>
            <a:fld id="{08DEA98A-DC76-429B-84F7-64E618E23898}" type="slidenum">
              <a:rPr lang="ar-OM" smtClean="0"/>
              <a:t>‹#›</a:t>
            </a:fld>
            <a:endParaRPr lang="ar-OM"/>
          </a:p>
        </p:txBody>
      </p:sp>
    </p:spTree>
    <p:extLst>
      <p:ext uri="{BB962C8B-B14F-4D97-AF65-F5344CB8AC3E}">
        <p14:creationId xmlns:p14="http://schemas.microsoft.com/office/powerpoint/2010/main" val="1980090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OM"/>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OM"/>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EEAE4BC-0A1D-48B9-9C74-0DFEEC784B8C}" type="datetimeFigureOut">
              <a:rPr lang="ar-OM" smtClean="0"/>
              <a:t>26/07/1436</a:t>
            </a:fld>
            <a:endParaRPr lang="ar-OM"/>
          </a:p>
        </p:txBody>
      </p:sp>
      <p:sp>
        <p:nvSpPr>
          <p:cNvPr id="6" name="عنصر نائب للتذييل 5"/>
          <p:cNvSpPr>
            <a:spLocks noGrp="1"/>
          </p:cNvSpPr>
          <p:nvPr>
            <p:ph type="ftr" sz="quarter" idx="11"/>
          </p:nvPr>
        </p:nvSpPr>
        <p:spPr/>
        <p:txBody>
          <a:bodyPr/>
          <a:lstStyle/>
          <a:p>
            <a:endParaRPr lang="ar-OM"/>
          </a:p>
        </p:txBody>
      </p:sp>
      <p:sp>
        <p:nvSpPr>
          <p:cNvPr id="7" name="عنصر نائب لرقم الشريحة 6"/>
          <p:cNvSpPr>
            <a:spLocks noGrp="1"/>
          </p:cNvSpPr>
          <p:nvPr>
            <p:ph type="sldNum" sz="quarter" idx="12"/>
          </p:nvPr>
        </p:nvSpPr>
        <p:spPr/>
        <p:txBody>
          <a:bodyPr/>
          <a:lstStyle/>
          <a:p>
            <a:fld id="{08DEA98A-DC76-429B-84F7-64E618E23898}" type="slidenum">
              <a:rPr lang="ar-OM" smtClean="0"/>
              <a:t>‹#›</a:t>
            </a:fld>
            <a:endParaRPr lang="ar-OM"/>
          </a:p>
        </p:txBody>
      </p:sp>
    </p:spTree>
    <p:extLst>
      <p:ext uri="{BB962C8B-B14F-4D97-AF65-F5344CB8AC3E}">
        <p14:creationId xmlns:p14="http://schemas.microsoft.com/office/powerpoint/2010/main" val="3652061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OM"/>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OM"/>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EEAE4BC-0A1D-48B9-9C74-0DFEEC784B8C}" type="datetimeFigureOut">
              <a:rPr lang="ar-OM" smtClean="0"/>
              <a:t>26/07/1436</a:t>
            </a:fld>
            <a:endParaRPr lang="ar-OM"/>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OM"/>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8DEA98A-DC76-429B-84F7-64E618E23898}" type="slidenum">
              <a:rPr lang="ar-OM" smtClean="0"/>
              <a:t>‹#›</a:t>
            </a:fld>
            <a:endParaRPr lang="ar-OM"/>
          </a:p>
        </p:txBody>
      </p:sp>
    </p:spTree>
    <p:extLst>
      <p:ext uri="{BB962C8B-B14F-4D97-AF65-F5344CB8AC3E}">
        <p14:creationId xmlns:p14="http://schemas.microsoft.com/office/powerpoint/2010/main" val="4268815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OM"/>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bing.com/images/search?q=%D8%AE%D9%84%D9%81%D9%8A%D8%A7%D8%AA+%D8%A8%D9%88%D8%B1%D8%A8%D9%88%D9%8A%D9%86%D8%AA&amp;qs=AS&amp;form=QBIR&amp;pq=%D8%AE%D9%84&amp;sc=8-2&amp;sp=2&amp;sk=AS1#view=detail&amp;id=ED486422CC49733472296353C3B8E8072A5CD54A&amp;selectedIndex=10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OM"/>
          </a:p>
        </p:txBody>
      </p:sp>
      <p:sp>
        <p:nvSpPr>
          <p:cNvPr id="3" name="عنوان فرعي 2"/>
          <p:cNvSpPr>
            <a:spLocks noGrp="1"/>
          </p:cNvSpPr>
          <p:nvPr>
            <p:ph type="subTitle" idx="1"/>
          </p:nvPr>
        </p:nvSpPr>
        <p:spPr/>
        <p:txBody>
          <a:bodyPr/>
          <a:lstStyle/>
          <a:p>
            <a:endParaRPr lang="ar-OM"/>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9" y="-1"/>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899592" y="1052736"/>
            <a:ext cx="4392488" cy="1938992"/>
          </a:xfrm>
          <a:prstGeom prst="rect">
            <a:avLst/>
          </a:prstGeom>
        </p:spPr>
        <p:txBody>
          <a:bodyPr wrap="square">
            <a:spAutoFit/>
          </a:bodyPr>
          <a:lstStyle/>
          <a:p>
            <a:r>
              <a:rPr lang="ar-OM" sz="6000" dirty="0">
                <a:solidFill>
                  <a:srgbClr val="FFC000"/>
                </a:solidFill>
                <a:ea typeface="+mj-ea"/>
                <a:cs typeface="SC_ALYERMOOK" pitchFamily="2" charset="-78"/>
              </a:rPr>
              <a:t>التعلم بالاكتشاف</a:t>
            </a:r>
            <a:endParaRPr lang="ar-OM" sz="2800" dirty="0">
              <a:solidFill>
                <a:srgbClr val="FFC000"/>
              </a:solidFill>
              <a:cs typeface="SC_ALYERMOOK" pitchFamily="2" charset="-78"/>
            </a:endParaRPr>
          </a:p>
        </p:txBody>
      </p:sp>
      <p:sp>
        <p:nvSpPr>
          <p:cNvPr id="5" name="مستطيل 4"/>
          <p:cNvSpPr/>
          <p:nvPr/>
        </p:nvSpPr>
        <p:spPr>
          <a:xfrm>
            <a:off x="1331640" y="3428999"/>
            <a:ext cx="3238241" cy="584775"/>
          </a:xfrm>
          <a:prstGeom prst="rect">
            <a:avLst/>
          </a:prstGeom>
        </p:spPr>
        <p:txBody>
          <a:bodyPr wrap="square">
            <a:spAutoFit/>
          </a:bodyPr>
          <a:lstStyle/>
          <a:p>
            <a:pPr lvl="0" algn="ctr">
              <a:spcBef>
                <a:spcPct val="20000"/>
              </a:spcBef>
            </a:pPr>
            <a:r>
              <a:rPr lang="ar-OM" sz="3200" dirty="0">
                <a:solidFill>
                  <a:schemeClr val="bg2">
                    <a:lumMod val="10000"/>
                  </a:schemeClr>
                </a:solidFill>
              </a:rPr>
              <a:t>إ</a:t>
            </a:r>
            <a:r>
              <a:rPr lang="ar-OM" sz="3200" dirty="0">
                <a:solidFill>
                  <a:schemeClr val="bg2">
                    <a:lumMod val="10000"/>
                  </a:schemeClr>
                </a:solidFill>
              </a:rPr>
              <a:t>عداد</a:t>
            </a:r>
            <a:r>
              <a:rPr lang="ar-OM" sz="3200" dirty="0">
                <a:solidFill>
                  <a:srgbClr val="FFECA7"/>
                </a:solidFill>
              </a:rPr>
              <a:t>: </a:t>
            </a:r>
            <a:r>
              <a:rPr lang="ar-OM" sz="3200" dirty="0">
                <a:solidFill>
                  <a:srgbClr val="FF0000"/>
                </a:solidFill>
              </a:rPr>
              <a:t>سالمة الحجري</a:t>
            </a:r>
          </a:p>
        </p:txBody>
      </p:sp>
    </p:spTree>
    <p:extLst>
      <p:ext uri="{BB962C8B-B14F-4D97-AF65-F5344CB8AC3E}">
        <p14:creationId xmlns:p14="http://schemas.microsoft.com/office/powerpoint/2010/main" val="25877646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OM"/>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251520" y="375026"/>
            <a:ext cx="7812360" cy="6272486"/>
          </a:xfrm>
          <a:prstGeom prst="rect">
            <a:avLst/>
          </a:prstGeom>
        </p:spPr>
        <p:txBody>
          <a:bodyPr wrap="square">
            <a:spAutoFit/>
          </a:bodyPr>
          <a:lstStyle/>
          <a:p>
            <a:pPr lvl="0">
              <a:spcBef>
                <a:spcPct val="20000"/>
              </a:spcBef>
            </a:pPr>
            <a:r>
              <a:rPr lang="ar-SA" sz="2800" dirty="0">
                <a:solidFill>
                  <a:prstClr val="black"/>
                </a:solidFill>
              </a:rPr>
              <a:t> = </a:t>
            </a:r>
            <a:r>
              <a:rPr lang="ar-SA" sz="2400" dirty="0">
                <a:solidFill>
                  <a:prstClr val="black"/>
                </a:solidFill>
              </a:rPr>
              <a:t>4           </a:t>
            </a:r>
            <a:r>
              <a:rPr lang="ar-SA" sz="2800" dirty="0">
                <a:solidFill>
                  <a:prstClr val="black"/>
                </a:solidFill>
              </a:rPr>
              <a:t>( 4 عدد يقبل القسمة على 4)</a:t>
            </a:r>
          </a:p>
          <a:p>
            <a:pPr lvl="0">
              <a:spcBef>
                <a:spcPct val="20000"/>
              </a:spcBef>
            </a:pPr>
            <a:r>
              <a:rPr lang="ar-SA" sz="2400" dirty="0">
                <a:solidFill>
                  <a:prstClr val="black"/>
                </a:solidFill>
              </a:rPr>
              <a:t>4² = 16          </a:t>
            </a:r>
            <a:r>
              <a:rPr lang="ar-SA" sz="2800" dirty="0">
                <a:solidFill>
                  <a:prstClr val="black"/>
                </a:solidFill>
              </a:rPr>
              <a:t>( 16 عدد يقبل القسمة على 4)</a:t>
            </a:r>
          </a:p>
          <a:p>
            <a:pPr lvl="0">
              <a:spcBef>
                <a:spcPct val="20000"/>
              </a:spcBef>
            </a:pPr>
            <a:r>
              <a:rPr lang="ar-SA" sz="2400" dirty="0">
                <a:solidFill>
                  <a:prstClr val="black"/>
                </a:solidFill>
              </a:rPr>
              <a:t>6² = 36           </a:t>
            </a:r>
            <a:r>
              <a:rPr lang="ar-SA" sz="2800" dirty="0">
                <a:solidFill>
                  <a:prstClr val="black"/>
                </a:solidFill>
              </a:rPr>
              <a:t>( 36 عدد يقبل القسمة على 4)</a:t>
            </a:r>
          </a:p>
          <a:p>
            <a:pPr lvl="0">
              <a:spcBef>
                <a:spcPct val="20000"/>
              </a:spcBef>
            </a:pPr>
            <a:r>
              <a:rPr lang="ar-SA" sz="2400" dirty="0">
                <a:solidFill>
                  <a:prstClr val="black"/>
                </a:solidFill>
              </a:rPr>
              <a:t>8² = .....  </a:t>
            </a:r>
          </a:p>
          <a:p>
            <a:pPr lvl="0">
              <a:spcBef>
                <a:spcPct val="20000"/>
              </a:spcBef>
            </a:pPr>
            <a:r>
              <a:rPr lang="ar-SA" sz="2400" dirty="0">
                <a:solidFill>
                  <a:prstClr val="black"/>
                </a:solidFill>
              </a:rPr>
              <a:t>10² = .... </a:t>
            </a:r>
          </a:p>
          <a:p>
            <a:pPr lvl="0">
              <a:spcBef>
                <a:spcPct val="20000"/>
              </a:spcBef>
            </a:pPr>
            <a:r>
              <a:rPr lang="ar-SA" sz="2400" dirty="0">
                <a:solidFill>
                  <a:prstClr val="black"/>
                </a:solidFill>
              </a:rPr>
              <a:t>12² = .....</a:t>
            </a:r>
          </a:p>
          <a:p>
            <a:pPr lvl="0">
              <a:spcBef>
                <a:spcPct val="20000"/>
              </a:spcBef>
            </a:pPr>
            <a:r>
              <a:rPr lang="ar-SA" sz="2400" dirty="0">
                <a:solidFill>
                  <a:prstClr val="black"/>
                </a:solidFill>
              </a:rPr>
              <a:t>14² = .....</a:t>
            </a:r>
          </a:p>
          <a:p>
            <a:pPr lvl="0">
              <a:spcBef>
                <a:spcPct val="20000"/>
              </a:spcBef>
            </a:pPr>
            <a:r>
              <a:rPr lang="ar-SA" sz="2400" dirty="0">
                <a:solidFill>
                  <a:prstClr val="black"/>
                </a:solidFill>
              </a:rPr>
              <a:t>16² = .....  </a:t>
            </a:r>
          </a:p>
          <a:p>
            <a:pPr lvl="0">
              <a:spcBef>
                <a:spcPct val="20000"/>
              </a:spcBef>
            </a:pPr>
            <a:r>
              <a:rPr lang="ar-SA" sz="2800" dirty="0">
                <a:solidFill>
                  <a:prstClr val="black"/>
                </a:solidFill>
              </a:rPr>
              <a:t>لاحظ ان جميع الاعداد التي ربعت هي اعداد زوجية.</a:t>
            </a:r>
          </a:p>
          <a:p>
            <a:pPr lvl="0">
              <a:spcBef>
                <a:spcPct val="20000"/>
              </a:spcBef>
            </a:pPr>
            <a:r>
              <a:rPr lang="ar-SA" sz="2800" dirty="0">
                <a:solidFill>
                  <a:prstClr val="black"/>
                </a:solidFill>
              </a:rPr>
              <a:t>ماذا تستنتج مما سبق؟ مربع أي عدد زوجي هو عدد .................</a:t>
            </a:r>
          </a:p>
          <a:p>
            <a:pPr lvl="0">
              <a:spcBef>
                <a:spcPct val="20000"/>
              </a:spcBef>
            </a:pPr>
            <a:r>
              <a:rPr lang="ar-SA" sz="2800" dirty="0">
                <a:solidFill>
                  <a:prstClr val="black"/>
                </a:solidFill>
              </a:rPr>
              <a:t>من الامثلة السابقة يمكن التوصل إلى التعميم التالي:</a:t>
            </a:r>
          </a:p>
          <a:p>
            <a:pPr lvl="0">
              <a:spcBef>
                <a:spcPct val="20000"/>
              </a:spcBef>
            </a:pPr>
            <a:r>
              <a:rPr lang="ar-SA" sz="2800" dirty="0">
                <a:solidFill>
                  <a:prstClr val="black"/>
                </a:solidFill>
              </a:rPr>
              <a:t>مربعات الاعداد هي أما اعداد .............. أو اعداد تقبل القسمة على .....</a:t>
            </a:r>
          </a:p>
        </p:txBody>
      </p:sp>
    </p:spTree>
    <p:extLst>
      <p:ext uri="{BB962C8B-B14F-4D97-AF65-F5344CB8AC3E}">
        <p14:creationId xmlns:p14="http://schemas.microsoft.com/office/powerpoint/2010/main" val="227016788"/>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anim calcmode="lin" valueType="num">
                                      <p:cBhvr>
                                        <p:cTn id="3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anim calcmode="lin" valueType="num">
                                      <p:cBhvr>
                                        <p:cTn id="3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anim calcmode="lin" valueType="num">
                                      <p:cBhvr>
                                        <p:cTn id="4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1000"/>
                                        <p:tgtEl>
                                          <p:spTgt spid="4">
                                            <p:txEl>
                                              <p:pRg st="8" end="8"/>
                                            </p:txEl>
                                          </p:spTgt>
                                        </p:tgtEl>
                                      </p:cBhvr>
                                    </p:animEffect>
                                    <p:anim calcmode="lin" valueType="num">
                                      <p:cBhvr>
                                        <p:cTn id="4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1000"/>
                                        <p:tgtEl>
                                          <p:spTgt spid="4">
                                            <p:txEl>
                                              <p:pRg st="9" end="9"/>
                                            </p:txEl>
                                          </p:spTgt>
                                        </p:tgtEl>
                                      </p:cBhvr>
                                    </p:animEffect>
                                    <p:anim calcmode="lin" valueType="num">
                                      <p:cBhvr>
                                        <p:cTn id="53"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1000"/>
                                        <p:tgtEl>
                                          <p:spTgt spid="4">
                                            <p:txEl>
                                              <p:pRg st="10" end="10"/>
                                            </p:txEl>
                                          </p:spTgt>
                                        </p:tgtEl>
                                      </p:cBhvr>
                                    </p:animEffect>
                                    <p:anim calcmode="lin" valueType="num">
                                      <p:cBhvr>
                                        <p:cTn id="5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fade">
                                      <p:cBhvr>
                                        <p:cTn id="62" dur="1000"/>
                                        <p:tgtEl>
                                          <p:spTgt spid="4">
                                            <p:txEl>
                                              <p:pRg st="11" end="11"/>
                                            </p:txEl>
                                          </p:spTgt>
                                        </p:tgtEl>
                                      </p:cBhvr>
                                    </p:animEffect>
                                    <p:anim calcmode="lin" valueType="num">
                                      <p:cBhvr>
                                        <p:cTn id="63"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OM"/>
          </a:p>
        </p:txBody>
      </p:sp>
      <p:pic>
        <p:nvPicPr>
          <p:cNvPr id="1433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442" y="-18639"/>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ستطيل 5"/>
          <p:cNvSpPr/>
          <p:nvPr/>
        </p:nvSpPr>
        <p:spPr>
          <a:xfrm>
            <a:off x="-108520" y="239486"/>
            <a:ext cx="9252520" cy="6592574"/>
          </a:xfrm>
          <a:prstGeom prst="rect">
            <a:avLst/>
          </a:prstGeom>
        </p:spPr>
        <p:txBody>
          <a:bodyPr wrap="square">
            <a:spAutoFit/>
          </a:bodyPr>
          <a:lstStyle/>
          <a:p>
            <a:pPr marL="342900" lvl="0" indent="-342900">
              <a:spcBef>
                <a:spcPct val="20000"/>
              </a:spcBef>
              <a:buFont typeface="Arial" pitchFamily="34" charset="0"/>
              <a:buChar char="•"/>
              <a:defRPr/>
            </a:pPr>
            <a:r>
              <a:rPr lang="ar-SA" sz="2800" dirty="0">
                <a:solidFill>
                  <a:schemeClr val="tx2">
                    <a:lumMod val="75000"/>
                  </a:schemeClr>
                </a:solidFill>
              </a:rPr>
              <a:t>) التهيئة.</a:t>
            </a:r>
          </a:p>
          <a:p>
            <a:pPr marL="342900" lvl="0" indent="-342900">
              <a:spcBef>
                <a:spcPct val="20000"/>
              </a:spcBef>
              <a:buFont typeface="Arial" pitchFamily="34" charset="0"/>
              <a:buChar char="•"/>
              <a:defRPr/>
            </a:pPr>
            <a:r>
              <a:rPr lang="ar-SA" sz="2800" dirty="0">
                <a:solidFill>
                  <a:schemeClr val="tx2">
                    <a:lumMod val="75000"/>
                  </a:schemeClr>
                </a:solidFill>
              </a:rPr>
              <a:t>ب) يعرض المعلم عدد من الامثلة الموضحة بالرسم ويعرف كل منها للتلاميذ.</a:t>
            </a:r>
          </a:p>
          <a:p>
            <a:pPr marL="342900" lvl="0" indent="-342900">
              <a:spcBef>
                <a:spcPct val="20000"/>
              </a:spcBef>
              <a:buFont typeface="Arial" pitchFamily="34" charset="0"/>
              <a:buChar char="•"/>
              <a:defRPr/>
            </a:pPr>
            <a:endParaRPr lang="ar-SA" sz="2800" dirty="0">
              <a:solidFill>
                <a:schemeClr val="tx2">
                  <a:lumMod val="75000"/>
                </a:schemeClr>
              </a:solidFill>
            </a:endParaRPr>
          </a:p>
          <a:p>
            <a:pPr marL="342900" lvl="0" indent="-342900">
              <a:spcBef>
                <a:spcPct val="20000"/>
              </a:spcBef>
              <a:buFont typeface="Arial" pitchFamily="34" charset="0"/>
              <a:buChar char="•"/>
              <a:defRPr/>
            </a:pPr>
            <a:endParaRPr lang="ar-SA" sz="2800" dirty="0">
              <a:solidFill>
                <a:schemeClr val="tx2">
                  <a:lumMod val="75000"/>
                </a:schemeClr>
              </a:solidFill>
            </a:endParaRPr>
          </a:p>
          <a:p>
            <a:pPr lvl="0">
              <a:spcBef>
                <a:spcPct val="20000"/>
              </a:spcBef>
              <a:defRPr/>
            </a:pPr>
            <a:endParaRPr lang="ar-SA" sz="2800" dirty="0">
              <a:solidFill>
                <a:schemeClr val="tx2">
                  <a:lumMod val="75000"/>
                </a:schemeClr>
              </a:solidFill>
            </a:endParaRPr>
          </a:p>
          <a:p>
            <a:pPr lvl="0">
              <a:spcBef>
                <a:spcPct val="20000"/>
              </a:spcBef>
              <a:defRPr/>
            </a:pPr>
            <a:r>
              <a:rPr lang="ar-SA" sz="2800" dirty="0">
                <a:solidFill>
                  <a:schemeClr val="tx2">
                    <a:lumMod val="75000"/>
                  </a:schemeClr>
                </a:solidFill>
              </a:rPr>
              <a:t>ج) دراسة الامثلة ومقارنتها . يطلب المعلم من التلاميذ قياس أي ضلعين في كل مثلث وايجاد مجموعهما ومقارنته بطول الضلع الثالث ويطل منهم الوصول إلى العلاقة التي تربط مجموع طولي أي ضلعين في كل حالة بطول الضلع الثالث.</a:t>
            </a:r>
          </a:p>
          <a:p>
            <a:pPr lvl="0">
              <a:spcBef>
                <a:spcPct val="20000"/>
              </a:spcBef>
              <a:defRPr/>
            </a:pPr>
            <a:r>
              <a:rPr lang="ar-SA" sz="2800" dirty="0">
                <a:solidFill>
                  <a:schemeClr val="tx2">
                    <a:lumMod val="75000"/>
                  </a:schemeClr>
                </a:solidFill>
              </a:rPr>
              <a:t>د) مرحلة الاكتشاف والصياغة. يطلب من التلاميذ صياغة عامه تحقق العلاقة السابقة .</a:t>
            </a:r>
          </a:p>
          <a:p>
            <a:pPr lvl="0">
              <a:spcBef>
                <a:spcPct val="20000"/>
              </a:spcBef>
              <a:defRPr/>
            </a:pPr>
            <a:r>
              <a:rPr lang="ar-SA" sz="3200" dirty="0">
                <a:solidFill>
                  <a:schemeClr val="tx2">
                    <a:lumMod val="75000"/>
                  </a:schemeClr>
                </a:solidFill>
              </a:rPr>
              <a:t> « مجموع قياس أي ضلعين في مثلث أكبر من قياس الضلع الثالث»</a:t>
            </a:r>
          </a:p>
          <a:p>
            <a:pPr lvl="0">
              <a:spcBef>
                <a:spcPct val="20000"/>
              </a:spcBef>
              <a:defRPr/>
            </a:pPr>
            <a:r>
              <a:rPr lang="ar-SA" sz="2800" dirty="0">
                <a:solidFill>
                  <a:schemeClr val="tx2">
                    <a:lumMod val="75000"/>
                  </a:schemeClr>
                </a:solidFill>
              </a:rPr>
              <a:t>هـ) مرحلة التطبيق. يطلب المعلم ايجاد حالة جديدة غير التي وردت في الامثلة ثم قياس اطوال اضلاع المثلث.</a:t>
            </a:r>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1628800"/>
            <a:ext cx="9144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628800"/>
            <a:ext cx="76200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6" y="1751037"/>
            <a:ext cx="2505075"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1628800"/>
            <a:ext cx="1695450"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12597"/>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1000"/>
                                        <p:tgtEl>
                                          <p:spTgt spid="6">
                                            <p:txEl>
                                              <p:pRg st="5" end="5"/>
                                            </p:txEl>
                                          </p:spTgt>
                                        </p:tgtEl>
                                      </p:cBhvr>
                                    </p:animEffect>
                                    <p:anim calcmode="lin" valueType="num">
                                      <p:cBhvr>
                                        <p:cTn id="1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1000"/>
                                        <p:tgtEl>
                                          <p:spTgt spid="6">
                                            <p:txEl>
                                              <p:pRg st="6" end="6"/>
                                            </p:txEl>
                                          </p:spTgt>
                                        </p:tgtEl>
                                      </p:cBhvr>
                                    </p:animEffect>
                                    <p:anim calcmode="lin" valueType="num">
                                      <p:cBhvr>
                                        <p:cTn id="2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1000"/>
                                        <p:tgtEl>
                                          <p:spTgt spid="6">
                                            <p:txEl>
                                              <p:pRg st="7" end="7"/>
                                            </p:txEl>
                                          </p:spTgt>
                                        </p:tgtEl>
                                      </p:cBhvr>
                                    </p:animEffect>
                                    <p:anim calcmode="lin" valueType="num">
                                      <p:cBhvr>
                                        <p:cTn id="28"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fade">
                                      <p:cBhvr>
                                        <p:cTn id="32" dur="1000"/>
                                        <p:tgtEl>
                                          <p:spTgt spid="6">
                                            <p:txEl>
                                              <p:pRg st="8" end="8"/>
                                            </p:txEl>
                                          </p:spTgt>
                                        </p:tgtEl>
                                      </p:cBhvr>
                                    </p:animEffect>
                                    <p:anim calcmode="lin" valueType="num">
                                      <p:cBhvr>
                                        <p:cTn id="33"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OM"/>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441175" y="692696"/>
            <a:ext cx="5234125" cy="769441"/>
          </a:xfrm>
          <a:prstGeom prst="rect">
            <a:avLst/>
          </a:prstGeom>
        </p:spPr>
        <p:txBody>
          <a:bodyPr wrap="none">
            <a:spAutoFit/>
          </a:bodyPr>
          <a:lstStyle/>
          <a:p>
            <a:r>
              <a:rPr lang="ar-SA" sz="4400" dirty="0">
                <a:solidFill>
                  <a:srgbClr val="00B0F0"/>
                </a:solidFill>
                <a:latin typeface="Arial Unicode MS" pitchFamily="34" charset="-128"/>
                <a:ea typeface="Arial Unicode MS" pitchFamily="34" charset="-128"/>
                <a:cs typeface="Arial Unicode MS" pitchFamily="34" charset="-128"/>
              </a:rPr>
              <a:t>مفهوم التعلم بالاكتشاف</a:t>
            </a:r>
            <a:endParaRPr lang="ar-OM" dirty="0">
              <a:solidFill>
                <a:srgbClr val="00B0F0"/>
              </a:solidFill>
              <a:latin typeface="Arial Unicode MS" pitchFamily="34" charset="-128"/>
              <a:ea typeface="Arial Unicode MS" pitchFamily="34" charset="-128"/>
              <a:cs typeface="Arial Unicode MS" pitchFamily="34" charset="-128"/>
            </a:endParaRPr>
          </a:p>
        </p:txBody>
      </p:sp>
      <p:sp>
        <p:nvSpPr>
          <p:cNvPr id="5" name="مستطيل 4"/>
          <p:cNvSpPr/>
          <p:nvPr/>
        </p:nvSpPr>
        <p:spPr>
          <a:xfrm>
            <a:off x="1143000" y="1508808"/>
            <a:ext cx="6858000" cy="4622804"/>
          </a:xfrm>
          <a:prstGeom prst="rect">
            <a:avLst/>
          </a:prstGeom>
        </p:spPr>
        <p:txBody>
          <a:bodyPr wrap="square">
            <a:spAutoFit/>
          </a:bodyPr>
          <a:lstStyle/>
          <a:p>
            <a:pPr marL="342900" lvl="0" indent="-342900">
              <a:spcBef>
                <a:spcPct val="20000"/>
              </a:spcBef>
              <a:buFont typeface="Arial" pitchFamily="34" charset="0"/>
              <a:buChar char="•"/>
            </a:pPr>
            <a:r>
              <a:rPr lang="ar-SA" sz="3200" dirty="0">
                <a:solidFill>
                  <a:srgbClr val="003300"/>
                </a:solidFill>
              </a:rPr>
              <a:t>هو التعلم الذي يتحقق نتيجة لعمليات ذهنية انتقائية عالية  المستوى، يتم عن طريقها تحليل المعلومات المعطاة، ثم إعادة تركيبها وتحويلها إلى صورة جديدة، بهدف الوصول إلى معلومات واستنتاجات غير معروفة من قبل.</a:t>
            </a:r>
          </a:p>
          <a:p>
            <a:pPr marL="342900" lvl="0" indent="-342900">
              <a:spcBef>
                <a:spcPct val="20000"/>
              </a:spcBef>
              <a:buFont typeface="Arial" pitchFamily="34" charset="0"/>
              <a:buChar char="•"/>
            </a:pPr>
            <a:r>
              <a:rPr lang="ar-SA" sz="3200" dirty="0">
                <a:solidFill>
                  <a:srgbClr val="003300"/>
                </a:solidFill>
              </a:rPr>
              <a:t>في هذه الطريقة يكون دور المعلم منظماً ومحدداً للخبرات التعليمية وموجهاً للتلاميذ نحو الأفضل، مفسحاً المجال أمامهم في استخدام عقولهم إلى أقصى الدرجات للحصول على المعلومات.</a:t>
            </a:r>
          </a:p>
        </p:txBody>
      </p:sp>
    </p:spTree>
    <p:extLst>
      <p:ext uri="{BB962C8B-B14F-4D97-AF65-F5344CB8AC3E}">
        <p14:creationId xmlns:p14="http://schemas.microsoft.com/office/powerpoint/2010/main" val="392487641"/>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OM"/>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443" y="-16949"/>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285357" y="692695"/>
            <a:ext cx="5396029" cy="769441"/>
          </a:xfrm>
          <a:prstGeom prst="rect">
            <a:avLst/>
          </a:prstGeom>
        </p:spPr>
        <p:txBody>
          <a:bodyPr wrap="none">
            <a:spAutoFit/>
          </a:bodyPr>
          <a:lstStyle/>
          <a:p>
            <a:r>
              <a:rPr lang="ar-SA" sz="4400" dirty="0">
                <a:solidFill>
                  <a:srgbClr val="E9E137"/>
                </a:solidFill>
                <a:latin typeface="Arial Unicode MS" pitchFamily="34" charset="-128"/>
                <a:ea typeface="Arial Unicode MS" pitchFamily="34" charset="-128"/>
                <a:cs typeface="Arial Unicode MS" pitchFamily="34" charset="-128"/>
              </a:rPr>
              <a:t>مميزات التعلم بالاكتشاف</a:t>
            </a:r>
            <a:endParaRPr lang="ar-OM" dirty="0">
              <a:solidFill>
                <a:srgbClr val="E9E137"/>
              </a:solidFill>
              <a:latin typeface="Arial Unicode MS" pitchFamily="34" charset="-128"/>
              <a:ea typeface="Arial Unicode MS" pitchFamily="34" charset="-128"/>
              <a:cs typeface="Arial Unicode MS" pitchFamily="34" charset="-128"/>
            </a:endParaRPr>
          </a:p>
        </p:txBody>
      </p:sp>
      <p:sp>
        <p:nvSpPr>
          <p:cNvPr id="5" name="مستطيل 4"/>
          <p:cNvSpPr/>
          <p:nvPr/>
        </p:nvSpPr>
        <p:spPr>
          <a:xfrm>
            <a:off x="1115616" y="1772816"/>
            <a:ext cx="6840760" cy="4376583"/>
          </a:xfrm>
          <a:prstGeom prst="rect">
            <a:avLst/>
          </a:prstGeom>
        </p:spPr>
        <p:txBody>
          <a:bodyPr wrap="square">
            <a:spAutoFit/>
          </a:bodyPr>
          <a:lstStyle/>
          <a:p>
            <a:pPr marL="342900" lvl="0" indent="-342900">
              <a:lnSpc>
                <a:spcPct val="90000"/>
              </a:lnSpc>
              <a:spcBef>
                <a:spcPct val="20000"/>
              </a:spcBef>
            </a:pPr>
            <a:r>
              <a:rPr lang="ar-SA" sz="3200" dirty="0" smtClean="0">
                <a:solidFill>
                  <a:prstClr val="black"/>
                </a:solidFill>
              </a:rPr>
              <a:t>1-يتعلم </a:t>
            </a:r>
            <a:r>
              <a:rPr lang="ar-SA" sz="3200" dirty="0">
                <a:solidFill>
                  <a:prstClr val="black"/>
                </a:solidFill>
              </a:rPr>
              <a:t>التلاميذ بعض الطرق والأنشطة الضرورية للكشف عن أشياء جديدة بأنفسهم.</a:t>
            </a:r>
          </a:p>
          <a:p>
            <a:pPr marL="342900" lvl="0" indent="-342900">
              <a:lnSpc>
                <a:spcPct val="90000"/>
              </a:lnSpc>
              <a:spcBef>
                <a:spcPct val="20000"/>
              </a:spcBef>
            </a:pPr>
            <a:r>
              <a:rPr lang="ar-SA" sz="3200" dirty="0">
                <a:solidFill>
                  <a:prstClr val="black"/>
                </a:solidFill>
              </a:rPr>
              <a:t>2- ينمي لدى التلاميذ اتجاهات واستراتيجيات تدريبية يمكنهم استخدامها في حل المشكلات والاستقصاء والبحث وفي حياتهم العامة.</a:t>
            </a:r>
          </a:p>
          <a:p>
            <a:pPr marL="342900" lvl="0" indent="-342900">
              <a:lnSpc>
                <a:spcPct val="90000"/>
              </a:lnSpc>
              <a:spcBef>
                <a:spcPct val="20000"/>
              </a:spcBef>
            </a:pPr>
            <a:r>
              <a:rPr lang="ar-SA" sz="3200" dirty="0">
                <a:solidFill>
                  <a:prstClr val="black"/>
                </a:solidFill>
              </a:rPr>
              <a:t>3- تزيد من قدرة التلاميذ على التحليل والتركيب والتقويم.</a:t>
            </a:r>
          </a:p>
          <a:p>
            <a:pPr marL="342900" lvl="0" indent="-342900">
              <a:lnSpc>
                <a:spcPct val="90000"/>
              </a:lnSpc>
              <a:spcBef>
                <a:spcPct val="20000"/>
              </a:spcBef>
            </a:pPr>
            <a:r>
              <a:rPr lang="ar-SA" sz="3200" dirty="0">
                <a:solidFill>
                  <a:prstClr val="black"/>
                </a:solidFill>
              </a:rPr>
              <a:t>4-  يعتبر أسلوب حافز للتعلم والاستمرار في التعلم وخاصة عندما يصل التلميذ إلى اكتشاف </a:t>
            </a:r>
            <a:endParaRPr lang="ar-OM" dirty="0"/>
          </a:p>
        </p:txBody>
      </p:sp>
    </p:spTree>
    <p:extLst>
      <p:ext uri="{BB962C8B-B14F-4D97-AF65-F5344CB8AC3E}">
        <p14:creationId xmlns:p14="http://schemas.microsoft.com/office/powerpoint/2010/main" val="1023875970"/>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1000"/>
                                        <p:tgtEl>
                                          <p:spTgt spid="5">
                                            <p:txEl>
                                              <p:pRg st="2" end="2"/>
                                            </p:txEl>
                                          </p:spTgt>
                                        </p:tgtEl>
                                      </p:cBhvr>
                                    </p:animEffect>
                                    <p:anim calcmode="lin" valueType="num">
                                      <p:cBhvr>
                                        <p:cTn id="2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1000"/>
                                        <p:tgtEl>
                                          <p:spTgt spid="5">
                                            <p:txEl>
                                              <p:pRg st="3" end="3"/>
                                            </p:txEl>
                                          </p:spTgt>
                                        </p:tgtEl>
                                      </p:cBhvr>
                                    </p:animEffect>
                                    <p:anim calcmode="lin" valueType="num">
                                      <p:cBhvr>
                                        <p:cTn id="31"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202034"/>
          </a:xfrm>
        </p:spPr>
        <p:txBody>
          <a:bodyPr>
            <a:normAutofit fontScale="90000"/>
          </a:bodyPr>
          <a:lstStyle/>
          <a:p>
            <a:endParaRPr lang="ar-OM" dirty="0"/>
          </a:p>
        </p:txBody>
      </p:sp>
      <p:pic>
        <p:nvPicPr>
          <p:cNvPr id="8" name="صورة 7" descr="http://ts3.mm.bing.net/th?id=HN.608020700722301208&amp;w=197&amp;h=146&amp;c=7&amp;rs=1&amp;qlt=90&amp;o=4&amp;pid=1.7">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ln>
            <a:noFill/>
          </a:ln>
        </p:spPr>
      </p:pic>
      <p:sp>
        <p:nvSpPr>
          <p:cNvPr id="7" name="مستطيل 6"/>
          <p:cNvSpPr/>
          <p:nvPr/>
        </p:nvSpPr>
        <p:spPr>
          <a:xfrm>
            <a:off x="1043608" y="1360736"/>
            <a:ext cx="6750496" cy="5213735"/>
          </a:xfrm>
          <a:prstGeom prst="rect">
            <a:avLst/>
          </a:prstGeom>
        </p:spPr>
        <p:txBody>
          <a:bodyPr wrap="square">
            <a:spAutoFit/>
          </a:bodyPr>
          <a:lstStyle/>
          <a:p>
            <a:pPr marL="342900" lvl="0" indent="-342900">
              <a:lnSpc>
                <a:spcPct val="80000"/>
              </a:lnSpc>
              <a:spcBef>
                <a:spcPct val="20000"/>
              </a:spcBef>
            </a:pPr>
            <a:r>
              <a:rPr lang="ar-SA" sz="3200" smtClean="0">
                <a:solidFill>
                  <a:prstClr val="black"/>
                </a:solidFill>
              </a:rPr>
              <a:t>1-يحتاج </a:t>
            </a:r>
            <a:r>
              <a:rPr lang="ar-SA" sz="3200" dirty="0">
                <a:solidFill>
                  <a:prstClr val="black"/>
                </a:solidFill>
              </a:rPr>
              <a:t>هذا الأسلوب من التعليم إلى وقت  أطول مما يحتاجه بقية الأساليب الأخرى.</a:t>
            </a:r>
          </a:p>
          <a:p>
            <a:pPr marL="342900" lvl="0" indent="-342900">
              <a:lnSpc>
                <a:spcPct val="80000"/>
              </a:lnSpc>
              <a:spcBef>
                <a:spcPct val="20000"/>
              </a:spcBef>
            </a:pPr>
            <a:r>
              <a:rPr lang="ar-SA" sz="3200" dirty="0">
                <a:solidFill>
                  <a:prstClr val="black"/>
                </a:solidFill>
              </a:rPr>
              <a:t>2- لا يستطيع التلاميذ في بداية تعلمهم، اكتشاف كل شيء بدرجة كافية.</a:t>
            </a:r>
          </a:p>
          <a:p>
            <a:pPr marL="342900" lvl="0" indent="-342900">
              <a:lnSpc>
                <a:spcPct val="80000"/>
              </a:lnSpc>
              <a:spcBef>
                <a:spcPct val="20000"/>
              </a:spcBef>
            </a:pPr>
            <a:r>
              <a:rPr lang="ar-SA" sz="3200" dirty="0">
                <a:solidFill>
                  <a:prstClr val="black"/>
                </a:solidFill>
              </a:rPr>
              <a:t>لا يلائم هذا الأسلوب كل الموضوعات الدراسية، وقد لا يناسب كل التلاميذ.</a:t>
            </a:r>
          </a:p>
          <a:p>
            <a:pPr marL="342900" lvl="0" indent="-342900">
              <a:lnSpc>
                <a:spcPct val="80000"/>
              </a:lnSpc>
              <a:spcBef>
                <a:spcPct val="20000"/>
              </a:spcBef>
            </a:pPr>
            <a:r>
              <a:rPr lang="ar-SA" sz="3200" dirty="0">
                <a:solidFill>
                  <a:prstClr val="black"/>
                </a:solidFill>
              </a:rPr>
              <a:t>3- يحتاج إلى نوعية خاصة من المعلمين ممن تتوافر لديهم شروط القيادة الحكيمة والحزم في إدارة الصف.</a:t>
            </a:r>
          </a:p>
          <a:p>
            <a:pPr marL="342900" lvl="0" indent="-342900">
              <a:lnSpc>
                <a:spcPct val="80000"/>
              </a:lnSpc>
              <a:spcBef>
                <a:spcPct val="20000"/>
              </a:spcBef>
            </a:pPr>
            <a:r>
              <a:rPr lang="ar-SA" sz="3200" dirty="0">
                <a:solidFill>
                  <a:prstClr val="black"/>
                </a:solidFill>
              </a:rPr>
              <a:t>4- يصعب استخدام هذا الأسلوب في الصفوف ذات الكثافة العالية، والمقررات ذات الكثافة العالية ايضاً.   </a:t>
            </a:r>
            <a:endParaRPr lang="en-US" sz="3200" dirty="0">
              <a:solidFill>
                <a:prstClr val="black"/>
              </a:solidFill>
            </a:endParaRPr>
          </a:p>
        </p:txBody>
      </p:sp>
      <p:sp>
        <p:nvSpPr>
          <p:cNvPr id="9" name="مستطيل 8"/>
          <p:cNvSpPr/>
          <p:nvPr/>
        </p:nvSpPr>
        <p:spPr>
          <a:xfrm>
            <a:off x="1513252" y="332656"/>
            <a:ext cx="5035353" cy="769441"/>
          </a:xfrm>
          <a:prstGeom prst="rect">
            <a:avLst/>
          </a:prstGeom>
        </p:spPr>
        <p:txBody>
          <a:bodyPr wrap="none">
            <a:spAutoFit/>
          </a:bodyPr>
          <a:lstStyle/>
          <a:p>
            <a:pPr lvl="0"/>
            <a:r>
              <a:rPr lang="ar-SA" sz="4400" dirty="0">
                <a:solidFill>
                  <a:srgbClr val="00B050"/>
                </a:solidFill>
                <a:latin typeface="Arial Unicode MS" pitchFamily="34" charset="-128"/>
                <a:ea typeface="Arial Unicode MS" pitchFamily="34" charset="-128"/>
                <a:cs typeface="Arial Unicode MS" pitchFamily="34" charset="-128"/>
              </a:rPr>
              <a:t>عيوب التعلم بالاكتشاف</a:t>
            </a:r>
            <a:endParaRPr lang="ar-OM" dirty="0">
              <a:solidFill>
                <a:srgbClr val="00B05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967605970"/>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000"/>
                                        <p:tgtEl>
                                          <p:spTgt spid="7">
                                            <p:txEl>
                                              <p:pRg st="0" end="0"/>
                                            </p:txEl>
                                          </p:spTgt>
                                        </p:tgtEl>
                                      </p:cBhvr>
                                    </p:animEffect>
                                    <p:anim calcmode="lin" valueType="num">
                                      <p:cBhvr>
                                        <p:cTn id="1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1000"/>
                                        <p:tgtEl>
                                          <p:spTgt spid="7">
                                            <p:txEl>
                                              <p:pRg st="1" end="1"/>
                                            </p:txEl>
                                          </p:spTgt>
                                        </p:tgtEl>
                                      </p:cBhvr>
                                    </p:animEffect>
                                    <p:anim calcmode="lin" valueType="num">
                                      <p:cBhvr>
                                        <p:cTn id="21"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1000"/>
                                        <p:tgtEl>
                                          <p:spTgt spid="7">
                                            <p:txEl>
                                              <p:pRg st="2" end="2"/>
                                            </p:txEl>
                                          </p:spTgt>
                                        </p:tgtEl>
                                      </p:cBhvr>
                                    </p:animEffect>
                                    <p:anim calcmode="lin" valueType="num">
                                      <p:cBhvr>
                                        <p:cTn id="26"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fade">
                                      <p:cBhvr>
                                        <p:cTn id="30" dur="1000"/>
                                        <p:tgtEl>
                                          <p:spTgt spid="7">
                                            <p:txEl>
                                              <p:pRg st="3" end="3"/>
                                            </p:txEl>
                                          </p:spTgt>
                                        </p:tgtEl>
                                      </p:cBhvr>
                                    </p:animEffect>
                                    <p:anim calcmode="lin" valueType="num">
                                      <p:cBhvr>
                                        <p:cTn id="31"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7">
                                            <p:txEl>
                                              <p:pRg st="3" end="3"/>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OM"/>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2286000" y="-162752"/>
            <a:ext cx="4572000" cy="492955"/>
          </a:xfrm>
          <a:prstGeom prst="rect">
            <a:avLst/>
          </a:prstGeom>
        </p:spPr>
        <p:txBody>
          <a:bodyPr>
            <a:spAutoFit/>
          </a:bodyPr>
          <a:lstStyle/>
          <a:p>
            <a:pPr marL="342900" lvl="0" indent="-342900">
              <a:lnSpc>
                <a:spcPct val="80000"/>
              </a:lnSpc>
              <a:spcBef>
                <a:spcPct val="20000"/>
              </a:spcBef>
            </a:pPr>
            <a:endParaRPr lang="en-US" sz="3200" dirty="0">
              <a:solidFill>
                <a:prstClr val="black"/>
              </a:solidFill>
            </a:endParaRPr>
          </a:p>
        </p:txBody>
      </p:sp>
      <p:sp>
        <p:nvSpPr>
          <p:cNvPr id="5" name="مستطيل 4"/>
          <p:cNvSpPr/>
          <p:nvPr/>
        </p:nvSpPr>
        <p:spPr>
          <a:xfrm>
            <a:off x="539552" y="1556792"/>
            <a:ext cx="8568658" cy="4832092"/>
          </a:xfrm>
          <a:prstGeom prst="rect">
            <a:avLst/>
          </a:prstGeom>
        </p:spPr>
        <p:txBody>
          <a:bodyPr wrap="square">
            <a:spAutoFit/>
          </a:bodyPr>
          <a:lstStyle/>
          <a:p>
            <a:pPr marL="342900" lvl="0" indent="-342900">
              <a:spcBef>
                <a:spcPct val="20000"/>
              </a:spcBef>
              <a:buFont typeface="Arial" pitchFamily="34" charset="0"/>
              <a:buChar char="•"/>
            </a:pPr>
            <a:r>
              <a:rPr lang="ar-SA" sz="2800" dirty="0">
                <a:solidFill>
                  <a:srgbClr val="FF0000"/>
                </a:solidFill>
              </a:rPr>
              <a:t>1- العنوان :</a:t>
            </a:r>
            <a:r>
              <a:rPr lang="ar-SA" sz="2800" dirty="0">
                <a:solidFill>
                  <a:prstClr val="black"/>
                </a:solidFill>
              </a:rPr>
              <a:t>تحديد موضوع الاكتشاف</a:t>
            </a:r>
          </a:p>
          <a:p>
            <a:pPr marL="342900" lvl="0" indent="-342900">
              <a:spcBef>
                <a:spcPct val="20000"/>
              </a:spcBef>
              <a:buFont typeface="Arial" pitchFamily="34" charset="0"/>
              <a:buChar char="•"/>
            </a:pPr>
            <a:r>
              <a:rPr lang="ar-SA" sz="2800" dirty="0">
                <a:solidFill>
                  <a:srgbClr val="FF0000"/>
                </a:solidFill>
              </a:rPr>
              <a:t>2-مقدمة الطالب: </a:t>
            </a:r>
            <a:r>
              <a:rPr lang="ar-SA" sz="2800" dirty="0">
                <a:solidFill>
                  <a:prstClr val="black"/>
                </a:solidFill>
              </a:rPr>
              <a:t>وفيها يوضح المعلم المفاهيم والحقائق العلمية المرتبطة بالمشكلة.</a:t>
            </a:r>
          </a:p>
          <a:p>
            <a:pPr marL="342900" lvl="0" indent="-342900">
              <a:spcBef>
                <a:spcPct val="20000"/>
              </a:spcBef>
              <a:buFont typeface="Arial" pitchFamily="34" charset="0"/>
              <a:buChar char="•"/>
            </a:pPr>
            <a:r>
              <a:rPr lang="ar-SA" sz="2800" dirty="0">
                <a:solidFill>
                  <a:srgbClr val="FF0000"/>
                </a:solidFill>
              </a:rPr>
              <a:t>3-مشكلة للتقصي والاكتشاف: </a:t>
            </a:r>
            <a:r>
              <a:rPr lang="ar-SA" sz="2800" dirty="0">
                <a:solidFill>
                  <a:prstClr val="black"/>
                </a:solidFill>
              </a:rPr>
              <a:t>وتتم بإثارة مشكلة أو طرح سؤال يتطلب حلا</a:t>
            </a:r>
          </a:p>
          <a:p>
            <a:pPr marL="342900" lvl="0" indent="-342900">
              <a:spcBef>
                <a:spcPct val="20000"/>
              </a:spcBef>
              <a:buFont typeface="Arial" pitchFamily="34" charset="0"/>
              <a:buChar char="•"/>
            </a:pPr>
            <a:r>
              <a:rPr lang="ar-SA" sz="2800" dirty="0">
                <a:solidFill>
                  <a:srgbClr val="FF0000"/>
                </a:solidFill>
              </a:rPr>
              <a:t>4-المواد والأدوات : </a:t>
            </a:r>
            <a:r>
              <a:rPr lang="ar-SA" sz="2800" dirty="0">
                <a:solidFill>
                  <a:prstClr val="black"/>
                </a:solidFill>
              </a:rPr>
              <a:t>يجب تزويد الطلاب بالمواد والأدوات الضرورية من أجل التقصي والاكتشاف</a:t>
            </a:r>
          </a:p>
          <a:p>
            <a:pPr marL="342900" lvl="0" indent="-342900">
              <a:spcBef>
                <a:spcPct val="20000"/>
              </a:spcBef>
              <a:buFont typeface="Arial" pitchFamily="34" charset="0"/>
              <a:buChar char="•"/>
            </a:pPr>
            <a:r>
              <a:rPr lang="ar-SA" sz="2800" dirty="0">
                <a:solidFill>
                  <a:srgbClr val="FF0000"/>
                </a:solidFill>
              </a:rPr>
              <a:t>5- التجريب: </a:t>
            </a:r>
            <a:r>
              <a:rPr lang="ar-SA" sz="2800" dirty="0">
                <a:solidFill>
                  <a:prstClr val="black"/>
                </a:solidFill>
              </a:rPr>
              <a:t>وهي استخدام الأدوات في اختبار الفرضيات</a:t>
            </a:r>
          </a:p>
          <a:p>
            <a:pPr marL="342900" lvl="0" indent="-342900">
              <a:spcBef>
                <a:spcPct val="20000"/>
              </a:spcBef>
              <a:buFont typeface="Arial" pitchFamily="34" charset="0"/>
              <a:buChar char="•"/>
            </a:pPr>
            <a:r>
              <a:rPr lang="ar-SA" sz="2800" dirty="0">
                <a:solidFill>
                  <a:srgbClr val="FF0000"/>
                </a:solidFill>
              </a:rPr>
              <a:t>6- مشكلات للتقصي والاكتشاف: </a:t>
            </a:r>
            <a:r>
              <a:rPr lang="ar-SA" sz="2800" dirty="0">
                <a:solidFill>
                  <a:prstClr val="black"/>
                </a:solidFill>
              </a:rPr>
              <a:t>بعد الوصول إلى النتيجة على الطالب يفكر في مشكلات جديدة تحتاج الى بحث وتجريب</a:t>
            </a:r>
            <a:endParaRPr lang="ar-OM" sz="2800" dirty="0">
              <a:solidFill>
                <a:prstClr val="black"/>
              </a:solidFill>
            </a:endParaRPr>
          </a:p>
        </p:txBody>
      </p:sp>
      <p:sp>
        <p:nvSpPr>
          <p:cNvPr id="6" name="مستطيل 5"/>
          <p:cNvSpPr/>
          <p:nvPr/>
        </p:nvSpPr>
        <p:spPr>
          <a:xfrm>
            <a:off x="1745432" y="233387"/>
            <a:ext cx="6012160" cy="769441"/>
          </a:xfrm>
          <a:prstGeom prst="rect">
            <a:avLst/>
          </a:prstGeom>
        </p:spPr>
        <p:txBody>
          <a:bodyPr wrap="square">
            <a:spAutoFit/>
          </a:bodyPr>
          <a:lstStyle/>
          <a:p>
            <a:r>
              <a:rPr lang="ar-SA" sz="4400" dirty="0">
                <a:solidFill>
                  <a:srgbClr val="E9E137"/>
                </a:solidFill>
                <a:latin typeface="Arial Unicode MS" pitchFamily="34" charset="-128"/>
                <a:ea typeface="Arial Unicode MS" pitchFamily="34" charset="-128"/>
                <a:cs typeface="Arial Unicode MS" pitchFamily="34" charset="-128"/>
              </a:rPr>
              <a:t>العناصر الأساسية للاكتشاف</a:t>
            </a:r>
            <a:endParaRPr lang="ar-OM" dirty="0">
              <a:solidFill>
                <a:srgbClr val="E9E137"/>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53694420"/>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1000"/>
                                        <p:tgtEl>
                                          <p:spTgt spid="5">
                                            <p:txEl>
                                              <p:pRg st="2" end="2"/>
                                            </p:txEl>
                                          </p:spTgt>
                                        </p:tgtEl>
                                      </p:cBhvr>
                                    </p:animEffect>
                                    <p:anim calcmode="lin" valueType="num">
                                      <p:cBhvr>
                                        <p:cTn id="2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1000"/>
                                        <p:tgtEl>
                                          <p:spTgt spid="5">
                                            <p:txEl>
                                              <p:pRg st="3" end="3"/>
                                            </p:txEl>
                                          </p:spTgt>
                                        </p:tgtEl>
                                      </p:cBhvr>
                                    </p:animEffect>
                                    <p:anim calcmode="lin" valueType="num">
                                      <p:cBhvr>
                                        <p:cTn id="31"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3" end="3"/>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fade">
                                      <p:cBhvr>
                                        <p:cTn id="40" dur="1000"/>
                                        <p:tgtEl>
                                          <p:spTgt spid="5">
                                            <p:txEl>
                                              <p:pRg st="5" end="5"/>
                                            </p:txEl>
                                          </p:spTgt>
                                        </p:tgtEl>
                                      </p:cBhvr>
                                    </p:animEffect>
                                    <p:anim calcmode="lin" valueType="num">
                                      <p:cBhvr>
                                        <p:cTn id="41"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OM"/>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744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619672" y="1412776"/>
            <a:ext cx="5472608" cy="4622804"/>
          </a:xfrm>
          <a:prstGeom prst="rect">
            <a:avLst/>
          </a:prstGeom>
        </p:spPr>
        <p:txBody>
          <a:bodyPr wrap="square">
            <a:spAutoFit/>
          </a:bodyPr>
          <a:lstStyle/>
          <a:p>
            <a:pPr marL="342900" lvl="0" indent="-342900">
              <a:spcBef>
                <a:spcPct val="20000"/>
              </a:spcBef>
              <a:buFont typeface="Arial" pitchFamily="34" charset="0"/>
              <a:buChar char="•"/>
            </a:pPr>
            <a:r>
              <a:rPr lang="ar-SA" sz="3200" dirty="0">
                <a:solidFill>
                  <a:srgbClr val="FF0000"/>
                </a:solidFill>
              </a:rPr>
              <a:t>1-العنوان </a:t>
            </a:r>
            <a:r>
              <a:rPr lang="ar-SA" sz="3200" dirty="0">
                <a:solidFill>
                  <a:prstClr val="black"/>
                </a:solidFill>
              </a:rPr>
              <a:t>:مجموع الزوايا الداخلية للمثلث</a:t>
            </a:r>
          </a:p>
          <a:p>
            <a:pPr marL="342900" lvl="0" indent="-342900">
              <a:spcBef>
                <a:spcPct val="20000"/>
              </a:spcBef>
              <a:buFont typeface="Arial" pitchFamily="34" charset="0"/>
              <a:buChar char="•"/>
            </a:pPr>
            <a:r>
              <a:rPr lang="ar-SA" sz="3200" dirty="0">
                <a:solidFill>
                  <a:srgbClr val="FF0000"/>
                </a:solidFill>
              </a:rPr>
              <a:t>2-مقدمة الطالب: </a:t>
            </a:r>
          </a:p>
          <a:p>
            <a:pPr marL="342900" lvl="0" indent="-342900">
              <a:spcBef>
                <a:spcPct val="20000"/>
              </a:spcBef>
              <a:buFont typeface="Arial" pitchFamily="34" charset="0"/>
              <a:buChar char="•"/>
            </a:pPr>
            <a:r>
              <a:rPr lang="ar-SA" sz="3200" dirty="0">
                <a:solidFill>
                  <a:prstClr val="black"/>
                </a:solidFill>
              </a:rPr>
              <a:t>- كم ضلعا في المثلث</a:t>
            </a:r>
          </a:p>
          <a:p>
            <a:pPr marL="342900" lvl="0" indent="-342900">
              <a:spcBef>
                <a:spcPct val="20000"/>
              </a:spcBef>
              <a:buFont typeface="Arial" pitchFamily="34" charset="0"/>
              <a:buChar char="•"/>
            </a:pPr>
            <a:r>
              <a:rPr lang="ar-SA" sz="3200" dirty="0">
                <a:solidFill>
                  <a:prstClr val="black"/>
                </a:solidFill>
              </a:rPr>
              <a:t>- كم زاوية داخلية في المثلث؟</a:t>
            </a:r>
          </a:p>
          <a:p>
            <a:pPr marL="342900" lvl="0" indent="-342900">
              <a:spcBef>
                <a:spcPct val="20000"/>
              </a:spcBef>
              <a:buFont typeface="Arial" pitchFamily="34" charset="0"/>
              <a:buChar char="•"/>
            </a:pPr>
            <a:r>
              <a:rPr lang="ar-SA" sz="3200" dirty="0">
                <a:solidFill>
                  <a:prstClr val="black"/>
                </a:solidFill>
              </a:rPr>
              <a:t>- ما أنواع المثلث ؟</a:t>
            </a:r>
          </a:p>
          <a:p>
            <a:pPr marL="342900" lvl="0" indent="-342900">
              <a:spcBef>
                <a:spcPct val="20000"/>
              </a:spcBef>
              <a:buFont typeface="Arial" pitchFamily="34" charset="0"/>
              <a:buChar char="•"/>
            </a:pPr>
            <a:r>
              <a:rPr lang="ar-SA" sz="3200" dirty="0">
                <a:solidFill>
                  <a:prstClr val="black"/>
                </a:solidFill>
              </a:rPr>
              <a:t>-ما مقدار الزاوية المستقيمة؟</a:t>
            </a:r>
          </a:p>
          <a:p>
            <a:pPr marL="342900" lvl="0" indent="-342900">
              <a:spcBef>
                <a:spcPct val="20000"/>
              </a:spcBef>
              <a:buFont typeface="Arial" pitchFamily="34" charset="0"/>
              <a:buChar char="•"/>
            </a:pPr>
            <a:r>
              <a:rPr lang="ar-SA" sz="3200" dirty="0">
                <a:solidFill>
                  <a:prstClr val="black"/>
                </a:solidFill>
              </a:rPr>
              <a:t>-ارسم زاوية مستقيمة؟</a:t>
            </a:r>
            <a:endParaRPr lang="ar-OM" sz="3200" dirty="0">
              <a:solidFill>
                <a:prstClr val="black"/>
              </a:solidFill>
            </a:endParaRPr>
          </a:p>
        </p:txBody>
      </p:sp>
      <p:sp>
        <p:nvSpPr>
          <p:cNvPr id="5" name="مستطيل 4"/>
          <p:cNvSpPr/>
          <p:nvPr/>
        </p:nvSpPr>
        <p:spPr>
          <a:xfrm>
            <a:off x="3705416" y="654129"/>
            <a:ext cx="1494320" cy="769441"/>
          </a:xfrm>
          <a:prstGeom prst="rect">
            <a:avLst/>
          </a:prstGeom>
        </p:spPr>
        <p:txBody>
          <a:bodyPr wrap="none">
            <a:spAutoFit/>
          </a:bodyPr>
          <a:lstStyle/>
          <a:p>
            <a:r>
              <a:rPr lang="ar-SA" sz="4400" dirty="0">
                <a:solidFill>
                  <a:schemeClr val="bg1">
                    <a:lumMod val="85000"/>
                  </a:schemeClr>
                </a:solidFill>
                <a:latin typeface="Arial Unicode MS" pitchFamily="34" charset="-128"/>
                <a:ea typeface="Arial Unicode MS" pitchFamily="34" charset="-128"/>
                <a:cs typeface="Arial Unicode MS" pitchFamily="34" charset="-128"/>
              </a:rPr>
              <a:t>تطبيق</a:t>
            </a:r>
            <a:endParaRPr lang="ar-OM" dirty="0">
              <a:solidFill>
                <a:schemeClr val="bg1">
                  <a:lumMod val="85000"/>
                </a:scheme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07777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anim calcmode="lin" valueType="num">
                                      <p:cBhvr>
                                        <p:cTn id="2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1000"/>
                                        <p:tgtEl>
                                          <p:spTgt spid="4">
                                            <p:txEl>
                                              <p:pRg st="2" end="2"/>
                                            </p:txEl>
                                          </p:spTgt>
                                        </p:tgtEl>
                                      </p:cBhvr>
                                    </p:animEffect>
                                    <p:anim calcmode="lin" valueType="num">
                                      <p:cBhvr>
                                        <p:cTn id="2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1000"/>
                                        <p:tgtEl>
                                          <p:spTgt spid="4">
                                            <p:txEl>
                                              <p:pRg st="3" end="3"/>
                                            </p:txEl>
                                          </p:spTgt>
                                        </p:tgtEl>
                                      </p:cBhvr>
                                    </p:animEffect>
                                    <p:anim calcmode="lin" valueType="num">
                                      <p:cBhvr>
                                        <p:cTn id="3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1000"/>
                                        <p:tgtEl>
                                          <p:spTgt spid="4">
                                            <p:txEl>
                                              <p:pRg st="5" end="5"/>
                                            </p:txEl>
                                          </p:spTgt>
                                        </p:tgtEl>
                                      </p:cBhvr>
                                    </p:animEffect>
                                    <p:anim calcmode="lin" valueType="num">
                                      <p:cBhvr>
                                        <p:cTn id="4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Effect transition="in" filter="fade">
                                      <p:cBhvr>
                                        <p:cTn id="45" dur="1000"/>
                                        <p:tgtEl>
                                          <p:spTgt spid="4">
                                            <p:txEl>
                                              <p:pRg st="6" end="6"/>
                                            </p:txEl>
                                          </p:spTgt>
                                        </p:tgtEl>
                                      </p:cBhvr>
                                    </p:animEffect>
                                    <p:anim calcmode="lin" valueType="num">
                                      <p:cBhvr>
                                        <p:cTn id="4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OM"/>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809836" y="908720"/>
            <a:ext cx="7956376" cy="5312223"/>
          </a:xfrm>
          <a:prstGeom prst="rect">
            <a:avLst/>
          </a:prstGeom>
        </p:spPr>
        <p:txBody>
          <a:bodyPr wrap="square">
            <a:spAutoFit/>
          </a:bodyPr>
          <a:lstStyle/>
          <a:p>
            <a:pPr marL="342900" lvl="0" indent="-342900">
              <a:spcBef>
                <a:spcPct val="20000"/>
              </a:spcBef>
              <a:buFont typeface="Arial" pitchFamily="34" charset="0"/>
              <a:buChar char="•"/>
            </a:pPr>
            <a:r>
              <a:rPr lang="ar-SA" sz="3200" dirty="0">
                <a:solidFill>
                  <a:srgbClr val="FF0000"/>
                </a:solidFill>
              </a:rPr>
              <a:t>3-مشكلة للتقصي والاكتشاف:</a:t>
            </a:r>
          </a:p>
          <a:p>
            <a:pPr marL="342900" lvl="0" indent="-342900">
              <a:spcBef>
                <a:spcPct val="20000"/>
              </a:spcBef>
              <a:buFont typeface="Arial" pitchFamily="34" charset="0"/>
              <a:buChar char="•"/>
            </a:pPr>
            <a:r>
              <a:rPr lang="ar-SA" sz="2400" dirty="0">
                <a:solidFill>
                  <a:prstClr val="black"/>
                </a:solidFill>
              </a:rPr>
              <a:t>كيف يمكن إثبات أن مجموع زوايا المثلث الداخلية = 180 ْ ؟</a:t>
            </a:r>
          </a:p>
          <a:p>
            <a:pPr marL="342900" lvl="0" indent="-342900">
              <a:spcBef>
                <a:spcPct val="20000"/>
              </a:spcBef>
              <a:buFont typeface="Arial" pitchFamily="34" charset="0"/>
              <a:buChar char="•"/>
            </a:pPr>
            <a:r>
              <a:rPr lang="ar-SA" sz="2800" dirty="0">
                <a:solidFill>
                  <a:prstClr val="black"/>
                </a:solidFill>
              </a:rPr>
              <a:t>4</a:t>
            </a:r>
            <a:r>
              <a:rPr lang="ar-SA" sz="3200" dirty="0">
                <a:solidFill>
                  <a:srgbClr val="FF0000"/>
                </a:solidFill>
              </a:rPr>
              <a:t>- المواد والأدوات : </a:t>
            </a:r>
            <a:r>
              <a:rPr lang="ar-SA" sz="2400" dirty="0">
                <a:solidFill>
                  <a:prstClr val="black"/>
                </a:solidFill>
              </a:rPr>
              <a:t>يزود الطالب بمواد وأشياء مختلفة مثل ورق ، مقص، لاصق، أدوات هندسية</a:t>
            </a:r>
          </a:p>
          <a:p>
            <a:pPr marL="342900" indent="-342900">
              <a:spcBef>
                <a:spcPct val="20000"/>
              </a:spcBef>
              <a:buFont typeface="Arial" pitchFamily="34" charset="0"/>
              <a:buChar char="•"/>
            </a:pPr>
            <a:r>
              <a:rPr lang="ar-SA" sz="3200" dirty="0">
                <a:solidFill>
                  <a:srgbClr val="FF0000"/>
                </a:solidFill>
              </a:rPr>
              <a:t>5- التجريب :</a:t>
            </a:r>
          </a:p>
          <a:p>
            <a:pPr marL="342900" lvl="0" indent="-342900">
              <a:spcBef>
                <a:spcPct val="20000"/>
              </a:spcBef>
              <a:buFont typeface="Arial" pitchFamily="34" charset="0"/>
              <a:buChar char="•"/>
            </a:pPr>
            <a:r>
              <a:rPr lang="ar-SA" sz="2400" dirty="0" smtClean="0">
                <a:solidFill>
                  <a:prstClr val="black"/>
                </a:solidFill>
              </a:rPr>
              <a:t>ارسم مثلثا من أي نوع قص المثلث المطلوب حدد رؤوس زوايا المثلث وسميها 1 ، 2 ،3 قص الزوايا ثم استخدم اللاصق وأعد ترتيب الزوايا                               3</a:t>
            </a:r>
            <a:endParaRPr lang="ar-SA" sz="2800" dirty="0" smtClean="0">
              <a:solidFill>
                <a:prstClr val="black"/>
              </a:solidFill>
            </a:endParaRPr>
          </a:p>
          <a:p>
            <a:pPr marL="342900" lvl="0" indent="-342900">
              <a:spcBef>
                <a:spcPct val="20000"/>
              </a:spcBef>
              <a:buFont typeface="Arial" pitchFamily="34" charset="0"/>
              <a:buChar char="•"/>
            </a:pPr>
            <a:r>
              <a:rPr lang="ar-SA" sz="2800" dirty="0" smtClean="0">
                <a:solidFill>
                  <a:prstClr val="black"/>
                </a:solidFill>
              </a:rPr>
              <a:t> </a:t>
            </a:r>
          </a:p>
          <a:p>
            <a:pPr marL="342900" lvl="0" indent="-342900">
              <a:spcBef>
                <a:spcPct val="20000"/>
              </a:spcBef>
              <a:buFont typeface="Arial" pitchFamily="34" charset="0"/>
              <a:buChar char="•"/>
            </a:pPr>
            <a:r>
              <a:rPr lang="ar-SA" sz="3200" dirty="0">
                <a:solidFill>
                  <a:srgbClr val="FF0000"/>
                </a:solidFill>
              </a:rPr>
              <a:t>6- مشاكل للتقصي والاكتشاف:</a:t>
            </a:r>
          </a:p>
          <a:p>
            <a:pPr lvl="0">
              <a:spcBef>
                <a:spcPct val="20000"/>
              </a:spcBef>
            </a:pPr>
            <a:r>
              <a:rPr lang="ar-SA" sz="2400" dirty="0">
                <a:solidFill>
                  <a:prstClr val="black"/>
                </a:solidFill>
              </a:rPr>
              <a:t>هل هناك علاقة بين الزاوية المستقيمة وزوايا المثلث الداخلية؟</a:t>
            </a:r>
            <a:endParaRPr lang="ar-OM" sz="2400" dirty="0">
              <a:solidFill>
                <a:prstClr val="black"/>
              </a:solidFill>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3" y="4071209"/>
            <a:ext cx="1444625" cy="80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ستطيل 5"/>
          <p:cNvSpPr/>
          <p:nvPr/>
        </p:nvSpPr>
        <p:spPr>
          <a:xfrm>
            <a:off x="2365525" y="4263529"/>
            <a:ext cx="1249060" cy="523220"/>
          </a:xfrm>
          <a:prstGeom prst="rect">
            <a:avLst/>
          </a:prstGeom>
        </p:spPr>
        <p:txBody>
          <a:bodyPr wrap="none">
            <a:spAutoFit/>
          </a:bodyPr>
          <a:lstStyle/>
          <a:p>
            <a:r>
              <a:rPr lang="ar-SA" sz="2800" dirty="0">
                <a:solidFill>
                  <a:prstClr val="black"/>
                </a:solidFill>
              </a:rPr>
              <a:t>3   2  1</a:t>
            </a:r>
            <a:endParaRPr lang="ar-OM" dirty="0"/>
          </a:p>
        </p:txBody>
      </p:sp>
      <p:sp>
        <p:nvSpPr>
          <p:cNvPr id="5" name="مثلث متساوي الساقين 4"/>
          <p:cNvSpPr/>
          <p:nvPr/>
        </p:nvSpPr>
        <p:spPr>
          <a:xfrm>
            <a:off x="4355976" y="4078902"/>
            <a:ext cx="2592288" cy="892473"/>
          </a:xfrm>
          <a:prstGeom prst="triangle">
            <a:avLst/>
          </a:prstGeom>
          <a:solidFill>
            <a:schemeClr val="bg1"/>
          </a:solidFill>
        </p:spPr>
        <p:style>
          <a:lnRef idx="2">
            <a:schemeClr val="accent1"/>
          </a:lnRef>
          <a:fillRef idx="1">
            <a:schemeClr val="lt1"/>
          </a:fillRef>
          <a:effectRef idx="0">
            <a:schemeClr val="accent1"/>
          </a:effectRef>
          <a:fontRef idx="minor">
            <a:schemeClr val="dk1"/>
          </a:fontRef>
        </p:style>
        <p:txBody>
          <a:bodyPr rtlCol="1" anchor="ctr"/>
          <a:lstStyle/>
          <a:p>
            <a:pPr algn="ctr"/>
            <a:r>
              <a:rPr lang="ar-SA" dirty="0" smtClean="0"/>
              <a:t>     </a:t>
            </a:r>
            <a:endParaRPr lang="ar-OM" dirty="0"/>
          </a:p>
        </p:txBody>
      </p:sp>
      <p:sp>
        <p:nvSpPr>
          <p:cNvPr id="3" name="مربع نص 2"/>
          <p:cNvSpPr txBox="1"/>
          <p:nvPr/>
        </p:nvSpPr>
        <p:spPr>
          <a:xfrm>
            <a:off x="4572000" y="4691405"/>
            <a:ext cx="432048" cy="369332"/>
          </a:xfrm>
          <a:prstGeom prst="rect">
            <a:avLst/>
          </a:prstGeom>
          <a:noFill/>
        </p:spPr>
        <p:txBody>
          <a:bodyPr wrap="square" rtlCol="1">
            <a:spAutoFit/>
          </a:bodyPr>
          <a:lstStyle/>
          <a:p>
            <a:r>
              <a:rPr lang="ar-SA" dirty="0" smtClean="0"/>
              <a:t>2</a:t>
            </a:r>
            <a:endParaRPr lang="ar-OM" dirty="0"/>
          </a:p>
        </p:txBody>
      </p:sp>
      <p:sp>
        <p:nvSpPr>
          <p:cNvPr id="7" name="مربع نص 6"/>
          <p:cNvSpPr txBox="1"/>
          <p:nvPr/>
        </p:nvSpPr>
        <p:spPr>
          <a:xfrm>
            <a:off x="6300192" y="4691405"/>
            <a:ext cx="360040" cy="369332"/>
          </a:xfrm>
          <a:prstGeom prst="rect">
            <a:avLst/>
          </a:prstGeom>
          <a:noFill/>
        </p:spPr>
        <p:txBody>
          <a:bodyPr wrap="square" rtlCol="1">
            <a:spAutoFit/>
          </a:bodyPr>
          <a:lstStyle/>
          <a:p>
            <a:r>
              <a:rPr lang="ar-SA" dirty="0" smtClean="0"/>
              <a:t>1</a:t>
            </a:r>
            <a:endParaRPr lang="ar-OM" dirty="0"/>
          </a:p>
        </p:txBody>
      </p:sp>
      <p:sp>
        <p:nvSpPr>
          <p:cNvPr id="8" name="مربع نص 7"/>
          <p:cNvSpPr txBox="1"/>
          <p:nvPr/>
        </p:nvSpPr>
        <p:spPr>
          <a:xfrm>
            <a:off x="5364088" y="4263529"/>
            <a:ext cx="432048" cy="369332"/>
          </a:xfrm>
          <a:prstGeom prst="rect">
            <a:avLst/>
          </a:prstGeom>
          <a:noFill/>
        </p:spPr>
        <p:txBody>
          <a:bodyPr wrap="square" rtlCol="1">
            <a:spAutoFit/>
          </a:bodyPr>
          <a:lstStyle/>
          <a:p>
            <a:endParaRPr lang="ar-OM" dirty="0"/>
          </a:p>
        </p:txBody>
      </p:sp>
      <p:sp>
        <p:nvSpPr>
          <p:cNvPr id="9" name="مربع نص 8"/>
          <p:cNvSpPr txBox="1"/>
          <p:nvPr/>
        </p:nvSpPr>
        <p:spPr>
          <a:xfrm>
            <a:off x="5427081" y="4150604"/>
            <a:ext cx="432048" cy="369332"/>
          </a:xfrm>
          <a:prstGeom prst="rect">
            <a:avLst/>
          </a:prstGeom>
          <a:noFill/>
        </p:spPr>
        <p:txBody>
          <a:bodyPr wrap="square" rtlCol="1">
            <a:spAutoFit/>
          </a:bodyPr>
          <a:lstStyle/>
          <a:p>
            <a:r>
              <a:rPr lang="ar-SA" dirty="0" smtClean="0"/>
              <a:t>3</a:t>
            </a:r>
            <a:endParaRPr lang="ar-OM" dirty="0"/>
          </a:p>
        </p:txBody>
      </p:sp>
    </p:spTree>
    <p:extLst>
      <p:ext uri="{BB962C8B-B14F-4D97-AF65-F5344CB8AC3E}">
        <p14:creationId xmlns:p14="http://schemas.microsoft.com/office/powerpoint/2010/main" val="400283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anim calcmode="lin" valueType="num">
                                      <p:cBhvr>
                                        <p:cTn id="3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anim calcmode="lin" valueType="num">
                                      <p:cBhvr>
                                        <p:cTn id="3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anim calcmode="lin" valueType="num">
                                      <p:cBhvr>
                                        <p:cTn id="4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2971" y="1196752"/>
            <a:ext cx="8855968" cy="5336846"/>
          </a:xfrm>
          <a:prstGeom prst="rect">
            <a:avLst/>
          </a:prstGeom>
        </p:spPr>
        <p:txBody>
          <a:bodyPr wrap="square">
            <a:spAutoFit/>
          </a:bodyPr>
          <a:lstStyle/>
          <a:p>
            <a:pPr lvl="0">
              <a:spcBef>
                <a:spcPct val="20000"/>
              </a:spcBef>
            </a:pPr>
            <a:r>
              <a:rPr lang="ar-SA" sz="2400" dirty="0">
                <a:solidFill>
                  <a:prstClr val="black"/>
                </a:solidFill>
              </a:rPr>
              <a:t>مجموع قياسات الزوايا الداخلية للمضلع المحدب الذي عدد اضلاعه ن يساوى (2ن -4) </a:t>
            </a:r>
          </a:p>
          <a:p>
            <a:pPr lvl="0">
              <a:spcBef>
                <a:spcPct val="20000"/>
              </a:spcBef>
            </a:pPr>
            <a:r>
              <a:rPr lang="ar-SA" sz="2400" dirty="0">
                <a:solidFill>
                  <a:prstClr val="black"/>
                </a:solidFill>
              </a:rPr>
              <a:t>اجب على الاسئلة التالية، وارسم شكلا يوضح اجابتك </a:t>
            </a:r>
            <a:r>
              <a:rPr lang="ar-SA" sz="2400" dirty="0" smtClean="0">
                <a:solidFill>
                  <a:prstClr val="black"/>
                </a:solidFill>
              </a:rPr>
              <a:t>أو يساعدك </a:t>
            </a:r>
            <a:r>
              <a:rPr lang="ar-SA" sz="2400" dirty="0">
                <a:solidFill>
                  <a:prstClr val="black"/>
                </a:solidFill>
              </a:rPr>
              <a:t>على الاجابة:</a:t>
            </a:r>
          </a:p>
          <a:p>
            <a:pPr lvl="0">
              <a:spcBef>
                <a:spcPct val="20000"/>
              </a:spcBef>
            </a:pPr>
            <a:r>
              <a:rPr lang="ar-SA" sz="2400" dirty="0">
                <a:solidFill>
                  <a:prstClr val="black"/>
                </a:solidFill>
              </a:rPr>
              <a:t>كم عدد اضلاع المثلث؟ .... ما هو مجموع زوايا المثلث؟ ....</a:t>
            </a:r>
          </a:p>
          <a:p>
            <a:pPr lvl="0">
              <a:spcBef>
                <a:spcPct val="20000"/>
              </a:spcBef>
            </a:pPr>
            <a:r>
              <a:rPr lang="ar-SA" sz="2400" dirty="0">
                <a:solidFill>
                  <a:prstClr val="black"/>
                </a:solidFill>
              </a:rPr>
              <a:t>كم عدد اضلاع الشكل الرباعي؟ ... ما مجموع زواياه؟.......</a:t>
            </a:r>
          </a:p>
          <a:p>
            <a:pPr lvl="0">
              <a:spcBef>
                <a:spcPct val="20000"/>
              </a:spcBef>
            </a:pPr>
            <a:r>
              <a:rPr lang="ar-SA" sz="2400" dirty="0">
                <a:solidFill>
                  <a:prstClr val="black"/>
                </a:solidFill>
              </a:rPr>
              <a:t>كم عدد اضلاع الشكل الخماسي؟ .... </a:t>
            </a:r>
          </a:p>
          <a:p>
            <a:pPr lvl="0">
              <a:spcBef>
                <a:spcPct val="20000"/>
              </a:spcBef>
            </a:pPr>
            <a:r>
              <a:rPr lang="ar-SA" sz="2400" dirty="0">
                <a:solidFill>
                  <a:prstClr val="black"/>
                </a:solidFill>
              </a:rPr>
              <a:t>الى كم مثلث يمكن ان يقسم الشكل الخماسي؟ ....</a:t>
            </a:r>
          </a:p>
          <a:p>
            <a:pPr lvl="0">
              <a:spcBef>
                <a:spcPct val="20000"/>
              </a:spcBef>
            </a:pPr>
            <a:r>
              <a:rPr lang="ar-SA" sz="2400" dirty="0">
                <a:solidFill>
                  <a:prstClr val="black"/>
                </a:solidFill>
              </a:rPr>
              <a:t>ما مجموع زوايا الشكل الخماسي؟....</a:t>
            </a:r>
          </a:p>
          <a:p>
            <a:pPr lvl="0">
              <a:spcBef>
                <a:spcPct val="20000"/>
              </a:spcBef>
            </a:pPr>
            <a:r>
              <a:rPr lang="ar-SA" sz="2400" dirty="0">
                <a:solidFill>
                  <a:prstClr val="black"/>
                </a:solidFill>
              </a:rPr>
              <a:t>كم عدد اضلاع الشكل السداسي؟...</a:t>
            </a:r>
          </a:p>
          <a:p>
            <a:pPr lvl="0">
              <a:spcBef>
                <a:spcPct val="20000"/>
              </a:spcBef>
            </a:pPr>
            <a:r>
              <a:rPr lang="ar-SA" sz="2400" dirty="0">
                <a:solidFill>
                  <a:prstClr val="black"/>
                </a:solidFill>
              </a:rPr>
              <a:t>الى كم مثلث ينقسم الشكل السداسي؟.....</a:t>
            </a:r>
          </a:p>
          <a:p>
            <a:pPr lvl="0">
              <a:spcBef>
                <a:spcPct val="20000"/>
              </a:spcBef>
            </a:pPr>
            <a:r>
              <a:rPr lang="ar-SA" sz="2400" dirty="0">
                <a:solidFill>
                  <a:prstClr val="black"/>
                </a:solidFill>
              </a:rPr>
              <a:t>ما مجموع زوايا الشكل السداسي؟ ....</a:t>
            </a:r>
          </a:p>
          <a:p>
            <a:pPr lvl="0">
              <a:spcBef>
                <a:spcPct val="20000"/>
              </a:spcBef>
            </a:pPr>
            <a:r>
              <a:rPr lang="ar-SA" sz="2400" dirty="0">
                <a:solidFill>
                  <a:prstClr val="black"/>
                </a:solidFill>
              </a:rPr>
              <a:t>وهكذا حتى نصل غلى السؤال التالي: الى كم مثلث ينقسم الشكل الذي عدد اضلاعه ن؟ ..</a:t>
            </a:r>
          </a:p>
          <a:p>
            <a:pPr lvl="0">
              <a:spcBef>
                <a:spcPct val="20000"/>
              </a:spcBef>
            </a:pPr>
            <a:r>
              <a:rPr lang="ar-SA" sz="2400" dirty="0" smtClean="0">
                <a:solidFill>
                  <a:prstClr val="black"/>
                </a:solidFill>
              </a:rPr>
              <a:t>وما هو </a:t>
            </a:r>
            <a:r>
              <a:rPr lang="ar-SA" sz="2400" dirty="0">
                <a:solidFill>
                  <a:prstClr val="black"/>
                </a:solidFill>
              </a:rPr>
              <a:t>مجموع قياسات زواياه؟ .....</a:t>
            </a:r>
          </a:p>
        </p:txBody>
      </p:sp>
      <p:sp>
        <p:nvSpPr>
          <p:cNvPr id="7" name="مستطيل 6"/>
          <p:cNvSpPr/>
          <p:nvPr/>
        </p:nvSpPr>
        <p:spPr>
          <a:xfrm>
            <a:off x="3181949" y="38359"/>
            <a:ext cx="2454518" cy="769441"/>
          </a:xfrm>
          <a:prstGeom prst="rect">
            <a:avLst/>
          </a:prstGeom>
        </p:spPr>
        <p:txBody>
          <a:bodyPr wrap="none">
            <a:spAutoFit/>
          </a:bodyPr>
          <a:lstStyle/>
          <a:p>
            <a:r>
              <a:rPr lang="ar-SA" sz="4400" dirty="0">
                <a:solidFill>
                  <a:srgbClr val="FF0000"/>
                </a:solidFill>
                <a:latin typeface="Arial Unicode MS" pitchFamily="34" charset="-128"/>
                <a:ea typeface="Arial Unicode MS" pitchFamily="34" charset="-128"/>
                <a:cs typeface="Arial Unicode MS" pitchFamily="34" charset="-128"/>
              </a:rPr>
              <a:t>أمثلة أخرى</a:t>
            </a:r>
            <a:endParaRPr lang="ar-OM" dirty="0">
              <a:solidFill>
                <a:srgbClr val="FF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759118396"/>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1000"/>
                                        <p:tgtEl>
                                          <p:spTgt spid="5">
                                            <p:txEl>
                                              <p:pRg st="2" end="2"/>
                                            </p:txEl>
                                          </p:spTgt>
                                        </p:tgtEl>
                                      </p:cBhvr>
                                    </p:animEffect>
                                    <p:anim calcmode="lin" valueType="num">
                                      <p:cBhvr>
                                        <p:cTn id="2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1000"/>
                                        <p:tgtEl>
                                          <p:spTgt spid="5">
                                            <p:txEl>
                                              <p:pRg st="3" end="3"/>
                                            </p:txEl>
                                          </p:spTgt>
                                        </p:tgtEl>
                                      </p:cBhvr>
                                    </p:animEffect>
                                    <p:anim calcmode="lin" valueType="num">
                                      <p:cBhvr>
                                        <p:cTn id="31"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3" end="3"/>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fade">
                                      <p:cBhvr>
                                        <p:cTn id="40" dur="1000"/>
                                        <p:tgtEl>
                                          <p:spTgt spid="5">
                                            <p:txEl>
                                              <p:pRg st="5" end="5"/>
                                            </p:txEl>
                                          </p:spTgt>
                                        </p:tgtEl>
                                      </p:cBhvr>
                                    </p:animEffect>
                                    <p:anim calcmode="lin" valueType="num">
                                      <p:cBhvr>
                                        <p:cTn id="41"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Effect transition="in" filter="fade">
                                      <p:cBhvr>
                                        <p:cTn id="45" dur="1000"/>
                                        <p:tgtEl>
                                          <p:spTgt spid="5">
                                            <p:txEl>
                                              <p:pRg st="6" end="6"/>
                                            </p:txEl>
                                          </p:spTgt>
                                        </p:tgtEl>
                                      </p:cBhvr>
                                    </p:animEffect>
                                    <p:anim calcmode="lin" valueType="num">
                                      <p:cBhvr>
                                        <p:cTn id="4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5">
                                            <p:txEl>
                                              <p:pRg st="7" end="7"/>
                                            </p:txEl>
                                          </p:spTgt>
                                        </p:tgtEl>
                                        <p:attrNameLst>
                                          <p:attrName>style.visibility</p:attrName>
                                        </p:attrNameLst>
                                      </p:cBhvr>
                                      <p:to>
                                        <p:strVal val="visible"/>
                                      </p:to>
                                    </p:set>
                                    <p:animEffect transition="in" filter="fade">
                                      <p:cBhvr>
                                        <p:cTn id="50" dur="1000"/>
                                        <p:tgtEl>
                                          <p:spTgt spid="5">
                                            <p:txEl>
                                              <p:pRg st="7" end="7"/>
                                            </p:txEl>
                                          </p:spTgt>
                                        </p:tgtEl>
                                      </p:cBhvr>
                                    </p:animEffect>
                                    <p:anim calcmode="lin" valueType="num">
                                      <p:cBhvr>
                                        <p:cTn id="51"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5">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Effect transition="in" filter="fade">
                                      <p:cBhvr>
                                        <p:cTn id="55" dur="1000"/>
                                        <p:tgtEl>
                                          <p:spTgt spid="5">
                                            <p:txEl>
                                              <p:pRg st="8" end="8"/>
                                            </p:txEl>
                                          </p:spTgt>
                                        </p:tgtEl>
                                      </p:cBhvr>
                                    </p:animEffect>
                                    <p:anim calcmode="lin" valueType="num">
                                      <p:cBhvr>
                                        <p:cTn id="56"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5">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5">
                                            <p:txEl>
                                              <p:pRg st="9" end="9"/>
                                            </p:txEl>
                                          </p:spTgt>
                                        </p:tgtEl>
                                        <p:attrNameLst>
                                          <p:attrName>style.visibility</p:attrName>
                                        </p:attrNameLst>
                                      </p:cBhvr>
                                      <p:to>
                                        <p:strVal val="visible"/>
                                      </p:to>
                                    </p:set>
                                    <p:animEffect transition="in" filter="fade">
                                      <p:cBhvr>
                                        <p:cTn id="60" dur="1000"/>
                                        <p:tgtEl>
                                          <p:spTgt spid="5">
                                            <p:txEl>
                                              <p:pRg st="9" end="9"/>
                                            </p:txEl>
                                          </p:spTgt>
                                        </p:tgtEl>
                                      </p:cBhvr>
                                    </p:animEffect>
                                    <p:anim calcmode="lin" valueType="num">
                                      <p:cBhvr>
                                        <p:cTn id="61"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5">
                                            <p:txEl>
                                              <p:pRg st="9" end="9"/>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5">
                                            <p:txEl>
                                              <p:pRg st="10" end="10"/>
                                            </p:txEl>
                                          </p:spTgt>
                                        </p:tgtEl>
                                        <p:attrNameLst>
                                          <p:attrName>style.visibility</p:attrName>
                                        </p:attrNameLst>
                                      </p:cBhvr>
                                      <p:to>
                                        <p:strVal val="visible"/>
                                      </p:to>
                                    </p:set>
                                    <p:animEffect transition="in" filter="fade">
                                      <p:cBhvr>
                                        <p:cTn id="65" dur="1000"/>
                                        <p:tgtEl>
                                          <p:spTgt spid="5">
                                            <p:txEl>
                                              <p:pRg st="10" end="10"/>
                                            </p:txEl>
                                          </p:spTgt>
                                        </p:tgtEl>
                                      </p:cBhvr>
                                    </p:animEffect>
                                    <p:anim calcmode="lin" valueType="num">
                                      <p:cBhvr>
                                        <p:cTn id="66"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5">
                                            <p:txEl>
                                              <p:pRg st="10" end="10"/>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5">
                                            <p:txEl>
                                              <p:pRg st="11" end="11"/>
                                            </p:txEl>
                                          </p:spTgt>
                                        </p:tgtEl>
                                        <p:attrNameLst>
                                          <p:attrName>style.visibility</p:attrName>
                                        </p:attrNameLst>
                                      </p:cBhvr>
                                      <p:to>
                                        <p:strVal val="visible"/>
                                      </p:to>
                                    </p:set>
                                    <p:animEffect transition="in" filter="fade">
                                      <p:cBhvr>
                                        <p:cTn id="70" dur="1000"/>
                                        <p:tgtEl>
                                          <p:spTgt spid="5">
                                            <p:txEl>
                                              <p:pRg st="11" end="11"/>
                                            </p:txEl>
                                          </p:spTgt>
                                        </p:tgtEl>
                                      </p:cBhvr>
                                    </p:animEffect>
                                    <p:anim calcmode="lin" valueType="num">
                                      <p:cBhvr>
                                        <p:cTn id="71"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OM"/>
          </a:p>
        </p:txBody>
      </p:sp>
      <p:pic>
        <p:nvPicPr>
          <p:cNvPr id="1030"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28"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467544" y="807113"/>
            <a:ext cx="6300192" cy="6050887"/>
          </a:xfrm>
          <a:prstGeom prst="rect">
            <a:avLst/>
          </a:prstGeom>
        </p:spPr>
        <p:txBody>
          <a:bodyPr wrap="square">
            <a:spAutoFit/>
          </a:bodyPr>
          <a:lstStyle/>
          <a:p>
            <a:pPr lvl="0">
              <a:spcBef>
                <a:spcPct val="20000"/>
              </a:spcBef>
            </a:pPr>
            <a:r>
              <a:rPr lang="ar-SA" sz="2800" dirty="0"/>
              <a:t>مربع أي عدد أما أن يكون عدداً فردياً أو يقبل القسمة على 4.</a:t>
            </a:r>
          </a:p>
          <a:p>
            <a:pPr lvl="0">
              <a:spcBef>
                <a:spcPct val="20000"/>
              </a:spcBef>
            </a:pPr>
            <a:r>
              <a:rPr lang="ar-SA" sz="2800" dirty="0"/>
              <a:t>يطلب المعلم من الطلبة التمعن في مربعات الاعداد المعروضة امامهم، وتربيع الاعداد غير المربعة.</a:t>
            </a:r>
          </a:p>
          <a:p>
            <a:pPr lvl="0">
              <a:spcBef>
                <a:spcPct val="20000"/>
              </a:spcBef>
            </a:pPr>
            <a:r>
              <a:rPr lang="ar-SA" sz="2000" dirty="0"/>
              <a:t>1²  = 1</a:t>
            </a:r>
          </a:p>
          <a:p>
            <a:pPr lvl="0">
              <a:spcBef>
                <a:spcPct val="20000"/>
              </a:spcBef>
            </a:pPr>
            <a:r>
              <a:rPr lang="ar-SA" sz="2000" dirty="0"/>
              <a:t>3²= 9 </a:t>
            </a:r>
          </a:p>
          <a:p>
            <a:pPr lvl="0">
              <a:spcBef>
                <a:spcPct val="20000"/>
              </a:spcBef>
            </a:pPr>
            <a:r>
              <a:rPr lang="ar-SA" sz="2000" dirty="0"/>
              <a:t>5² = 25 </a:t>
            </a:r>
          </a:p>
          <a:p>
            <a:pPr lvl="0">
              <a:spcBef>
                <a:spcPct val="20000"/>
              </a:spcBef>
            </a:pPr>
            <a:r>
              <a:rPr lang="ar-SA" sz="2000" dirty="0"/>
              <a:t>7² = 49  </a:t>
            </a:r>
          </a:p>
          <a:p>
            <a:pPr lvl="0">
              <a:spcBef>
                <a:spcPct val="20000"/>
              </a:spcBef>
            </a:pPr>
            <a:r>
              <a:rPr lang="ar-SA" sz="2000" dirty="0"/>
              <a:t>9²  = </a:t>
            </a:r>
          </a:p>
          <a:p>
            <a:pPr lvl="0">
              <a:spcBef>
                <a:spcPct val="20000"/>
              </a:spcBef>
            </a:pPr>
            <a:r>
              <a:rPr lang="ar-SA" sz="2000" dirty="0"/>
              <a:t>11² =     </a:t>
            </a:r>
          </a:p>
          <a:p>
            <a:pPr lvl="0">
              <a:spcBef>
                <a:spcPct val="20000"/>
              </a:spcBef>
            </a:pPr>
            <a:r>
              <a:rPr lang="ar-SA" sz="2000" dirty="0"/>
              <a:t>13²  =  </a:t>
            </a:r>
          </a:p>
          <a:p>
            <a:pPr lvl="0">
              <a:spcBef>
                <a:spcPct val="20000"/>
              </a:spcBef>
            </a:pPr>
            <a:r>
              <a:rPr lang="ar-SA" sz="2000" dirty="0"/>
              <a:t>15² =  </a:t>
            </a:r>
          </a:p>
          <a:p>
            <a:pPr lvl="0">
              <a:spcBef>
                <a:spcPct val="20000"/>
              </a:spcBef>
            </a:pPr>
            <a:r>
              <a:rPr lang="ar-SA" sz="2400" dirty="0"/>
              <a:t>لاحظ ان جميع الاعداد التي تم تربيعها هي اعداد فردية.</a:t>
            </a:r>
          </a:p>
          <a:p>
            <a:pPr lvl="0">
              <a:spcBef>
                <a:spcPct val="20000"/>
              </a:spcBef>
            </a:pPr>
            <a:r>
              <a:rPr lang="ar-SA" sz="2400" dirty="0"/>
              <a:t>ماذا نستنتج؟ مربع أي عدد فردي هو</a:t>
            </a:r>
            <a:r>
              <a:rPr lang="ar-SA" sz="2000" dirty="0"/>
              <a:t> ......................................................</a:t>
            </a:r>
            <a:endParaRPr lang="en-US" sz="2000" dirty="0"/>
          </a:p>
        </p:txBody>
      </p:sp>
    </p:spTree>
    <p:extLst>
      <p:ext uri="{BB962C8B-B14F-4D97-AF65-F5344CB8AC3E}">
        <p14:creationId xmlns:p14="http://schemas.microsoft.com/office/powerpoint/2010/main" val="3666598440"/>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anim calcmode="lin" valueType="num">
                                      <p:cBhvr>
                                        <p:cTn id="3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anim calcmode="lin" valueType="num">
                                      <p:cBhvr>
                                        <p:cTn id="3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1000"/>
                                        <p:tgtEl>
                                          <p:spTgt spid="5">
                                            <p:txEl>
                                              <p:pRg st="7" end="7"/>
                                            </p:txEl>
                                          </p:spTgt>
                                        </p:tgtEl>
                                      </p:cBhvr>
                                    </p:animEffect>
                                    <p:anim calcmode="lin" valueType="num">
                                      <p:cBhvr>
                                        <p:cTn id="43"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1000"/>
                                        <p:tgtEl>
                                          <p:spTgt spid="5">
                                            <p:txEl>
                                              <p:pRg st="8" end="8"/>
                                            </p:txEl>
                                          </p:spTgt>
                                        </p:tgtEl>
                                      </p:cBhvr>
                                    </p:animEffect>
                                    <p:anim calcmode="lin" valueType="num">
                                      <p:cBhvr>
                                        <p:cTn id="48"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1000"/>
                                        <p:tgtEl>
                                          <p:spTgt spid="5">
                                            <p:txEl>
                                              <p:pRg st="9" end="9"/>
                                            </p:txEl>
                                          </p:spTgt>
                                        </p:tgtEl>
                                      </p:cBhvr>
                                    </p:animEffect>
                                    <p:anim calcmode="lin" valueType="num">
                                      <p:cBhvr>
                                        <p:cTn id="53"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5">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fade">
                                      <p:cBhvr>
                                        <p:cTn id="57" dur="1000"/>
                                        <p:tgtEl>
                                          <p:spTgt spid="5">
                                            <p:txEl>
                                              <p:pRg st="10" end="10"/>
                                            </p:txEl>
                                          </p:spTgt>
                                        </p:tgtEl>
                                      </p:cBhvr>
                                    </p:animEffect>
                                    <p:anim calcmode="lin" valueType="num">
                                      <p:cBhvr>
                                        <p:cTn id="58"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5">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5">
                                            <p:txEl>
                                              <p:pRg st="11" end="11"/>
                                            </p:txEl>
                                          </p:spTgt>
                                        </p:tgtEl>
                                        <p:attrNameLst>
                                          <p:attrName>style.visibility</p:attrName>
                                        </p:attrNameLst>
                                      </p:cBhvr>
                                      <p:to>
                                        <p:strVal val="visible"/>
                                      </p:to>
                                    </p:set>
                                    <p:animEffect transition="in" filter="fade">
                                      <p:cBhvr>
                                        <p:cTn id="62" dur="1000"/>
                                        <p:tgtEl>
                                          <p:spTgt spid="5">
                                            <p:txEl>
                                              <p:pRg st="11" end="11"/>
                                            </p:txEl>
                                          </p:spTgt>
                                        </p:tgtEl>
                                      </p:cBhvr>
                                    </p:animEffect>
                                    <p:anim calcmode="lin" valueType="num">
                                      <p:cBhvr>
                                        <p:cTn id="63"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801</Words>
  <Application>Microsoft Office PowerPoint</Application>
  <PresentationFormat>عرض على الشاشة (3:4)‏</PresentationFormat>
  <Paragraphs>90</Paragraphs>
  <Slides>11</Slides>
  <Notes>0</Notes>
  <HiddenSlides>0</HiddenSlides>
  <MMClips>0</MMClips>
  <ScaleCrop>false</ScaleCrop>
  <HeadingPairs>
    <vt:vector size="4" baseType="variant">
      <vt:variant>
        <vt:lpstr>نسق</vt:lpstr>
      </vt:variant>
      <vt:variant>
        <vt:i4>1</vt:i4>
      </vt:variant>
      <vt:variant>
        <vt:lpstr>عناوين الشرائح</vt:lpstr>
      </vt:variant>
      <vt:variant>
        <vt:i4>11</vt:i4>
      </vt:variant>
    </vt:vector>
  </HeadingPairs>
  <TitlesOfParts>
    <vt:vector size="12"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HORIZON</dc:creator>
  <cp:lastModifiedBy>HORIZON</cp:lastModifiedBy>
  <cp:revision>16</cp:revision>
  <dcterms:created xsi:type="dcterms:W3CDTF">2015-03-27T13:25:09Z</dcterms:created>
  <dcterms:modified xsi:type="dcterms:W3CDTF">2015-05-14T04:03:40Z</dcterms:modified>
</cp:coreProperties>
</file>