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83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9B80F-3BBD-48AC-9367-15AE6528D48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OM"/>
        </a:p>
      </dgm:t>
    </dgm:pt>
    <dgm:pt modelId="{B5FA1C0D-ED0E-4B66-AE89-95A0D07C276A}">
      <dgm:prSet phldrT="[نص]" custT="1"/>
      <dgm:spPr>
        <a:ln w="50800">
          <a:solidFill>
            <a:schemeClr val="tx1"/>
          </a:solidFill>
        </a:ln>
      </dgm:spPr>
      <dgm:t>
        <a:bodyPr/>
        <a:lstStyle/>
        <a:p>
          <a:pPr rtl="1"/>
          <a:r>
            <a:rPr lang="ar-SA" sz="4000" b="1" dirty="0" smtClean="0">
              <a:solidFill>
                <a:srgbClr val="FF0000"/>
              </a:solidFill>
            </a:rPr>
            <a:t>أنواع التعليم المبرمج</a:t>
          </a:r>
          <a:endParaRPr lang="ar-OM" sz="4000" dirty="0"/>
        </a:p>
      </dgm:t>
    </dgm:pt>
    <dgm:pt modelId="{7F2AF285-38A2-4623-AEBB-B9E46E02598C}" type="parTrans" cxnId="{82C54388-AABC-4A70-993E-652BEA1258CA}">
      <dgm:prSet/>
      <dgm:spPr/>
      <dgm:t>
        <a:bodyPr/>
        <a:lstStyle/>
        <a:p>
          <a:pPr rtl="1"/>
          <a:endParaRPr lang="ar-OM"/>
        </a:p>
      </dgm:t>
    </dgm:pt>
    <dgm:pt modelId="{DD12A4B6-FC73-46B1-A410-F3EF15B201E4}" type="sibTrans" cxnId="{82C54388-AABC-4A70-993E-652BEA1258CA}">
      <dgm:prSet/>
      <dgm:spPr/>
      <dgm:t>
        <a:bodyPr/>
        <a:lstStyle/>
        <a:p>
          <a:pPr rtl="1"/>
          <a:endParaRPr lang="ar-OM"/>
        </a:p>
      </dgm:t>
    </dgm:pt>
    <dgm:pt modelId="{F00FCDA6-3EB0-4FB5-B905-AE9DD7CF346A}">
      <dgm:prSet phldrT="[نص]"/>
      <dgm:spPr>
        <a:ln w="63500">
          <a:solidFill>
            <a:schemeClr val="tx1"/>
          </a:solidFill>
        </a:ln>
      </dgm:spPr>
      <dgm:t>
        <a:bodyPr/>
        <a:lstStyle/>
        <a:p>
          <a:pPr rtl="1"/>
          <a:r>
            <a:rPr lang="ar-SA" dirty="0" smtClean="0"/>
            <a:t>البرمجة المتشعبة</a:t>
          </a:r>
          <a:endParaRPr lang="ar-OM" dirty="0"/>
        </a:p>
      </dgm:t>
    </dgm:pt>
    <dgm:pt modelId="{EFC9077C-4BBA-4694-A615-A9E1AC36B478}" type="parTrans" cxnId="{E1181B98-8B03-44D5-BF71-B5E0021AB431}">
      <dgm:prSet/>
      <dgm:spPr>
        <a:ln w="63500">
          <a:solidFill>
            <a:schemeClr val="tx1"/>
          </a:solidFill>
        </a:ln>
      </dgm:spPr>
      <dgm:t>
        <a:bodyPr/>
        <a:lstStyle/>
        <a:p>
          <a:pPr rtl="1"/>
          <a:endParaRPr lang="ar-OM"/>
        </a:p>
      </dgm:t>
    </dgm:pt>
    <dgm:pt modelId="{7B9567BA-FD6C-4B69-80E2-ECC4400A5DBF}" type="sibTrans" cxnId="{E1181B98-8B03-44D5-BF71-B5E0021AB431}">
      <dgm:prSet/>
      <dgm:spPr/>
      <dgm:t>
        <a:bodyPr/>
        <a:lstStyle/>
        <a:p>
          <a:pPr rtl="1"/>
          <a:endParaRPr lang="ar-OM"/>
        </a:p>
      </dgm:t>
    </dgm:pt>
    <dgm:pt modelId="{24CDDB95-48CC-47BF-B011-682E787C06DA}">
      <dgm:prSet phldrT="[نص]"/>
      <dgm:spPr>
        <a:ln w="63500">
          <a:solidFill>
            <a:schemeClr val="tx1"/>
          </a:solidFill>
        </a:ln>
      </dgm:spPr>
      <dgm:t>
        <a:bodyPr/>
        <a:lstStyle/>
        <a:p>
          <a:pPr rtl="1"/>
          <a:r>
            <a:rPr lang="ar-SA" dirty="0" smtClean="0"/>
            <a:t>البرمجة الخطية</a:t>
          </a:r>
          <a:endParaRPr lang="ar-OM" dirty="0"/>
        </a:p>
      </dgm:t>
    </dgm:pt>
    <dgm:pt modelId="{DFC1D077-DA73-47EF-881A-5B6397CB81E0}" type="parTrans" cxnId="{3E270D9B-2054-4CA1-942E-F672E7277153}">
      <dgm:prSet/>
      <dgm:spPr>
        <a:ln w="66675">
          <a:solidFill>
            <a:schemeClr val="tx1"/>
          </a:solidFill>
        </a:ln>
      </dgm:spPr>
      <dgm:t>
        <a:bodyPr/>
        <a:lstStyle/>
        <a:p>
          <a:pPr rtl="1"/>
          <a:endParaRPr lang="ar-OM"/>
        </a:p>
      </dgm:t>
    </dgm:pt>
    <dgm:pt modelId="{F0BE17FD-34AD-4CE7-9B79-1B1E57A4BBE5}" type="sibTrans" cxnId="{3E270D9B-2054-4CA1-942E-F672E7277153}">
      <dgm:prSet/>
      <dgm:spPr/>
      <dgm:t>
        <a:bodyPr/>
        <a:lstStyle/>
        <a:p>
          <a:pPr rtl="1"/>
          <a:endParaRPr lang="ar-OM"/>
        </a:p>
      </dgm:t>
    </dgm:pt>
    <dgm:pt modelId="{378BFE30-52BF-4562-A28C-62FA4721A639}" type="pres">
      <dgm:prSet presAssocID="{B209B80F-3BBD-48AC-9367-15AE6528D489}" presName="hierChild1" presStyleCnt="0">
        <dgm:presLayoutVars>
          <dgm:orgChart val="1"/>
          <dgm:chPref val="1"/>
          <dgm:dir/>
          <dgm:animOne val="branch"/>
          <dgm:animLvl val="lvl"/>
          <dgm:resizeHandles/>
        </dgm:presLayoutVars>
      </dgm:prSet>
      <dgm:spPr/>
    </dgm:pt>
    <dgm:pt modelId="{F184A9FE-AAB6-47BF-B0DB-7DE218264F59}" type="pres">
      <dgm:prSet presAssocID="{B5FA1C0D-ED0E-4B66-AE89-95A0D07C276A}" presName="hierRoot1" presStyleCnt="0">
        <dgm:presLayoutVars>
          <dgm:hierBranch val="init"/>
        </dgm:presLayoutVars>
      </dgm:prSet>
      <dgm:spPr/>
    </dgm:pt>
    <dgm:pt modelId="{85168117-FF1B-4030-AE73-69EB30771C09}" type="pres">
      <dgm:prSet presAssocID="{B5FA1C0D-ED0E-4B66-AE89-95A0D07C276A}" presName="rootComposite1" presStyleCnt="0"/>
      <dgm:spPr/>
    </dgm:pt>
    <dgm:pt modelId="{B5687422-44E1-4CA6-B596-BE527F46FAB0}" type="pres">
      <dgm:prSet presAssocID="{B5FA1C0D-ED0E-4B66-AE89-95A0D07C276A}" presName="rootText1" presStyleLbl="node0" presStyleIdx="0" presStyleCnt="1">
        <dgm:presLayoutVars>
          <dgm:chPref val="3"/>
        </dgm:presLayoutVars>
      </dgm:prSet>
      <dgm:spPr/>
    </dgm:pt>
    <dgm:pt modelId="{5D1754C9-85C1-4E2B-BF50-7A976BA6F3D1}" type="pres">
      <dgm:prSet presAssocID="{B5FA1C0D-ED0E-4B66-AE89-95A0D07C276A}" presName="rootConnector1" presStyleLbl="node1" presStyleIdx="0" presStyleCnt="0"/>
      <dgm:spPr/>
    </dgm:pt>
    <dgm:pt modelId="{C3174716-54FC-493A-A891-50A81BCDBB1C}" type="pres">
      <dgm:prSet presAssocID="{B5FA1C0D-ED0E-4B66-AE89-95A0D07C276A}" presName="hierChild2" presStyleCnt="0"/>
      <dgm:spPr/>
    </dgm:pt>
    <dgm:pt modelId="{A43CB21A-B597-4A39-8B2B-673859FA0BCD}" type="pres">
      <dgm:prSet presAssocID="{EFC9077C-4BBA-4694-A615-A9E1AC36B478}" presName="Name37" presStyleLbl="parChTrans1D2" presStyleIdx="0" presStyleCnt="2"/>
      <dgm:spPr/>
    </dgm:pt>
    <dgm:pt modelId="{19546416-3FF4-4D6D-A46E-FCA49A8C0ADD}" type="pres">
      <dgm:prSet presAssocID="{F00FCDA6-3EB0-4FB5-B905-AE9DD7CF346A}" presName="hierRoot2" presStyleCnt="0">
        <dgm:presLayoutVars>
          <dgm:hierBranch val="init"/>
        </dgm:presLayoutVars>
      </dgm:prSet>
      <dgm:spPr/>
    </dgm:pt>
    <dgm:pt modelId="{15A903D3-345C-4C39-AC2F-245C49B8BD38}" type="pres">
      <dgm:prSet presAssocID="{F00FCDA6-3EB0-4FB5-B905-AE9DD7CF346A}" presName="rootComposite" presStyleCnt="0"/>
      <dgm:spPr/>
    </dgm:pt>
    <dgm:pt modelId="{1D49CEA2-7001-4B50-85E1-A66BA66F5E8F}" type="pres">
      <dgm:prSet presAssocID="{F00FCDA6-3EB0-4FB5-B905-AE9DD7CF346A}" presName="rootText" presStyleLbl="node2" presStyleIdx="0" presStyleCnt="2">
        <dgm:presLayoutVars>
          <dgm:chPref val="3"/>
        </dgm:presLayoutVars>
      </dgm:prSet>
      <dgm:spPr/>
      <dgm:t>
        <a:bodyPr/>
        <a:lstStyle/>
        <a:p>
          <a:pPr rtl="1"/>
          <a:endParaRPr lang="ar-OM"/>
        </a:p>
      </dgm:t>
    </dgm:pt>
    <dgm:pt modelId="{2BE500BB-517C-4004-BF3B-BB8F6420B151}" type="pres">
      <dgm:prSet presAssocID="{F00FCDA6-3EB0-4FB5-B905-AE9DD7CF346A}" presName="rootConnector" presStyleLbl="node2" presStyleIdx="0" presStyleCnt="2"/>
      <dgm:spPr/>
    </dgm:pt>
    <dgm:pt modelId="{95FBB332-3680-4054-9F32-D111B1A5AC77}" type="pres">
      <dgm:prSet presAssocID="{F00FCDA6-3EB0-4FB5-B905-AE9DD7CF346A}" presName="hierChild4" presStyleCnt="0"/>
      <dgm:spPr/>
    </dgm:pt>
    <dgm:pt modelId="{0B1388D1-879F-4DC7-B149-5643C5DB7603}" type="pres">
      <dgm:prSet presAssocID="{F00FCDA6-3EB0-4FB5-B905-AE9DD7CF346A}" presName="hierChild5" presStyleCnt="0"/>
      <dgm:spPr/>
    </dgm:pt>
    <dgm:pt modelId="{CC848F8D-8E45-42AA-AE0B-C4D19BB87AF2}" type="pres">
      <dgm:prSet presAssocID="{DFC1D077-DA73-47EF-881A-5B6397CB81E0}" presName="Name37" presStyleLbl="parChTrans1D2" presStyleIdx="1" presStyleCnt="2"/>
      <dgm:spPr/>
    </dgm:pt>
    <dgm:pt modelId="{C46B8690-15DE-48BF-8276-839947CC0A79}" type="pres">
      <dgm:prSet presAssocID="{24CDDB95-48CC-47BF-B011-682E787C06DA}" presName="hierRoot2" presStyleCnt="0">
        <dgm:presLayoutVars>
          <dgm:hierBranch val="init"/>
        </dgm:presLayoutVars>
      </dgm:prSet>
      <dgm:spPr/>
    </dgm:pt>
    <dgm:pt modelId="{50EBD692-F173-4481-A040-2D0669DE5D7F}" type="pres">
      <dgm:prSet presAssocID="{24CDDB95-48CC-47BF-B011-682E787C06DA}" presName="rootComposite" presStyleCnt="0"/>
      <dgm:spPr/>
    </dgm:pt>
    <dgm:pt modelId="{BEC22DA6-5C36-466C-A7B1-0A4581F99BCF}" type="pres">
      <dgm:prSet presAssocID="{24CDDB95-48CC-47BF-B011-682E787C06DA}" presName="rootText" presStyleLbl="node2" presStyleIdx="1" presStyleCnt="2">
        <dgm:presLayoutVars>
          <dgm:chPref val="3"/>
        </dgm:presLayoutVars>
      </dgm:prSet>
      <dgm:spPr/>
      <dgm:t>
        <a:bodyPr/>
        <a:lstStyle/>
        <a:p>
          <a:pPr rtl="1"/>
          <a:endParaRPr lang="ar-OM"/>
        </a:p>
      </dgm:t>
    </dgm:pt>
    <dgm:pt modelId="{2CC69F2B-529E-4AAD-8C20-802DFC932D65}" type="pres">
      <dgm:prSet presAssocID="{24CDDB95-48CC-47BF-B011-682E787C06DA}" presName="rootConnector" presStyleLbl="node2" presStyleIdx="1" presStyleCnt="2"/>
      <dgm:spPr/>
    </dgm:pt>
    <dgm:pt modelId="{9A11CAEB-F8A9-49E7-9363-344E34B5220C}" type="pres">
      <dgm:prSet presAssocID="{24CDDB95-48CC-47BF-B011-682E787C06DA}" presName="hierChild4" presStyleCnt="0"/>
      <dgm:spPr/>
    </dgm:pt>
    <dgm:pt modelId="{C6A83F18-C612-4915-A804-A86432A987F0}" type="pres">
      <dgm:prSet presAssocID="{24CDDB95-48CC-47BF-B011-682E787C06DA}" presName="hierChild5" presStyleCnt="0"/>
      <dgm:spPr/>
    </dgm:pt>
    <dgm:pt modelId="{F59BBAC9-37EC-45B8-8134-FBA29EF348ED}" type="pres">
      <dgm:prSet presAssocID="{B5FA1C0D-ED0E-4B66-AE89-95A0D07C276A}" presName="hierChild3" presStyleCnt="0"/>
      <dgm:spPr/>
    </dgm:pt>
  </dgm:ptLst>
  <dgm:cxnLst>
    <dgm:cxn modelId="{82C54388-AABC-4A70-993E-652BEA1258CA}" srcId="{B209B80F-3BBD-48AC-9367-15AE6528D489}" destId="{B5FA1C0D-ED0E-4B66-AE89-95A0D07C276A}" srcOrd="0" destOrd="0" parTransId="{7F2AF285-38A2-4623-AEBB-B9E46E02598C}" sibTransId="{DD12A4B6-FC73-46B1-A410-F3EF15B201E4}"/>
    <dgm:cxn modelId="{76CF97FE-DD9B-48E5-9756-FCAE3FBA6F2A}" type="presOf" srcId="{F00FCDA6-3EB0-4FB5-B905-AE9DD7CF346A}" destId="{2BE500BB-517C-4004-BF3B-BB8F6420B151}" srcOrd="1" destOrd="0" presId="urn:microsoft.com/office/officeart/2005/8/layout/orgChart1"/>
    <dgm:cxn modelId="{0129A45E-D14F-4C61-B281-A9029EA11EC4}" type="presOf" srcId="{24CDDB95-48CC-47BF-B011-682E787C06DA}" destId="{2CC69F2B-529E-4AAD-8C20-802DFC932D65}" srcOrd="1" destOrd="0" presId="urn:microsoft.com/office/officeart/2005/8/layout/orgChart1"/>
    <dgm:cxn modelId="{E1181B98-8B03-44D5-BF71-B5E0021AB431}" srcId="{B5FA1C0D-ED0E-4B66-AE89-95A0D07C276A}" destId="{F00FCDA6-3EB0-4FB5-B905-AE9DD7CF346A}" srcOrd="0" destOrd="0" parTransId="{EFC9077C-4BBA-4694-A615-A9E1AC36B478}" sibTransId="{7B9567BA-FD6C-4B69-80E2-ECC4400A5DBF}"/>
    <dgm:cxn modelId="{3E270D9B-2054-4CA1-942E-F672E7277153}" srcId="{B5FA1C0D-ED0E-4B66-AE89-95A0D07C276A}" destId="{24CDDB95-48CC-47BF-B011-682E787C06DA}" srcOrd="1" destOrd="0" parTransId="{DFC1D077-DA73-47EF-881A-5B6397CB81E0}" sibTransId="{F0BE17FD-34AD-4CE7-9B79-1B1E57A4BBE5}"/>
    <dgm:cxn modelId="{AFDE7DAC-5450-496F-A62D-8AC28A13618F}" type="presOf" srcId="{24CDDB95-48CC-47BF-B011-682E787C06DA}" destId="{BEC22DA6-5C36-466C-A7B1-0A4581F99BCF}" srcOrd="0" destOrd="0" presId="urn:microsoft.com/office/officeart/2005/8/layout/orgChart1"/>
    <dgm:cxn modelId="{0FA9F392-A149-40D4-8727-A8EBBD584A6C}" type="presOf" srcId="{B5FA1C0D-ED0E-4B66-AE89-95A0D07C276A}" destId="{B5687422-44E1-4CA6-B596-BE527F46FAB0}" srcOrd="0" destOrd="0" presId="urn:microsoft.com/office/officeart/2005/8/layout/orgChart1"/>
    <dgm:cxn modelId="{D6BD739F-82D3-4E61-8305-68E475FC51E9}" type="presOf" srcId="{DFC1D077-DA73-47EF-881A-5B6397CB81E0}" destId="{CC848F8D-8E45-42AA-AE0B-C4D19BB87AF2}" srcOrd="0" destOrd="0" presId="urn:microsoft.com/office/officeart/2005/8/layout/orgChart1"/>
    <dgm:cxn modelId="{F688C4A2-A33C-456F-9FF2-07B13E22CE46}" type="presOf" srcId="{EFC9077C-4BBA-4694-A615-A9E1AC36B478}" destId="{A43CB21A-B597-4A39-8B2B-673859FA0BCD}" srcOrd="0" destOrd="0" presId="urn:microsoft.com/office/officeart/2005/8/layout/orgChart1"/>
    <dgm:cxn modelId="{76BA3798-9948-4CA4-971C-E8EB7DBE92F9}" type="presOf" srcId="{B209B80F-3BBD-48AC-9367-15AE6528D489}" destId="{378BFE30-52BF-4562-A28C-62FA4721A639}" srcOrd="0" destOrd="0" presId="urn:microsoft.com/office/officeart/2005/8/layout/orgChart1"/>
    <dgm:cxn modelId="{E2FD8D54-B4D2-4F89-9591-6CB607A868C0}" type="presOf" srcId="{B5FA1C0D-ED0E-4B66-AE89-95A0D07C276A}" destId="{5D1754C9-85C1-4E2B-BF50-7A976BA6F3D1}" srcOrd="1" destOrd="0" presId="urn:microsoft.com/office/officeart/2005/8/layout/orgChart1"/>
    <dgm:cxn modelId="{B50BA694-1D60-4D9C-9A04-DD4222A1F261}" type="presOf" srcId="{F00FCDA6-3EB0-4FB5-B905-AE9DD7CF346A}" destId="{1D49CEA2-7001-4B50-85E1-A66BA66F5E8F}" srcOrd="0" destOrd="0" presId="urn:microsoft.com/office/officeart/2005/8/layout/orgChart1"/>
    <dgm:cxn modelId="{0E9DD559-C54E-4A53-A8D9-2D262F32B356}" type="presParOf" srcId="{378BFE30-52BF-4562-A28C-62FA4721A639}" destId="{F184A9FE-AAB6-47BF-B0DB-7DE218264F59}" srcOrd="0" destOrd="0" presId="urn:microsoft.com/office/officeart/2005/8/layout/orgChart1"/>
    <dgm:cxn modelId="{1B741E91-37CC-4CBB-A8EA-8F4CEE2CEA4B}" type="presParOf" srcId="{F184A9FE-AAB6-47BF-B0DB-7DE218264F59}" destId="{85168117-FF1B-4030-AE73-69EB30771C09}" srcOrd="0" destOrd="0" presId="urn:microsoft.com/office/officeart/2005/8/layout/orgChart1"/>
    <dgm:cxn modelId="{156BCB95-FFA4-4979-AAEB-E193AB71CF6B}" type="presParOf" srcId="{85168117-FF1B-4030-AE73-69EB30771C09}" destId="{B5687422-44E1-4CA6-B596-BE527F46FAB0}" srcOrd="0" destOrd="0" presId="urn:microsoft.com/office/officeart/2005/8/layout/orgChart1"/>
    <dgm:cxn modelId="{C0723059-1692-4ADD-9111-A95D201BBEB1}" type="presParOf" srcId="{85168117-FF1B-4030-AE73-69EB30771C09}" destId="{5D1754C9-85C1-4E2B-BF50-7A976BA6F3D1}" srcOrd="1" destOrd="0" presId="urn:microsoft.com/office/officeart/2005/8/layout/orgChart1"/>
    <dgm:cxn modelId="{D0AE3D27-0C20-4743-B28B-DA355AE0017A}" type="presParOf" srcId="{F184A9FE-AAB6-47BF-B0DB-7DE218264F59}" destId="{C3174716-54FC-493A-A891-50A81BCDBB1C}" srcOrd="1" destOrd="0" presId="urn:microsoft.com/office/officeart/2005/8/layout/orgChart1"/>
    <dgm:cxn modelId="{3DAD9674-4B45-42A0-A9B5-631B75AE96E4}" type="presParOf" srcId="{C3174716-54FC-493A-A891-50A81BCDBB1C}" destId="{A43CB21A-B597-4A39-8B2B-673859FA0BCD}" srcOrd="0" destOrd="0" presId="urn:microsoft.com/office/officeart/2005/8/layout/orgChart1"/>
    <dgm:cxn modelId="{C1D40C15-FC8B-44A5-8BD9-87C9F130A283}" type="presParOf" srcId="{C3174716-54FC-493A-A891-50A81BCDBB1C}" destId="{19546416-3FF4-4D6D-A46E-FCA49A8C0ADD}" srcOrd="1" destOrd="0" presId="urn:microsoft.com/office/officeart/2005/8/layout/orgChart1"/>
    <dgm:cxn modelId="{411A45E9-DC39-41E2-BC20-128C69DF4756}" type="presParOf" srcId="{19546416-3FF4-4D6D-A46E-FCA49A8C0ADD}" destId="{15A903D3-345C-4C39-AC2F-245C49B8BD38}" srcOrd="0" destOrd="0" presId="urn:microsoft.com/office/officeart/2005/8/layout/orgChart1"/>
    <dgm:cxn modelId="{8EA9566F-2293-443B-8C1D-8D8E44DCFCED}" type="presParOf" srcId="{15A903D3-345C-4C39-AC2F-245C49B8BD38}" destId="{1D49CEA2-7001-4B50-85E1-A66BA66F5E8F}" srcOrd="0" destOrd="0" presId="urn:microsoft.com/office/officeart/2005/8/layout/orgChart1"/>
    <dgm:cxn modelId="{E50EB42E-6FE8-4C5C-8750-32E630C35230}" type="presParOf" srcId="{15A903D3-345C-4C39-AC2F-245C49B8BD38}" destId="{2BE500BB-517C-4004-BF3B-BB8F6420B151}" srcOrd="1" destOrd="0" presId="urn:microsoft.com/office/officeart/2005/8/layout/orgChart1"/>
    <dgm:cxn modelId="{1A373380-DFB5-41B3-9F56-38F07AC4CCD8}" type="presParOf" srcId="{19546416-3FF4-4D6D-A46E-FCA49A8C0ADD}" destId="{95FBB332-3680-4054-9F32-D111B1A5AC77}" srcOrd="1" destOrd="0" presId="urn:microsoft.com/office/officeart/2005/8/layout/orgChart1"/>
    <dgm:cxn modelId="{F2CB0173-BF36-4ED8-A7E3-40E6E58ACB07}" type="presParOf" srcId="{19546416-3FF4-4D6D-A46E-FCA49A8C0ADD}" destId="{0B1388D1-879F-4DC7-B149-5643C5DB7603}" srcOrd="2" destOrd="0" presId="urn:microsoft.com/office/officeart/2005/8/layout/orgChart1"/>
    <dgm:cxn modelId="{2202EC43-7818-41B9-A411-919AF7CFAF20}" type="presParOf" srcId="{C3174716-54FC-493A-A891-50A81BCDBB1C}" destId="{CC848F8D-8E45-42AA-AE0B-C4D19BB87AF2}" srcOrd="2" destOrd="0" presId="urn:microsoft.com/office/officeart/2005/8/layout/orgChart1"/>
    <dgm:cxn modelId="{BBD7A2CD-73AD-420B-B105-0A7F6E0BC8E4}" type="presParOf" srcId="{C3174716-54FC-493A-A891-50A81BCDBB1C}" destId="{C46B8690-15DE-48BF-8276-839947CC0A79}" srcOrd="3" destOrd="0" presId="urn:microsoft.com/office/officeart/2005/8/layout/orgChart1"/>
    <dgm:cxn modelId="{F9CE0978-BFEF-4D6D-92C0-68917D6A9637}" type="presParOf" srcId="{C46B8690-15DE-48BF-8276-839947CC0A79}" destId="{50EBD692-F173-4481-A040-2D0669DE5D7F}" srcOrd="0" destOrd="0" presId="urn:microsoft.com/office/officeart/2005/8/layout/orgChart1"/>
    <dgm:cxn modelId="{127B7773-D324-4FFB-BE56-97DDF838977E}" type="presParOf" srcId="{50EBD692-F173-4481-A040-2D0669DE5D7F}" destId="{BEC22DA6-5C36-466C-A7B1-0A4581F99BCF}" srcOrd="0" destOrd="0" presId="urn:microsoft.com/office/officeart/2005/8/layout/orgChart1"/>
    <dgm:cxn modelId="{53248A80-29DE-49ED-BDCF-40B1CEE3EAEA}" type="presParOf" srcId="{50EBD692-F173-4481-A040-2D0669DE5D7F}" destId="{2CC69F2B-529E-4AAD-8C20-802DFC932D65}" srcOrd="1" destOrd="0" presId="urn:microsoft.com/office/officeart/2005/8/layout/orgChart1"/>
    <dgm:cxn modelId="{DC9E3A18-33E1-4C8C-922A-C828C14951E3}" type="presParOf" srcId="{C46B8690-15DE-48BF-8276-839947CC0A79}" destId="{9A11CAEB-F8A9-49E7-9363-344E34B5220C}" srcOrd="1" destOrd="0" presId="urn:microsoft.com/office/officeart/2005/8/layout/orgChart1"/>
    <dgm:cxn modelId="{40943B70-1B77-49CA-AB00-F594DD575BA7}" type="presParOf" srcId="{C46B8690-15DE-48BF-8276-839947CC0A79}" destId="{C6A83F18-C612-4915-A804-A86432A987F0}" srcOrd="2" destOrd="0" presId="urn:microsoft.com/office/officeart/2005/8/layout/orgChart1"/>
    <dgm:cxn modelId="{3548429C-32F8-4E73-8E61-CE96B5B6DBA0}" type="presParOf" srcId="{F184A9FE-AAB6-47BF-B0DB-7DE218264F59}" destId="{F59BBAC9-37EC-45B8-8134-FBA29EF348E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48F8D-8E45-42AA-AE0B-C4D19BB87AF2}">
      <dsp:nvSpPr>
        <dsp:cNvPr id="0" name=""/>
        <dsp:cNvSpPr/>
      </dsp:nvSpPr>
      <dsp:spPr>
        <a:xfrm>
          <a:off x="4482244" y="3003290"/>
          <a:ext cx="2452895" cy="851418"/>
        </a:xfrm>
        <a:custGeom>
          <a:avLst/>
          <a:gdLst/>
          <a:ahLst/>
          <a:cxnLst/>
          <a:rect l="0" t="0" r="0" b="0"/>
          <a:pathLst>
            <a:path>
              <a:moveTo>
                <a:pt x="0" y="0"/>
              </a:moveTo>
              <a:lnTo>
                <a:pt x="0" y="425709"/>
              </a:lnTo>
              <a:lnTo>
                <a:pt x="2452895" y="425709"/>
              </a:lnTo>
              <a:lnTo>
                <a:pt x="2452895" y="851418"/>
              </a:lnTo>
            </a:path>
          </a:pathLst>
        </a:custGeom>
        <a:noFill/>
        <a:ln w="6667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A43CB21A-B597-4A39-8B2B-673859FA0BCD}">
      <dsp:nvSpPr>
        <dsp:cNvPr id="0" name=""/>
        <dsp:cNvSpPr/>
      </dsp:nvSpPr>
      <dsp:spPr>
        <a:xfrm>
          <a:off x="2029348" y="3003290"/>
          <a:ext cx="2452895" cy="851418"/>
        </a:xfrm>
        <a:custGeom>
          <a:avLst/>
          <a:gdLst/>
          <a:ahLst/>
          <a:cxnLst/>
          <a:rect l="0" t="0" r="0" b="0"/>
          <a:pathLst>
            <a:path>
              <a:moveTo>
                <a:pt x="2452895" y="0"/>
              </a:moveTo>
              <a:lnTo>
                <a:pt x="2452895" y="425709"/>
              </a:lnTo>
              <a:lnTo>
                <a:pt x="0" y="425709"/>
              </a:lnTo>
              <a:lnTo>
                <a:pt x="0" y="851418"/>
              </a:lnTo>
            </a:path>
          </a:pathLst>
        </a:custGeom>
        <a:noFill/>
        <a:ln w="635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B5687422-44E1-4CA6-B596-BE527F46FAB0}">
      <dsp:nvSpPr>
        <dsp:cNvPr id="0" name=""/>
        <dsp:cNvSpPr/>
      </dsp:nvSpPr>
      <dsp:spPr>
        <a:xfrm>
          <a:off x="2455057" y="976104"/>
          <a:ext cx="4054373" cy="2027186"/>
        </a:xfrm>
        <a:prstGeom prst="rect">
          <a:avLst/>
        </a:prstGeom>
        <a:solidFill>
          <a:schemeClr val="accent1">
            <a:hueOff val="0"/>
            <a:satOff val="0"/>
            <a:lumOff val="0"/>
            <a:alphaOff val="0"/>
          </a:schemeClr>
        </a:solidFill>
        <a:ln w="508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kern="1200" dirty="0" smtClean="0">
              <a:solidFill>
                <a:srgbClr val="FF0000"/>
              </a:solidFill>
            </a:rPr>
            <a:t>أنواع التعليم المبرمج</a:t>
          </a:r>
          <a:endParaRPr lang="ar-OM" sz="4000" kern="1200" dirty="0"/>
        </a:p>
      </dsp:txBody>
      <dsp:txXfrm>
        <a:off x="2455057" y="976104"/>
        <a:ext cx="4054373" cy="2027186"/>
      </dsp:txXfrm>
    </dsp:sp>
    <dsp:sp modelId="{1D49CEA2-7001-4B50-85E1-A66BA66F5E8F}">
      <dsp:nvSpPr>
        <dsp:cNvPr id="0" name=""/>
        <dsp:cNvSpPr/>
      </dsp:nvSpPr>
      <dsp:spPr>
        <a:xfrm>
          <a:off x="2161" y="3854709"/>
          <a:ext cx="4054373" cy="2027186"/>
        </a:xfrm>
        <a:prstGeom prst="rect">
          <a:avLst/>
        </a:prstGeom>
        <a:solidFill>
          <a:schemeClr val="accent1">
            <a:hueOff val="0"/>
            <a:satOff val="0"/>
            <a:lumOff val="0"/>
            <a:alphaOff val="0"/>
          </a:schemeClr>
        </a:solidFill>
        <a:ln w="635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SA" sz="6500" kern="1200" dirty="0" smtClean="0"/>
            <a:t>البرمجة المتشعبة</a:t>
          </a:r>
          <a:endParaRPr lang="ar-OM" sz="6500" kern="1200" dirty="0"/>
        </a:p>
      </dsp:txBody>
      <dsp:txXfrm>
        <a:off x="2161" y="3854709"/>
        <a:ext cx="4054373" cy="2027186"/>
      </dsp:txXfrm>
    </dsp:sp>
    <dsp:sp modelId="{BEC22DA6-5C36-466C-A7B1-0A4581F99BCF}">
      <dsp:nvSpPr>
        <dsp:cNvPr id="0" name=""/>
        <dsp:cNvSpPr/>
      </dsp:nvSpPr>
      <dsp:spPr>
        <a:xfrm>
          <a:off x="4907953" y="3854709"/>
          <a:ext cx="4054373" cy="2027186"/>
        </a:xfrm>
        <a:prstGeom prst="rect">
          <a:avLst/>
        </a:prstGeom>
        <a:solidFill>
          <a:schemeClr val="accent1">
            <a:hueOff val="0"/>
            <a:satOff val="0"/>
            <a:lumOff val="0"/>
            <a:alphaOff val="0"/>
          </a:schemeClr>
        </a:solidFill>
        <a:ln w="635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SA" sz="6500" kern="1200" dirty="0" smtClean="0"/>
            <a:t>البرمجة الخطية</a:t>
          </a:r>
          <a:endParaRPr lang="ar-OM" sz="6500" kern="1200" dirty="0"/>
        </a:p>
      </dsp:txBody>
      <dsp:txXfrm>
        <a:off x="4907953" y="3854709"/>
        <a:ext cx="4054373" cy="20271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OM"/>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OM"/>
          </a:p>
        </p:txBody>
      </p:sp>
      <p:sp>
        <p:nvSpPr>
          <p:cNvPr id="4" name="عنصر نائب للتاريخ 3"/>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5" name="عنصر نائب للتذييل 4"/>
          <p:cNvSpPr>
            <a:spLocks noGrp="1"/>
          </p:cNvSpPr>
          <p:nvPr>
            <p:ph type="ftr" sz="quarter" idx="11"/>
          </p:nvPr>
        </p:nvSpPr>
        <p:spPr/>
        <p:txBody>
          <a:bodyPr/>
          <a:lstStyle/>
          <a:p>
            <a:endParaRPr lang="ar-OM" dirty="0"/>
          </a:p>
        </p:txBody>
      </p:sp>
      <p:sp>
        <p:nvSpPr>
          <p:cNvPr id="6" name="عنصر نائب لرقم الشريحة 5"/>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345978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5" name="عنصر نائب للتذييل 4"/>
          <p:cNvSpPr>
            <a:spLocks noGrp="1"/>
          </p:cNvSpPr>
          <p:nvPr>
            <p:ph type="ftr" sz="quarter" idx="11"/>
          </p:nvPr>
        </p:nvSpPr>
        <p:spPr/>
        <p:txBody>
          <a:bodyPr/>
          <a:lstStyle/>
          <a:p>
            <a:endParaRPr lang="ar-OM" dirty="0"/>
          </a:p>
        </p:txBody>
      </p:sp>
      <p:sp>
        <p:nvSpPr>
          <p:cNvPr id="6" name="عنصر نائب لرقم الشريحة 5"/>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152730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OM"/>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5" name="عنصر نائب للتذييل 4"/>
          <p:cNvSpPr>
            <a:spLocks noGrp="1"/>
          </p:cNvSpPr>
          <p:nvPr>
            <p:ph type="ftr" sz="quarter" idx="11"/>
          </p:nvPr>
        </p:nvSpPr>
        <p:spPr/>
        <p:txBody>
          <a:bodyPr/>
          <a:lstStyle/>
          <a:p>
            <a:endParaRPr lang="ar-OM" dirty="0"/>
          </a:p>
        </p:txBody>
      </p:sp>
      <p:sp>
        <p:nvSpPr>
          <p:cNvPr id="6" name="عنصر نائب لرقم الشريحة 5"/>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258611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5" name="عنصر نائب للتذييل 4"/>
          <p:cNvSpPr>
            <a:spLocks noGrp="1"/>
          </p:cNvSpPr>
          <p:nvPr>
            <p:ph type="ftr" sz="quarter" idx="11"/>
          </p:nvPr>
        </p:nvSpPr>
        <p:spPr/>
        <p:txBody>
          <a:bodyPr/>
          <a:lstStyle/>
          <a:p>
            <a:endParaRPr lang="ar-OM" dirty="0"/>
          </a:p>
        </p:txBody>
      </p:sp>
      <p:sp>
        <p:nvSpPr>
          <p:cNvPr id="6" name="عنصر نائب لرقم الشريحة 5"/>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293000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OM"/>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5" name="عنصر نائب للتذييل 4"/>
          <p:cNvSpPr>
            <a:spLocks noGrp="1"/>
          </p:cNvSpPr>
          <p:nvPr>
            <p:ph type="ftr" sz="quarter" idx="11"/>
          </p:nvPr>
        </p:nvSpPr>
        <p:spPr/>
        <p:txBody>
          <a:bodyPr/>
          <a:lstStyle/>
          <a:p>
            <a:endParaRPr lang="ar-OM" dirty="0"/>
          </a:p>
        </p:txBody>
      </p:sp>
      <p:sp>
        <p:nvSpPr>
          <p:cNvPr id="6" name="عنصر نائب لرقم الشريحة 5"/>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189123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5" name="عنصر نائب للتاريخ 4"/>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6" name="عنصر نائب للتذييل 5"/>
          <p:cNvSpPr>
            <a:spLocks noGrp="1"/>
          </p:cNvSpPr>
          <p:nvPr>
            <p:ph type="ftr" sz="quarter" idx="11"/>
          </p:nvPr>
        </p:nvSpPr>
        <p:spPr/>
        <p:txBody>
          <a:bodyPr/>
          <a:lstStyle/>
          <a:p>
            <a:endParaRPr lang="ar-OM" dirty="0"/>
          </a:p>
        </p:txBody>
      </p:sp>
      <p:sp>
        <p:nvSpPr>
          <p:cNvPr id="7" name="عنصر نائب لرقم الشريحة 6"/>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203523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OM"/>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7" name="عنصر نائب للتاريخ 6"/>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8" name="عنصر نائب للتذييل 7"/>
          <p:cNvSpPr>
            <a:spLocks noGrp="1"/>
          </p:cNvSpPr>
          <p:nvPr>
            <p:ph type="ftr" sz="quarter" idx="11"/>
          </p:nvPr>
        </p:nvSpPr>
        <p:spPr/>
        <p:txBody>
          <a:bodyPr/>
          <a:lstStyle/>
          <a:p>
            <a:endParaRPr lang="ar-OM" dirty="0"/>
          </a:p>
        </p:txBody>
      </p:sp>
      <p:sp>
        <p:nvSpPr>
          <p:cNvPr id="9" name="عنصر نائب لرقم الشريحة 8"/>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112993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OM"/>
          </a:p>
        </p:txBody>
      </p:sp>
      <p:sp>
        <p:nvSpPr>
          <p:cNvPr id="3" name="عنصر نائب للتاريخ 2"/>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4" name="عنصر نائب للتذييل 3"/>
          <p:cNvSpPr>
            <a:spLocks noGrp="1"/>
          </p:cNvSpPr>
          <p:nvPr>
            <p:ph type="ftr" sz="quarter" idx="11"/>
          </p:nvPr>
        </p:nvSpPr>
        <p:spPr/>
        <p:txBody>
          <a:bodyPr/>
          <a:lstStyle/>
          <a:p>
            <a:endParaRPr lang="ar-OM" dirty="0"/>
          </a:p>
        </p:txBody>
      </p:sp>
      <p:sp>
        <p:nvSpPr>
          <p:cNvPr id="5" name="عنصر نائب لرقم الشريحة 4"/>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155772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3" name="عنصر نائب للتذييل 2"/>
          <p:cNvSpPr>
            <a:spLocks noGrp="1"/>
          </p:cNvSpPr>
          <p:nvPr>
            <p:ph type="ftr" sz="quarter" idx="11"/>
          </p:nvPr>
        </p:nvSpPr>
        <p:spPr/>
        <p:txBody>
          <a:bodyPr/>
          <a:lstStyle/>
          <a:p>
            <a:endParaRPr lang="ar-OM" dirty="0"/>
          </a:p>
        </p:txBody>
      </p:sp>
      <p:sp>
        <p:nvSpPr>
          <p:cNvPr id="4" name="عنصر نائب لرقم الشريحة 3"/>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119724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OM"/>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6" name="عنصر نائب للتذييل 5"/>
          <p:cNvSpPr>
            <a:spLocks noGrp="1"/>
          </p:cNvSpPr>
          <p:nvPr>
            <p:ph type="ftr" sz="quarter" idx="11"/>
          </p:nvPr>
        </p:nvSpPr>
        <p:spPr/>
        <p:txBody>
          <a:bodyPr/>
          <a:lstStyle/>
          <a:p>
            <a:endParaRPr lang="ar-OM" dirty="0"/>
          </a:p>
        </p:txBody>
      </p:sp>
      <p:sp>
        <p:nvSpPr>
          <p:cNvPr id="7" name="عنصر نائب لرقم الشريحة 6"/>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58665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OM"/>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OM"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FC302DF-B3C7-4555-8582-2B98BF16B8F5}" type="datetimeFigureOut">
              <a:rPr lang="ar-OM" smtClean="0"/>
              <a:t>05/06/1436</a:t>
            </a:fld>
            <a:endParaRPr lang="ar-OM" dirty="0"/>
          </a:p>
        </p:txBody>
      </p:sp>
      <p:sp>
        <p:nvSpPr>
          <p:cNvPr id="6" name="عنصر نائب للتذييل 5"/>
          <p:cNvSpPr>
            <a:spLocks noGrp="1"/>
          </p:cNvSpPr>
          <p:nvPr>
            <p:ph type="ftr" sz="quarter" idx="11"/>
          </p:nvPr>
        </p:nvSpPr>
        <p:spPr/>
        <p:txBody>
          <a:bodyPr/>
          <a:lstStyle/>
          <a:p>
            <a:endParaRPr lang="ar-OM" dirty="0"/>
          </a:p>
        </p:txBody>
      </p:sp>
      <p:sp>
        <p:nvSpPr>
          <p:cNvPr id="7" name="عنصر نائب لرقم الشريحة 6"/>
          <p:cNvSpPr>
            <a:spLocks noGrp="1"/>
          </p:cNvSpPr>
          <p:nvPr>
            <p:ph type="sldNum" sz="quarter" idx="12"/>
          </p:nvPr>
        </p:nvSpPr>
        <p:spPr/>
        <p:txBody>
          <a:bodyPr/>
          <a:lstStyle/>
          <a:p>
            <a:fld id="{2DFA347A-C203-407E-9D03-8C67DA8D3B50}" type="slidenum">
              <a:rPr lang="ar-OM" smtClean="0"/>
              <a:t>‹#›</a:t>
            </a:fld>
            <a:endParaRPr lang="ar-OM" dirty="0"/>
          </a:p>
        </p:txBody>
      </p:sp>
    </p:spTree>
    <p:extLst>
      <p:ext uri="{BB962C8B-B14F-4D97-AF65-F5344CB8AC3E}">
        <p14:creationId xmlns:p14="http://schemas.microsoft.com/office/powerpoint/2010/main" val="241277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OM"/>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OM"/>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C302DF-B3C7-4555-8582-2B98BF16B8F5}" type="datetimeFigureOut">
              <a:rPr lang="ar-OM" smtClean="0"/>
              <a:t>05/06/1436</a:t>
            </a:fld>
            <a:endParaRPr lang="ar-OM"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OM"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FA347A-C203-407E-9D03-8C67DA8D3B50}" type="slidenum">
              <a:rPr lang="ar-OM" smtClean="0"/>
              <a:t>‹#›</a:t>
            </a:fld>
            <a:endParaRPr lang="ar-OM" dirty="0"/>
          </a:p>
        </p:txBody>
      </p:sp>
    </p:spTree>
    <p:extLst>
      <p:ext uri="{BB962C8B-B14F-4D97-AF65-F5344CB8AC3E}">
        <p14:creationId xmlns:p14="http://schemas.microsoft.com/office/powerpoint/2010/main" val="176458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509120"/>
            <a:ext cx="7772400" cy="1470025"/>
          </a:xfrm>
        </p:spPr>
        <p:txBody>
          <a:bodyPr>
            <a:normAutofit/>
          </a:bodyPr>
          <a:lstStyle/>
          <a:p>
            <a:r>
              <a:rPr lang="ar-OM" sz="4000" dirty="0" smtClean="0"/>
              <a:t>إعداد الطالب : سيف بن درويش الحراصي </a:t>
            </a:r>
            <a:br>
              <a:rPr lang="ar-OM" sz="4000" dirty="0" smtClean="0"/>
            </a:br>
            <a:r>
              <a:rPr lang="ar-OM" sz="4000" dirty="0" smtClean="0"/>
              <a:t>مقدم للدكتور الفاضل : مهند عامر </a:t>
            </a:r>
            <a:endParaRPr lang="ar-OM" sz="4000" dirty="0"/>
          </a:p>
        </p:txBody>
      </p:sp>
      <p:sp>
        <p:nvSpPr>
          <p:cNvPr id="3" name="عنوان فرعي 2"/>
          <p:cNvSpPr>
            <a:spLocks noGrp="1"/>
          </p:cNvSpPr>
          <p:nvPr>
            <p:ph type="subTitle" idx="1"/>
          </p:nvPr>
        </p:nvSpPr>
        <p:spPr>
          <a:xfrm>
            <a:off x="2915816" y="476672"/>
            <a:ext cx="4032448" cy="1752600"/>
          </a:xfrm>
        </p:spPr>
        <p:txBody>
          <a:bodyPr>
            <a:normAutofit/>
          </a:bodyPr>
          <a:lstStyle/>
          <a:p>
            <a:pPr lvl="0"/>
            <a:r>
              <a:rPr lang="ar-SA" dirty="0" smtClean="0">
                <a:solidFill>
                  <a:schemeClr val="tx1"/>
                </a:solidFill>
                <a:latin typeface="Andalus" pitchFamily="18" charset="-78"/>
                <a:cs typeface="Andalus" pitchFamily="18" charset="-78"/>
              </a:rPr>
              <a:t>جامعة صحار</a:t>
            </a:r>
            <a:endParaRPr lang="ar-OM" dirty="0" smtClean="0">
              <a:solidFill>
                <a:schemeClr val="tx1"/>
              </a:solidFill>
              <a:latin typeface="Andalus" pitchFamily="18" charset="-78"/>
              <a:cs typeface="Andalus" pitchFamily="18" charset="-78"/>
            </a:endParaRPr>
          </a:p>
          <a:p>
            <a:pPr lvl="0"/>
            <a:r>
              <a:rPr lang="ar-OM" dirty="0" smtClean="0">
                <a:solidFill>
                  <a:schemeClr val="tx1"/>
                </a:solidFill>
                <a:latin typeface="Andalus" pitchFamily="18" charset="-78"/>
                <a:cs typeface="Andalus" pitchFamily="18" charset="-78"/>
              </a:rPr>
              <a:t>الدراسات العليا</a:t>
            </a:r>
            <a:endParaRPr lang="en-US" dirty="0" smtClean="0">
              <a:solidFill>
                <a:schemeClr val="tx1"/>
              </a:solidFill>
              <a:latin typeface="Andalus" pitchFamily="18" charset="-78"/>
              <a:cs typeface="Andalus" pitchFamily="18" charset="-78"/>
            </a:endParaRPr>
          </a:p>
          <a:p>
            <a:pPr lvl="0"/>
            <a:r>
              <a:rPr lang="ar-OM" dirty="0" smtClean="0">
                <a:solidFill>
                  <a:schemeClr val="tx1"/>
                </a:solidFill>
                <a:latin typeface="Andalus" pitchFamily="18" charset="-78"/>
                <a:cs typeface="Andalus" pitchFamily="18" charset="-78"/>
              </a:rPr>
              <a:t>مقرر طرق التدريس  العامة </a:t>
            </a:r>
            <a:endParaRPr lang="en-US" dirty="0" smtClean="0">
              <a:solidFill>
                <a:schemeClr val="tx1"/>
              </a:solidFill>
              <a:latin typeface="Andalus" pitchFamily="18" charset="-78"/>
              <a:cs typeface="Andalus" pitchFamily="18" charset="-78"/>
            </a:endParaRPr>
          </a:p>
          <a:p>
            <a:endParaRPr lang="ar-OM" dirty="0"/>
          </a:p>
        </p:txBody>
      </p:sp>
      <p:pic>
        <p:nvPicPr>
          <p:cNvPr id="4" name="صورة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60648"/>
            <a:ext cx="1584176" cy="1656184"/>
          </a:xfrm>
          <a:prstGeom prst="rect">
            <a:avLst/>
          </a:prstGeom>
          <a:ln>
            <a:noFill/>
          </a:ln>
          <a:effectLst>
            <a:softEdge rad="112500"/>
          </a:effectLst>
        </p:spPr>
      </p:pic>
      <p:pic>
        <p:nvPicPr>
          <p:cNvPr id="6" name="صورة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283997"/>
            <a:ext cx="1584176" cy="1656184"/>
          </a:xfrm>
          <a:prstGeom prst="rect">
            <a:avLst/>
          </a:prstGeom>
          <a:ln>
            <a:noFill/>
          </a:ln>
          <a:effectLst>
            <a:softEdge rad="112500"/>
          </a:effectLst>
        </p:spPr>
      </p:pic>
      <p:sp>
        <p:nvSpPr>
          <p:cNvPr id="7" name="عنوان 1"/>
          <p:cNvSpPr txBox="1">
            <a:spLocks/>
          </p:cNvSpPr>
          <p:nvPr/>
        </p:nvSpPr>
        <p:spPr>
          <a:xfrm>
            <a:off x="323528" y="2276872"/>
            <a:ext cx="8492480" cy="2160240"/>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OM" sz="6600" dirty="0" smtClean="0"/>
              <a:t>التعليم المبرمج </a:t>
            </a:r>
          </a:p>
          <a:p>
            <a:r>
              <a:rPr lang="en-US" sz="6600" dirty="0"/>
              <a:t>Programmed Instruction</a:t>
            </a:r>
            <a:endParaRPr lang="ar-OM" sz="6600" dirty="0"/>
          </a:p>
        </p:txBody>
      </p:sp>
    </p:spTree>
    <p:extLst>
      <p:ext uri="{BB962C8B-B14F-4D97-AF65-F5344CB8AC3E}">
        <p14:creationId xmlns:p14="http://schemas.microsoft.com/office/powerpoint/2010/main" val="268174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المبادئ الأساسية للتعليم المبرمج </a:t>
            </a:r>
            <a:endParaRPr lang="ar-OM" b="1" dirty="0">
              <a:solidFill>
                <a:srgbClr val="FF0000"/>
              </a:solidFill>
            </a:endParaRPr>
          </a:p>
        </p:txBody>
      </p:sp>
      <p:sp>
        <p:nvSpPr>
          <p:cNvPr id="3" name="عنصر نائب للمحتوى 2"/>
          <p:cNvSpPr>
            <a:spLocks noGrp="1"/>
          </p:cNvSpPr>
          <p:nvPr>
            <p:ph idx="1"/>
          </p:nvPr>
        </p:nvSpPr>
        <p:spPr/>
        <p:txBody>
          <a:bodyPr>
            <a:normAutofit/>
          </a:bodyPr>
          <a:lstStyle/>
          <a:p>
            <a:r>
              <a:rPr lang="ar-OM" sz="4000" b="1" dirty="0">
                <a:solidFill>
                  <a:srgbClr val="FF0000"/>
                </a:solidFill>
              </a:rPr>
              <a:t>6 ) </a:t>
            </a:r>
            <a:r>
              <a:rPr lang="ar-SA" sz="4000" b="1" dirty="0">
                <a:solidFill>
                  <a:srgbClr val="FF0000"/>
                </a:solidFill>
              </a:rPr>
              <a:t>مبدأ سرعة الفرد</a:t>
            </a:r>
            <a:r>
              <a:rPr lang="en-US" sz="4000" b="1" dirty="0">
                <a:solidFill>
                  <a:srgbClr val="FF0000"/>
                </a:solidFill>
              </a:rPr>
              <a:t> : </a:t>
            </a:r>
          </a:p>
          <a:p>
            <a:pPr marL="0" indent="0">
              <a:buNone/>
            </a:pPr>
            <a:r>
              <a:rPr lang="en-US" sz="4000" dirty="0"/>
              <a:t> </a:t>
            </a:r>
            <a:r>
              <a:rPr lang="ar-SA" sz="4000" dirty="0" smtClean="0"/>
              <a:t>يترك</a:t>
            </a:r>
            <a:r>
              <a:rPr lang="en-US" sz="4000" dirty="0" smtClean="0"/>
              <a:t> </a:t>
            </a:r>
            <a:r>
              <a:rPr lang="ar-SA" sz="4000" dirty="0" smtClean="0"/>
              <a:t>الطالب </a:t>
            </a:r>
            <a:r>
              <a:rPr lang="ar-SA" sz="4000" dirty="0"/>
              <a:t>ليتقدم حسب قدراته وإمكاناته ، ويجب ألا يرغم على إنجاز أكثر مما يستطيع من الأمر</a:t>
            </a:r>
            <a:r>
              <a:rPr lang="en-US" sz="4000" dirty="0"/>
              <a:t>.</a:t>
            </a:r>
            <a:br>
              <a:rPr lang="en-US" sz="4000" dirty="0"/>
            </a:br>
            <a:r>
              <a:rPr lang="en-US" dirty="0"/>
              <a:t/>
            </a:r>
            <a:br>
              <a:rPr lang="en-US" dirty="0"/>
            </a:br>
            <a:endParaRPr lang="ar-OM" dirty="0"/>
          </a:p>
        </p:txBody>
      </p:sp>
    </p:spTree>
    <p:extLst>
      <p:ext uri="{BB962C8B-B14F-4D97-AF65-F5344CB8AC3E}">
        <p14:creationId xmlns:p14="http://schemas.microsoft.com/office/powerpoint/2010/main" val="2906682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4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229600" cy="1143000"/>
          </a:xfrm>
        </p:spPr>
        <p:txBody>
          <a:bodyPr>
            <a:normAutofit fontScale="90000"/>
          </a:bodyPr>
          <a:lstStyle/>
          <a:p>
            <a:r>
              <a:rPr lang="en-US" dirty="0" smtClean="0"/>
              <a:t/>
            </a:r>
            <a:br>
              <a:rPr lang="en-US" dirty="0" smtClean="0"/>
            </a:br>
            <a:endParaRPr lang="ar-OM" b="1" dirty="0">
              <a:solidFill>
                <a:srgbClr val="FF0000"/>
              </a:solidFill>
            </a:endParaRPr>
          </a:p>
        </p:txBody>
      </p:sp>
      <p:graphicFrame>
        <p:nvGraphicFramePr>
          <p:cNvPr id="4" name="رسم تخطيطي 3"/>
          <p:cNvGraphicFramePr/>
          <p:nvPr>
            <p:extLst>
              <p:ext uri="{D42A27DB-BD31-4B8C-83A1-F6EECF244321}">
                <p14:modId xmlns:p14="http://schemas.microsoft.com/office/powerpoint/2010/main" val="185753525"/>
              </p:ext>
            </p:extLst>
          </p:nvPr>
        </p:nvGraphicFramePr>
        <p:xfrm>
          <a:off x="0" y="-99392"/>
          <a:ext cx="8964488"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4450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solidFill>
                  <a:srgbClr val="FF0000"/>
                </a:solidFill>
                <a:latin typeface="+mn-lt"/>
                <a:ea typeface="+mn-ea"/>
                <a:cs typeface="+mn-cs"/>
              </a:rPr>
              <a:t>البرمجة الخطية</a:t>
            </a:r>
            <a:endParaRPr lang="ar-OM" b="1" dirty="0">
              <a:solidFill>
                <a:srgbClr val="FF0000"/>
              </a:solidFill>
              <a:latin typeface="+mn-lt"/>
              <a:ea typeface="+mn-ea"/>
              <a:cs typeface="+mn-cs"/>
            </a:endParaRPr>
          </a:p>
        </p:txBody>
      </p:sp>
      <p:sp>
        <p:nvSpPr>
          <p:cNvPr id="3" name="عنصر نائب للمحتوى 2"/>
          <p:cNvSpPr>
            <a:spLocks noGrp="1"/>
          </p:cNvSpPr>
          <p:nvPr>
            <p:ph idx="1"/>
          </p:nvPr>
        </p:nvSpPr>
        <p:spPr/>
        <p:txBody>
          <a:bodyPr>
            <a:normAutofit/>
          </a:bodyPr>
          <a:lstStyle/>
          <a:p>
            <a:r>
              <a:rPr lang="ar-SA" sz="4000" dirty="0"/>
              <a:t>ويعرف بالبرنامج السكنري وفيه يتم ترتيب المادة نفسيا من السهل إلى الصعب ومن البسيط إلى المركب بعد تجزئة المادة وتحليلها ووضعها في عدد كبير من ا لخطوات الصغيرة المعتمد بعضها على </a:t>
            </a:r>
            <a:r>
              <a:rPr lang="ar-SA" sz="4000" dirty="0" smtClean="0"/>
              <a:t>بعض</a:t>
            </a:r>
            <a:r>
              <a:rPr lang="en-US" sz="4000" dirty="0" smtClean="0"/>
              <a:t> </a:t>
            </a:r>
            <a:r>
              <a:rPr lang="ar-OM" sz="4000" dirty="0" smtClean="0"/>
              <a:t>.</a:t>
            </a:r>
            <a:r>
              <a:rPr lang="en-US" sz="4000" dirty="0"/>
              <a:t/>
            </a:r>
            <a:br>
              <a:rPr lang="en-US" sz="4000" dirty="0"/>
            </a:br>
            <a:endParaRPr lang="ar-OM" sz="4000" dirty="0"/>
          </a:p>
        </p:txBody>
      </p:sp>
    </p:spTree>
    <p:extLst>
      <p:ext uri="{BB962C8B-B14F-4D97-AF65-F5344CB8AC3E}">
        <p14:creationId xmlns:p14="http://schemas.microsoft.com/office/powerpoint/2010/main" val="150609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b="1" dirty="0">
                <a:solidFill>
                  <a:srgbClr val="FF0000"/>
                </a:solidFill>
                <a:latin typeface="+mn-lt"/>
                <a:ea typeface="+mn-ea"/>
                <a:cs typeface="+mn-cs"/>
              </a:rPr>
              <a:t>البرمجة </a:t>
            </a:r>
            <a:r>
              <a:rPr lang="ar-OM" b="1" dirty="0" smtClean="0">
                <a:solidFill>
                  <a:srgbClr val="FF0000"/>
                </a:solidFill>
                <a:latin typeface="+mn-lt"/>
                <a:ea typeface="+mn-ea"/>
                <a:cs typeface="+mn-cs"/>
              </a:rPr>
              <a:t>المتشعبة </a:t>
            </a:r>
            <a:endParaRPr lang="ar-OM" b="1" dirty="0">
              <a:solidFill>
                <a:srgbClr val="FF0000"/>
              </a:solidFill>
              <a:latin typeface="+mn-lt"/>
              <a:ea typeface="+mn-ea"/>
              <a:cs typeface="+mn-cs"/>
            </a:endParaRPr>
          </a:p>
        </p:txBody>
      </p:sp>
      <p:sp>
        <p:nvSpPr>
          <p:cNvPr id="3" name="عنصر نائب للمحتوى 2"/>
          <p:cNvSpPr>
            <a:spLocks noGrp="1"/>
          </p:cNvSpPr>
          <p:nvPr>
            <p:ph idx="1"/>
          </p:nvPr>
        </p:nvSpPr>
        <p:spPr/>
        <p:txBody>
          <a:bodyPr>
            <a:normAutofit lnSpcReduction="10000"/>
          </a:bodyPr>
          <a:lstStyle/>
          <a:p>
            <a:r>
              <a:rPr lang="ar-SA" sz="4000" dirty="0"/>
              <a:t>يقوم على تقديم فقرة أو فقرتين أكبر بقليل من بند سكنر ثم يطرح سؤال له علاقة بالفقرة المعطاة تليه عدة إجابات يختار المتعلم الصحيحة منها فإذا كانت الإجابة خاطئة يوجه المتعلم إلى إطار علاجي حيث يمثل البرنامج ألتشعبي أسلوبا تشخيصيا وعلاجيا في الوقت نفسه</a:t>
            </a:r>
            <a:r>
              <a:rPr lang="en-US" sz="4000" dirty="0"/>
              <a:t>. </a:t>
            </a:r>
            <a:br>
              <a:rPr lang="en-US" sz="4000" dirty="0"/>
            </a:br>
            <a:r>
              <a:rPr lang="en-US" sz="4000" dirty="0"/>
              <a:t/>
            </a:r>
            <a:br>
              <a:rPr lang="en-US" sz="4000" dirty="0"/>
            </a:br>
            <a:endParaRPr lang="ar-OM" sz="4000" dirty="0"/>
          </a:p>
        </p:txBody>
      </p:sp>
    </p:spTree>
    <p:extLst>
      <p:ext uri="{BB962C8B-B14F-4D97-AF65-F5344CB8AC3E}">
        <p14:creationId xmlns:p14="http://schemas.microsoft.com/office/powerpoint/2010/main" val="4273492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OM" b="1" dirty="0" smtClean="0">
                <a:solidFill>
                  <a:srgbClr val="FF0000"/>
                </a:solidFill>
                <a:latin typeface="+mn-lt"/>
                <a:ea typeface="+mn-ea"/>
                <a:cs typeface="+mn-cs"/>
              </a:rPr>
              <a:t>إيجابيات التعليم المبرمج </a:t>
            </a:r>
            <a:endParaRPr lang="ar-OM" b="1" dirty="0">
              <a:solidFill>
                <a:srgbClr val="FF0000"/>
              </a:solidFill>
              <a:latin typeface="+mn-lt"/>
              <a:ea typeface="+mn-ea"/>
              <a:cs typeface="+mn-cs"/>
            </a:endParaRPr>
          </a:p>
        </p:txBody>
      </p:sp>
      <p:sp>
        <p:nvSpPr>
          <p:cNvPr id="3" name="عنصر نائب للمحتوى 2"/>
          <p:cNvSpPr>
            <a:spLocks noGrp="1"/>
          </p:cNvSpPr>
          <p:nvPr>
            <p:ph idx="1"/>
          </p:nvPr>
        </p:nvSpPr>
        <p:spPr>
          <a:xfrm>
            <a:off x="107504" y="1600200"/>
            <a:ext cx="9036496" cy="4525963"/>
          </a:xfrm>
        </p:spPr>
        <p:txBody>
          <a:bodyPr>
            <a:noAutofit/>
          </a:bodyPr>
          <a:lstStyle/>
          <a:p>
            <a:r>
              <a:rPr lang="ar-OM" b="1" dirty="0" smtClean="0"/>
              <a:t>1 ) </a:t>
            </a:r>
            <a:r>
              <a:rPr lang="ar-SA" b="1" dirty="0" smtClean="0"/>
              <a:t>الدقة </a:t>
            </a:r>
            <a:r>
              <a:rPr lang="ar-SA" b="1" dirty="0"/>
              <a:t>المتناهية في تحديد الأهداف و وصف السلوك النهائي للمتعلم</a:t>
            </a:r>
            <a:r>
              <a:rPr lang="en-US" b="1" dirty="0"/>
              <a:t>.</a:t>
            </a:r>
            <a:br>
              <a:rPr lang="en-US" b="1" dirty="0"/>
            </a:br>
            <a:r>
              <a:rPr lang="ar-OM" b="1" dirty="0" smtClean="0"/>
              <a:t>2 ) </a:t>
            </a:r>
            <a:r>
              <a:rPr lang="en-US" b="1" dirty="0" smtClean="0"/>
              <a:t> </a:t>
            </a:r>
            <a:r>
              <a:rPr lang="ar-SA" b="1" dirty="0"/>
              <a:t>تقسيم العمل إلى خطوات صغيرة يؤدي إلى تقليل فرص الخطأ و زيادة النجاح</a:t>
            </a:r>
            <a:r>
              <a:rPr lang="en-US" b="1" dirty="0"/>
              <a:t>.</a:t>
            </a:r>
            <a:br>
              <a:rPr lang="en-US" b="1" dirty="0"/>
            </a:br>
            <a:r>
              <a:rPr lang="ar-OM" b="1" dirty="0" smtClean="0"/>
              <a:t>3  ) </a:t>
            </a:r>
            <a:r>
              <a:rPr lang="ar-SA" b="1" dirty="0" smtClean="0"/>
              <a:t>حصول </a:t>
            </a:r>
            <a:r>
              <a:rPr lang="ar-SA" b="1" dirty="0"/>
              <a:t>المتعلم على التعزيز الداخلي يؤدي إلى تأكيد الاستجابة الصحيحة وزيادة الدافعية للتعلم</a:t>
            </a:r>
            <a:r>
              <a:rPr lang="en-US" b="1" dirty="0"/>
              <a:t>.</a:t>
            </a:r>
            <a:br>
              <a:rPr lang="en-US" b="1" dirty="0"/>
            </a:br>
            <a:r>
              <a:rPr lang="ar-OM" b="1" dirty="0" smtClean="0"/>
              <a:t>4 ) </a:t>
            </a:r>
            <a:r>
              <a:rPr lang="ar-SA" b="1" dirty="0" smtClean="0"/>
              <a:t>يتيح </a:t>
            </a:r>
            <a:r>
              <a:rPr lang="ar-SA" b="1" dirty="0"/>
              <a:t>الفرصة لكل تلميذ أن يتعلم وفق قدراته الخاصة</a:t>
            </a:r>
            <a:r>
              <a:rPr lang="en-US" b="1" dirty="0"/>
              <a:t>.</a:t>
            </a:r>
            <a:br>
              <a:rPr lang="en-US" b="1" dirty="0"/>
            </a:br>
            <a:r>
              <a:rPr lang="ar-OM" b="1" dirty="0" smtClean="0"/>
              <a:t>5 ) </a:t>
            </a:r>
            <a:r>
              <a:rPr lang="ar-SA" b="1" dirty="0" smtClean="0"/>
              <a:t>يساعد </a:t>
            </a:r>
            <a:r>
              <a:rPr lang="ar-SA" b="1" dirty="0"/>
              <a:t>في تكوين التفكير المنطقي عند المتعلم بسبب خطواته المنطقية</a:t>
            </a:r>
            <a:r>
              <a:rPr lang="en-US" b="1" dirty="0" smtClean="0"/>
              <a:t>.</a:t>
            </a:r>
            <a:r>
              <a:rPr lang="en-US" b="1" dirty="0"/>
              <a:t/>
            </a:r>
            <a:br>
              <a:rPr lang="en-US" b="1" dirty="0"/>
            </a:br>
            <a:r>
              <a:rPr lang="en-US" b="1" dirty="0"/>
              <a:t/>
            </a:r>
            <a:br>
              <a:rPr lang="en-US" b="1" dirty="0"/>
            </a:br>
            <a:endParaRPr lang="ar-OM" b="1" dirty="0"/>
          </a:p>
        </p:txBody>
      </p:sp>
    </p:spTree>
    <p:extLst>
      <p:ext uri="{BB962C8B-B14F-4D97-AF65-F5344CB8AC3E}">
        <p14:creationId xmlns:p14="http://schemas.microsoft.com/office/powerpoint/2010/main" val="407099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OM" b="1" dirty="0" smtClean="0">
                <a:solidFill>
                  <a:srgbClr val="FF0000"/>
                </a:solidFill>
                <a:latin typeface="+mn-lt"/>
                <a:ea typeface="+mn-ea"/>
                <a:cs typeface="+mn-cs"/>
              </a:rPr>
              <a:t>سلبيات  التعليم المبرمج </a:t>
            </a:r>
            <a:endParaRPr lang="ar-OM" b="1" dirty="0">
              <a:solidFill>
                <a:srgbClr val="FF0000"/>
              </a:solidFill>
              <a:latin typeface="+mn-lt"/>
              <a:ea typeface="+mn-ea"/>
              <a:cs typeface="+mn-cs"/>
            </a:endParaRPr>
          </a:p>
        </p:txBody>
      </p:sp>
      <p:sp>
        <p:nvSpPr>
          <p:cNvPr id="3" name="عنصر نائب للمحتوى 2"/>
          <p:cNvSpPr>
            <a:spLocks noGrp="1"/>
          </p:cNvSpPr>
          <p:nvPr>
            <p:ph idx="1"/>
          </p:nvPr>
        </p:nvSpPr>
        <p:spPr>
          <a:xfrm>
            <a:off x="107504" y="1600200"/>
            <a:ext cx="8712968" cy="4525963"/>
          </a:xfrm>
        </p:spPr>
        <p:txBody>
          <a:bodyPr>
            <a:noAutofit/>
          </a:bodyPr>
          <a:lstStyle/>
          <a:p>
            <a:pPr marL="0" indent="0">
              <a:buNone/>
            </a:pPr>
            <a:r>
              <a:rPr lang="ar-OM" b="1" dirty="0"/>
              <a:t>1 ) </a:t>
            </a:r>
            <a:r>
              <a:rPr lang="ar-SA" b="1" dirty="0"/>
              <a:t>لا يصل هذا النوع من التعليم لتحقيق الأهداف الانفعالية فمعظم اهتمامه بتحقيق الأهداف المعرفية والمهارات الأدائية</a:t>
            </a:r>
            <a:r>
              <a:rPr lang="en-US" b="1" dirty="0"/>
              <a:t>.</a:t>
            </a:r>
            <a:br>
              <a:rPr lang="en-US" b="1" dirty="0"/>
            </a:br>
            <a:r>
              <a:rPr lang="ar-OM" b="1" dirty="0"/>
              <a:t>2 ) </a:t>
            </a:r>
            <a:r>
              <a:rPr lang="en-US" b="1" dirty="0"/>
              <a:t> </a:t>
            </a:r>
            <a:r>
              <a:rPr lang="ar-SA" b="1" dirty="0"/>
              <a:t>قد يؤدي إلى الملل بسبب خطواته الصغيرة المتتالية التي تؤدي إلى طول البرنامج</a:t>
            </a:r>
            <a:r>
              <a:rPr lang="en-US" b="1" dirty="0"/>
              <a:t>.</a:t>
            </a:r>
            <a:br>
              <a:rPr lang="en-US" b="1" dirty="0"/>
            </a:br>
            <a:r>
              <a:rPr lang="ar-OM" b="1" dirty="0"/>
              <a:t>3 ) </a:t>
            </a:r>
            <a:r>
              <a:rPr lang="en-US" b="1" dirty="0"/>
              <a:t> </a:t>
            </a:r>
            <a:r>
              <a:rPr lang="ar-SA" b="1" dirty="0"/>
              <a:t>قد يتحول التعليم المبرمج إلى عمل آلي يهتم المتعلم فيه بالاستجابة بصورة آلية بكل خطوة على حدة دون مقارنتها أو ربطها بخطوة سابقة</a:t>
            </a:r>
            <a:r>
              <a:rPr lang="en-US" b="1" dirty="0"/>
              <a:t>.</a:t>
            </a:r>
            <a:r>
              <a:rPr lang="en-US" b="1" dirty="0"/>
              <a:t/>
            </a:r>
            <a:br>
              <a:rPr lang="en-US" b="1" dirty="0"/>
            </a:br>
            <a:r>
              <a:rPr lang="en-US" b="1" dirty="0"/>
              <a:t/>
            </a:r>
            <a:br>
              <a:rPr lang="en-US" b="1" dirty="0"/>
            </a:br>
            <a:endParaRPr lang="ar-OM" b="1" dirty="0"/>
          </a:p>
        </p:txBody>
      </p:sp>
    </p:spTree>
    <p:extLst>
      <p:ext uri="{BB962C8B-B14F-4D97-AF65-F5344CB8AC3E}">
        <p14:creationId xmlns:p14="http://schemas.microsoft.com/office/powerpoint/2010/main" val="1624296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916832"/>
            <a:ext cx="8229600" cy="2880320"/>
          </a:xfrm>
        </p:spPr>
        <p:txBody>
          <a:bodyPr>
            <a:noAutofit/>
          </a:bodyPr>
          <a:lstStyle/>
          <a:p>
            <a:pPr lvl="0"/>
            <a:r>
              <a:rPr lang="ar-OM" sz="9600" b="1" dirty="0" smtClean="0">
                <a:solidFill>
                  <a:srgbClr val="FF0000"/>
                </a:solidFill>
                <a:latin typeface="+mn-lt"/>
                <a:ea typeface="+mn-ea"/>
                <a:cs typeface="+mn-cs"/>
              </a:rPr>
              <a:t>التطبيق العملي </a:t>
            </a:r>
            <a:br>
              <a:rPr lang="ar-OM" sz="9600" b="1" dirty="0" smtClean="0">
                <a:solidFill>
                  <a:srgbClr val="FF0000"/>
                </a:solidFill>
                <a:latin typeface="+mn-lt"/>
                <a:ea typeface="+mn-ea"/>
                <a:cs typeface="+mn-cs"/>
              </a:rPr>
            </a:br>
            <a:r>
              <a:rPr lang="ar-OM" sz="9600" b="1" dirty="0" smtClean="0">
                <a:solidFill>
                  <a:srgbClr val="FF0000"/>
                </a:solidFill>
                <a:latin typeface="+mn-lt"/>
                <a:ea typeface="+mn-ea"/>
                <a:cs typeface="+mn-cs"/>
              </a:rPr>
              <a:t>للتعليم المبرمج </a:t>
            </a:r>
            <a:endParaRPr lang="ar-OM" sz="9600" b="1" dirty="0">
              <a:solidFill>
                <a:srgbClr val="FF0000"/>
              </a:solidFill>
              <a:latin typeface="+mn-lt"/>
              <a:ea typeface="+mn-ea"/>
              <a:cs typeface="+mn-cs"/>
            </a:endParaRPr>
          </a:p>
        </p:txBody>
      </p:sp>
    </p:spTree>
    <p:extLst>
      <p:ext uri="{BB962C8B-B14F-4D97-AF65-F5344CB8AC3E}">
        <p14:creationId xmlns:p14="http://schemas.microsoft.com/office/powerpoint/2010/main" val="4151787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a:bodyPr>
          <a:lstStyle/>
          <a:p>
            <a:pPr lvl="0"/>
            <a:r>
              <a:rPr lang="ar-OM" b="1" dirty="0" smtClean="0">
                <a:solidFill>
                  <a:schemeClr val="accent1">
                    <a:lumMod val="75000"/>
                  </a:schemeClr>
                </a:solidFill>
                <a:latin typeface="+mn-lt"/>
                <a:ea typeface="+mn-ea"/>
                <a:cs typeface="+mn-cs"/>
              </a:rPr>
              <a:t>الخطوة الأولى </a:t>
            </a:r>
            <a:endParaRPr lang="ar-OM" b="1" dirty="0">
              <a:solidFill>
                <a:schemeClr val="accent1">
                  <a:lumMod val="75000"/>
                </a:schemeClr>
              </a:solidFill>
              <a:latin typeface="+mn-lt"/>
              <a:ea typeface="+mn-ea"/>
              <a:cs typeface="+mn-cs"/>
            </a:endParaRPr>
          </a:p>
        </p:txBody>
      </p:sp>
      <p:sp>
        <p:nvSpPr>
          <p:cNvPr id="3" name="عنصر نائب للمحتوى 2"/>
          <p:cNvSpPr>
            <a:spLocks noGrp="1"/>
          </p:cNvSpPr>
          <p:nvPr>
            <p:ph idx="1"/>
          </p:nvPr>
        </p:nvSpPr>
        <p:spPr>
          <a:xfrm>
            <a:off x="179512" y="980728"/>
            <a:ext cx="8507288" cy="6192688"/>
          </a:xfrm>
        </p:spPr>
        <p:txBody>
          <a:bodyPr>
            <a:normAutofit fontScale="47500" lnSpcReduction="20000"/>
          </a:bodyPr>
          <a:lstStyle/>
          <a:p>
            <a:r>
              <a:rPr lang="ar-SA" sz="8000" b="1" dirty="0">
                <a:solidFill>
                  <a:schemeClr val="accent1">
                    <a:lumMod val="75000"/>
                  </a:schemeClr>
                </a:solidFill>
              </a:rPr>
              <a:t>أولا: مرحلة تخطيط وإعداد البرنامج</a:t>
            </a:r>
            <a:r>
              <a:rPr lang="en-US" sz="4000" dirty="0"/>
              <a:t/>
            </a:r>
            <a:br>
              <a:rPr lang="en-US" sz="4000" dirty="0"/>
            </a:br>
            <a:r>
              <a:rPr lang="ar-SA" sz="6300" dirty="0"/>
              <a:t>ويتم وفق الخطوات التالية</a:t>
            </a:r>
            <a:r>
              <a:rPr lang="en-US" sz="6300" dirty="0"/>
              <a:t/>
            </a:r>
            <a:br>
              <a:rPr lang="en-US" sz="6300" dirty="0"/>
            </a:br>
            <a:r>
              <a:rPr lang="ar-OM" sz="6300" dirty="0" smtClean="0"/>
              <a:t>1 ) </a:t>
            </a:r>
            <a:r>
              <a:rPr lang="en-US" sz="6300" dirty="0" smtClean="0"/>
              <a:t> </a:t>
            </a:r>
            <a:r>
              <a:rPr lang="ar-SA" sz="6300" dirty="0"/>
              <a:t>تحديد الوحدة الدراسية المناسبة والتي يسهل إعدادها بأسلوب التعليم </a:t>
            </a:r>
            <a:r>
              <a:rPr lang="ar-SA" sz="6300" dirty="0" smtClean="0"/>
              <a:t>البرنامج</a:t>
            </a:r>
            <a:r>
              <a:rPr lang="en-US" sz="6300" dirty="0" smtClean="0"/>
              <a:t> </a:t>
            </a:r>
            <a:r>
              <a:rPr lang="ar-OM" sz="6300" dirty="0" smtClean="0"/>
              <a:t>.</a:t>
            </a:r>
          </a:p>
          <a:p>
            <a:r>
              <a:rPr lang="ar-OM" sz="6300" dirty="0" smtClean="0"/>
              <a:t>2 ) </a:t>
            </a:r>
            <a:r>
              <a:rPr lang="en-US" sz="6300" dirty="0" smtClean="0"/>
              <a:t> </a:t>
            </a:r>
            <a:r>
              <a:rPr lang="ar-SA" sz="6300" dirty="0"/>
              <a:t>تحديد محتوى المادة العلمية المراد تعليمها للتلاميذ من خلال البرنامج</a:t>
            </a:r>
            <a:r>
              <a:rPr lang="en-US" sz="6300" dirty="0"/>
              <a:t>.</a:t>
            </a:r>
            <a:br>
              <a:rPr lang="en-US" sz="6300" dirty="0"/>
            </a:br>
            <a:r>
              <a:rPr lang="ar-OM" sz="6300" dirty="0" smtClean="0"/>
              <a:t>3 ) </a:t>
            </a:r>
            <a:r>
              <a:rPr lang="ar-SA" sz="6300" dirty="0" smtClean="0"/>
              <a:t>تحديد </a:t>
            </a:r>
            <a:r>
              <a:rPr lang="ar-SA" sz="6300" dirty="0"/>
              <a:t>أهداف التعلم من خلال البرنامج وتكون في صورة سلوكية أدائية بحيث يسهل ملاحظتها وقياسها</a:t>
            </a:r>
            <a:r>
              <a:rPr lang="en-US" sz="6300" dirty="0"/>
              <a:t/>
            </a:r>
            <a:br>
              <a:rPr lang="en-US" sz="6300" dirty="0"/>
            </a:br>
            <a:r>
              <a:rPr lang="ar-OM" sz="6300" dirty="0" smtClean="0"/>
              <a:t>4 ) </a:t>
            </a:r>
            <a:r>
              <a:rPr lang="ar-SA" sz="6300" dirty="0" smtClean="0"/>
              <a:t>تحليل </a:t>
            </a:r>
            <a:r>
              <a:rPr lang="ar-SA" sz="6300" dirty="0"/>
              <a:t>محتوى المادة الدراسية لتحديد جوانب التعلم المتضمنة فيها (</a:t>
            </a:r>
            <a:r>
              <a:rPr lang="ar-SA" sz="6300" dirty="0" smtClean="0"/>
              <a:t>المعرفية</a:t>
            </a:r>
            <a:r>
              <a:rPr lang="ar-OM" sz="6300" dirty="0" smtClean="0"/>
              <a:t> </a:t>
            </a:r>
            <a:r>
              <a:rPr lang="ar-SA" sz="6300" dirty="0" smtClean="0"/>
              <a:t>، المهارية</a:t>
            </a:r>
            <a:r>
              <a:rPr lang="ar-OM" sz="6300" dirty="0" smtClean="0"/>
              <a:t> </a:t>
            </a:r>
            <a:r>
              <a:rPr lang="ar-SA" sz="6300" dirty="0" smtClean="0"/>
              <a:t>، الوجدانية</a:t>
            </a:r>
            <a:r>
              <a:rPr lang="en-US" sz="6300" dirty="0" smtClean="0"/>
              <a:t> </a:t>
            </a:r>
            <a:r>
              <a:rPr lang="ar-OM" sz="6300" dirty="0" smtClean="0"/>
              <a:t>)</a:t>
            </a:r>
            <a:r>
              <a:rPr lang="en-US" sz="6300" dirty="0"/>
              <a:t/>
            </a:r>
            <a:br>
              <a:rPr lang="en-US" sz="6300" dirty="0"/>
            </a:br>
            <a:r>
              <a:rPr lang="ar-OM" sz="6300" dirty="0" smtClean="0"/>
              <a:t>5 ) </a:t>
            </a:r>
            <a:r>
              <a:rPr lang="ar-SA" sz="6300" dirty="0" smtClean="0"/>
              <a:t>تصميم </a:t>
            </a:r>
            <a:r>
              <a:rPr lang="ar-SA" sz="6300" dirty="0"/>
              <a:t>اختبار يطبق قبل البرنامج لتحديد مستوى معرفة التلميذ، وبالتالي تحديد الحد الأدنى لبناء </a:t>
            </a:r>
            <a:r>
              <a:rPr lang="ar-SA" sz="6300" dirty="0" smtClean="0"/>
              <a:t>البرنامج</a:t>
            </a:r>
            <a:r>
              <a:rPr lang="en-US" sz="6300" dirty="0"/>
              <a:t> </a:t>
            </a:r>
            <a:r>
              <a:rPr lang="en-US" sz="6300" dirty="0" smtClean="0"/>
              <a:t> .</a:t>
            </a:r>
            <a:r>
              <a:rPr lang="en-US" sz="6300" dirty="0"/>
              <a:t/>
            </a:r>
            <a:br>
              <a:rPr lang="en-US" sz="6300" dirty="0"/>
            </a:br>
            <a:r>
              <a:rPr lang="ar-OM" sz="6300" dirty="0" smtClean="0"/>
              <a:t>6 )</a:t>
            </a:r>
            <a:r>
              <a:rPr lang="ar-SA" sz="6300" dirty="0" smtClean="0"/>
              <a:t>تنظيم </a:t>
            </a:r>
            <a:r>
              <a:rPr lang="ar-SA" sz="6300" dirty="0"/>
              <a:t>محتوى الوحدة </a:t>
            </a:r>
            <a:r>
              <a:rPr lang="ar-SA" sz="6300" dirty="0" smtClean="0"/>
              <a:t>الدراسية</a:t>
            </a:r>
            <a:r>
              <a:rPr lang="ar-OM" sz="6300" dirty="0" smtClean="0"/>
              <a:t> .</a:t>
            </a:r>
            <a:r>
              <a:rPr lang="en-US" sz="4000" dirty="0"/>
              <a:t/>
            </a:r>
            <a:br>
              <a:rPr lang="en-US" sz="4000" dirty="0"/>
            </a:br>
            <a:r>
              <a:rPr lang="en-US" sz="4000" dirty="0"/>
              <a:t/>
            </a:r>
            <a:br>
              <a:rPr lang="en-US" sz="4000" dirty="0"/>
            </a:br>
            <a:r>
              <a:rPr lang="en-US" sz="4000" dirty="0"/>
              <a:t/>
            </a:r>
            <a:br>
              <a:rPr lang="en-US" sz="4000" dirty="0"/>
            </a:br>
            <a:endParaRPr lang="ar-OM" sz="4000" dirty="0"/>
          </a:p>
        </p:txBody>
      </p:sp>
    </p:spTree>
    <p:extLst>
      <p:ext uri="{BB962C8B-B14F-4D97-AF65-F5344CB8AC3E}">
        <p14:creationId xmlns:p14="http://schemas.microsoft.com/office/powerpoint/2010/main" val="3099491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a:bodyPr>
          <a:lstStyle/>
          <a:p>
            <a:pPr lvl="0"/>
            <a:r>
              <a:rPr lang="ar-OM" b="1" dirty="0" smtClean="0">
                <a:solidFill>
                  <a:schemeClr val="accent1">
                    <a:lumMod val="75000"/>
                  </a:schemeClr>
                </a:solidFill>
                <a:latin typeface="+mn-lt"/>
                <a:ea typeface="+mn-ea"/>
                <a:cs typeface="+mn-cs"/>
              </a:rPr>
              <a:t>الخطوة الثانية  </a:t>
            </a:r>
            <a:endParaRPr lang="ar-OM" b="1" dirty="0">
              <a:solidFill>
                <a:schemeClr val="accent1">
                  <a:lumMod val="75000"/>
                </a:schemeClr>
              </a:solidFill>
              <a:latin typeface="+mn-lt"/>
              <a:ea typeface="+mn-ea"/>
              <a:cs typeface="+mn-cs"/>
            </a:endParaRPr>
          </a:p>
        </p:txBody>
      </p:sp>
      <p:sp>
        <p:nvSpPr>
          <p:cNvPr id="3" name="عنصر نائب للمحتوى 2"/>
          <p:cNvSpPr>
            <a:spLocks noGrp="1"/>
          </p:cNvSpPr>
          <p:nvPr>
            <p:ph idx="1"/>
          </p:nvPr>
        </p:nvSpPr>
        <p:spPr>
          <a:xfrm>
            <a:off x="179512" y="980728"/>
            <a:ext cx="8712968" cy="6192688"/>
          </a:xfrm>
        </p:spPr>
        <p:txBody>
          <a:bodyPr>
            <a:normAutofit fontScale="47500" lnSpcReduction="20000"/>
          </a:bodyPr>
          <a:lstStyle/>
          <a:p>
            <a:r>
              <a:rPr lang="ar-OM" sz="7600" dirty="0" smtClean="0">
                <a:solidFill>
                  <a:schemeClr val="accent1">
                    <a:lumMod val="75000"/>
                  </a:schemeClr>
                </a:solidFill>
              </a:rPr>
              <a:t>ثانيا : </a:t>
            </a:r>
            <a:r>
              <a:rPr lang="ar-SA" sz="7600" dirty="0" smtClean="0">
                <a:solidFill>
                  <a:schemeClr val="accent1">
                    <a:lumMod val="75000"/>
                  </a:schemeClr>
                </a:solidFill>
              </a:rPr>
              <a:t>مرحلة </a:t>
            </a:r>
            <a:r>
              <a:rPr lang="ar-SA" sz="7600" dirty="0">
                <a:solidFill>
                  <a:schemeClr val="accent1">
                    <a:lumMod val="75000"/>
                  </a:schemeClr>
                </a:solidFill>
              </a:rPr>
              <a:t>كتابة إطارات </a:t>
            </a:r>
            <a:r>
              <a:rPr lang="ar-SA" sz="7600" dirty="0" smtClean="0">
                <a:solidFill>
                  <a:schemeClr val="accent1">
                    <a:lumMod val="75000"/>
                  </a:schemeClr>
                </a:solidFill>
              </a:rPr>
              <a:t>البرنامج</a:t>
            </a:r>
            <a:r>
              <a:rPr lang="ar-OM" sz="7600" dirty="0" smtClean="0">
                <a:solidFill>
                  <a:schemeClr val="accent1">
                    <a:lumMod val="75000"/>
                  </a:schemeClr>
                </a:solidFill>
              </a:rPr>
              <a:t> </a:t>
            </a:r>
            <a:r>
              <a:rPr lang="en-US" sz="7600" dirty="0" smtClean="0">
                <a:solidFill>
                  <a:schemeClr val="accent1">
                    <a:lumMod val="75000"/>
                  </a:schemeClr>
                </a:solidFill>
              </a:rPr>
              <a:t>: </a:t>
            </a:r>
          </a:p>
          <a:p>
            <a:pPr marL="0" indent="0">
              <a:buNone/>
            </a:pPr>
            <a:r>
              <a:rPr lang="en-US" sz="4000" dirty="0"/>
              <a:t/>
            </a:r>
            <a:br>
              <a:rPr lang="en-US" sz="4000" dirty="0"/>
            </a:br>
            <a:r>
              <a:rPr lang="ar-SA" sz="5900" dirty="0"/>
              <a:t>مرحلة هامة جداً، وتتطلب مهارة فائقة من جانب واضع البرنامج، وتحتاج إلى تدريب وقدرة على الإبداع والابتكار. وعند كتابة الإطارات يجب مراعاة ما يلي</a:t>
            </a:r>
            <a:r>
              <a:rPr lang="en-US" sz="5900" dirty="0" smtClean="0"/>
              <a:t>:</a:t>
            </a:r>
            <a:endParaRPr lang="ar-OM" sz="5900" dirty="0" smtClean="0"/>
          </a:p>
          <a:p>
            <a:pPr marL="0" indent="0">
              <a:buNone/>
            </a:pPr>
            <a:r>
              <a:rPr lang="en-US" sz="5100" dirty="0"/>
              <a:t/>
            </a:r>
            <a:br>
              <a:rPr lang="en-US" sz="5100" dirty="0"/>
            </a:br>
            <a:r>
              <a:rPr lang="ar-OM" sz="5100" dirty="0" smtClean="0"/>
              <a:t>1 ) </a:t>
            </a:r>
            <a:r>
              <a:rPr lang="en-US" sz="5100" dirty="0" smtClean="0"/>
              <a:t> </a:t>
            </a:r>
            <a:r>
              <a:rPr lang="ar-SA" sz="5100" b="1" dirty="0"/>
              <a:t>أن تصاغ الإطارات بشكل يجعل التلميذ يعطي استجابة عن كل خطوة أو إطار</a:t>
            </a:r>
            <a:r>
              <a:rPr lang="ar-SA" sz="5100" dirty="0"/>
              <a:t>، ومن ثم نضمن نشاط التلميذ ودافعيته للتعلم طوال البرنامج. وكذلك نضمن سير التلميذ سيراً تتابعيا من إطار إلى آخر، وبحيث لا ينتقل إلى الإطار اللاحق قبل إتمام استجابته للإطار السابق</a:t>
            </a:r>
            <a:r>
              <a:rPr lang="en-US" sz="5100" dirty="0"/>
              <a:t>.</a:t>
            </a:r>
            <a:br>
              <a:rPr lang="en-US" sz="5100" dirty="0"/>
            </a:br>
            <a:r>
              <a:rPr lang="ar-OM" sz="5100" dirty="0" smtClean="0"/>
              <a:t>2 ) </a:t>
            </a:r>
            <a:r>
              <a:rPr lang="en-US" sz="5100" dirty="0" smtClean="0"/>
              <a:t> </a:t>
            </a:r>
            <a:r>
              <a:rPr lang="ar-SA" sz="5100" b="1" dirty="0"/>
              <a:t>أن يشتمل الإطار التالي على الايجابية الصحيحة للإطار السابق</a:t>
            </a:r>
            <a:r>
              <a:rPr lang="ar-SA" sz="5100" dirty="0"/>
              <a:t>، حتى يقارن التلميذ إجابته بالإجابة الصحيحة، فيتم تعزيزها بما يضمن التعزيز المباشر والفوري، وبالتالي ضمان دافعية التعلم والاستمرار في البرنامج</a:t>
            </a:r>
            <a:r>
              <a:rPr lang="en-US" sz="5100" dirty="0"/>
              <a:t/>
            </a:r>
            <a:br>
              <a:rPr lang="en-US" sz="5100" dirty="0"/>
            </a:br>
            <a:r>
              <a:rPr lang="ar-OM" sz="5100" dirty="0" smtClean="0"/>
              <a:t>3 </a:t>
            </a:r>
            <a:r>
              <a:rPr lang="ar-OM" sz="5100" b="1" dirty="0" smtClean="0"/>
              <a:t>) </a:t>
            </a:r>
            <a:r>
              <a:rPr lang="en-US" sz="5100" b="1" dirty="0" smtClean="0"/>
              <a:t> </a:t>
            </a:r>
            <a:r>
              <a:rPr lang="ar-SA" sz="5100" b="1" dirty="0"/>
              <a:t>أن تكتب الإطارات بصورة واضحة وبلغة سليمة وسهلة وصحيحة من الناحية العلمية </a:t>
            </a:r>
            <a:r>
              <a:rPr lang="ar-SA" sz="5100" dirty="0"/>
              <a:t>وان يشتمل كل منها على هدف من الأهداف مع عدم تدخلها مع أهداف أخرى في أطر البرنامج</a:t>
            </a:r>
            <a:r>
              <a:rPr lang="en-US" sz="5100" dirty="0"/>
              <a:t/>
            </a:r>
            <a:br>
              <a:rPr lang="en-US" sz="5100" dirty="0"/>
            </a:br>
            <a:r>
              <a:rPr lang="en-US" sz="4000" dirty="0"/>
              <a:t/>
            </a:r>
            <a:br>
              <a:rPr lang="en-US" sz="4000" dirty="0"/>
            </a:br>
            <a:r>
              <a:rPr lang="en-US" sz="4000" dirty="0"/>
              <a:t/>
            </a:r>
            <a:br>
              <a:rPr lang="en-US" sz="4000" dirty="0"/>
            </a:br>
            <a:r>
              <a:rPr lang="en-US" sz="4000" dirty="0"/>
              <a:t/>
            </a:r>
            <a:br>
              <a:rPr lang="en-US" sz="4000" dirty="0"/>
            </a:br>
            <a:endParaRPr lang="ar-OM" sz="4000" dirty="0"/>
          </a:p>
        </p:txBody>
      </p:sp>
    </p:spTree>
    <p:extLst>
      <p:ext uri="{BB962C8B-B14F-4D97-AF65-F5344CB8AC3E}">
        <p14:creationId xmlns:p14="http://schemas.microsoft.com/office/powerpoint/2010/main" val="3662154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52736"/>
          </a:xfrm>
        </p:spPr>
        <p:txBody>
          <a:bodyPr>
            <a:normAutofit/>
          </a:bodyPr>
          <a:lstStyle/>
          <a:p>
            <a:pPr lvl="0"/>
            <a:r>
              <a:rPr lang="ar-OM" b="1" dirty="0" smtClean="0">
                <a:solidFill>
                  <a:schemeClr val="accent1">
                    <a:lumMod val="75000"/>
                  </a:schemeClr>
                </a:solidFill>
                <a:latin typeface="+mn-lt"/>
                <a:ea typeface="+mn-ea"/>
                <a:cs typeface="+mn-cs"/>
              </a:rPr>
              <a:t>الخطوة الثالثة  </a:t>
            </a:r>
            <a:endParaRPr lang="ar-OM" b="1" dirty="0">
              <a:solidFill>
                <a:schemeClr val="accent1">
                  <a:lumMod val="75000"/>
                </a:schemeClr>
              </a:solidFill>
              <a:latin typeface="+mn-lt"/>
              <a:ea typeface="+mn-ea"/>
              <a:cs typeface="+mn-cs"/>
            </a:endParaRPr>
          </a:p>
        </p:txBody>
      </p:sp>
      <p:sp>
        <p:nvSpPr>
          <p:cNvPr id="3" name="عنصر نائب للمحتوى 2"/>
          <p:cNvSpPr>
            <a:spLocks noGrp="1"/>
          </p:cNvSpPr>
          <p:nvPr>
            <p:ph idx="1"/>
          </p:nvPr>
        </p:nvSpPr>
        <p:spPr>
          <a:xfrm>
            <a:off x="179512" y="980728"/>
            <a:ext cx="8712968" cy="6192688"/>
          </a:xfrm>
        </p:spPr>
        <p:txBody>
          <a:bodyPr>
            <a:normAutofit fontScale="62500" lnSpcReduction="20000"/>
          </a:bodyPr>
          <a:lstStyle/>
          <a:p>
            <a:r>
              <a:rPr lang="ar-OM" sz="7600" dirty="0" smtClean="0">
                <a:solidFill>
                  <a:schemeClr val="accent1">
                    <a:lumMod val="75000"/>
                  </a:schemeClr>
                </a:solidFill>
              </a:rPr>
              <a:t>ثالثا </a:t>
            </a:r>
            <a:r>
              <a:rPr lang="ar-OM" sz="7600" dirty="0">
                <a:solidFill>
                  <a:schemeClr val="accent1">
                    <a:lumMod val="75000"/>
                  </a:schemeClr>
                </a:solidFill>
              </a:rPr>
              <a:t>: </a:t>
            </a:r>
            <a:r>
              <a:rPr lang="ar-SA" sz="7600" dirty="0">
                <a:solidFill>
                  <a:schemeClr val="accent1">
                    <a:lumMod val="75000"/>
                  </a:schemeClr>
                </a:solidFill>
              </a:rPr>
              <a:t>مرحلة تجريب البرنامج وتقويمه وتطويره</a:t>
            </a:r>
            <a:r>
              <a:rPr lang="en-US" sz="7600" dirty="0">
                <a:solidFill>
                  <a:schemeClr val="accent1">
                    <a:lumMod val="75000"/>
                  </a:schemeClr>
                </a:solidFill>
              </a:rPr>
              <a:t>: </a:t>
            </a:r>
          </a:p>
          <a:p>
            <a:pPr marL="0" indent="0">
              <a:buNone/>
            </a:pPr>
            <a:r>
              <a:rPr lang="en-US" sz="4000" dirty="0"/>
              <a:t/>
            </a:r>
            <a:br>
              <a:rPr lang="en-US" sz="4000" dirty="0"/>
            </a:br>
            <a:r>
              <a:rPr lang="ar-OM" sz="4000" dirty="0" smtClean="0"/>
              <a:t>   </a:t>
            </a:r>
            <a:r>
              <a:rPr lang="ar-SA" sz="5400" dirty="0" smtClean="0"/>
              <a:t>يجب </a:t>
            </a:r>
            <a:r>
              <a:rPr lang="ar-SA" sz="5400" dirty="0"/>
              <a:t>تجريب البرنامج بعد كتابته وقبل استخدامه ولا يعد البرنامج مقبولا في صورته النهائية إلا بعد تجربته عدة مرات على عدد مناسب من التلاميذ كعينة استطلاعية كل منها على حدة حتى تثبت بعدها صلاحيته للاستخدام</a:t>
            </a:r>
            <a:r>
              <a:rPr lang="en-US" sz="5400" dirty="0"/>
              <a:t>.</a:t>
            </a:r>
            <a:br>
              <a:rPr lang="en-US" sz="5400" dirty="0"/>
            </a:br>
            <a:r>
              <a:rPr lang="ar-SA" sz="5400" dirty="0"/>
              <a:t>ويجب تسجيل كافة الملاحظات والتعليقات من التلاميذ أفراد العينة وتجميعها</a:t>
            </a:r>
            <a:r>
              <a:rPr lang="en-US" sz="5400" dirty="0"/>
              <a:t>. </a:t>
            </a:r>
            <a:br>
              <a:rPr lang="en-US" sz="5400" dirty="0"/>
            </a:br>
            <a:r>
              <a:rPr lang="ar-SA" sz="5400" dirty="0"/>
              <a:t>وبعد مراجعة نتائج التجريب يعاد صياغة البرنامج وتجربته مرة أخرى حتى يتم التأكد من صلاحيته</a:t>
            </a:r>
            <a:r>
              <a:rPr lang="en-US" sz="5100" dirty="0"/>
              <a:t/>
            </a:r>
            <a:br>
              <a:rPr lang="en-US" sz="5100" dirty="0"/>
            </a:br>
            <a:r>
              <a:rPr lang="en-US" sz="4000" dirty="0"/>
              <a:t/>
            </a:r>
            <a:br>
              <a:rPr lang="en-US" sz="4000" dirty="0"/>
            </a:br>
            <a:r>
              <a:rPr lang="en-US" sz="4000" dirty="0"/>
              <a:t/>
            </a:r>
            <a:br>
              <a:rPr lang="en-US" sz="4000" dirty="0"/>
            </a:br>
            <a:r>
              <a:rPr lang="en-US" sz="4000" dirty="0"/>
              <a:t/>
            </a:r>
            <a:br>
              <a:rPr lang="en-US" sz="4000" dirty="0"/>
            </a:br>
            <a:endParaRPr lang="ar-OM" sz="4000" dirty="0"/>
          </a:p>
        </p:txBody>
      </p:sp>
    </p:spTree>
    <p:extLst>
      <p:ext uri="{BB962C8B-B14F-4D97-AF65-F5344CB8AC3E}">
        <p14:creationId xmlns:p14="http://schemas.microsoft.com/office/powerpoint/2010/main" val="82459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152128"/>
          </a:xfrm>
        </p:spPr>
        <p:txBody>
          <a:bodyPr/>
          <a:lstStyle/>
          <a:p>
            <a:r>
              <a:rPr lang="ar-SA" b="1" dirty="0">
                <a:solidFill>
                  <a:srgbClr val="FF0000"/>
                </a:solidFill>
              </a:rPr>
              <a:t>تعريف التعليم </a:t>
            </a:r>
            <a:r>
              <a:rPr lang="ar-SA" b="1" dirty="0" smtClean="0">
                <a:solidFill>
                  <a:srgbClr val="FF0000"/>
                </a:solidFill>
              </a:rPr>
              <a:t>المبرمـج</a:t>
            </a:r>
            <a:endParaRPr lang="ar-OM" b="1" dirty="0">
              <a:solidFill>
                <a:srgbClr val="FF0000"/>
              </a:solidFill>
            </a:endParaRPr>
          </a:p>
        </p:txBody>
      </p:sp>
      <p:sp>
        <p:nvSpPr>
          <p:cNvPr id="3" name="عنصر نائب للمحتوى 2"/>
          <p:cNvSpPr>
            <a:spLocks noGrp="1"/>
          </p:cNvSpPr>
          <p:nvPr>
            <p:ph idx="1"/>
          </p:nvPr>
        </p:nvSpPr>
        <p:spPr/>
        <p:txBody>
          <a:bodyPr/>
          <a:lstStyle/>
          <a:p>
            <a:r>
              <a:rPr lang="ar-SA" dirty="0"/>
              <a:t>لقد تعددت تعريفات التعليم المبرمج ، ولكنها تتفق </a:t>
            </a:r>
            <a:r>
              <a:rPr lang="ar-SA" dirty="0" smtClean="0"/>
              <a:t>في</a:t>
            </a:r>
            <a:r>
              <a:rPr lang="ar-OM" dirty="0" smtClean="0"/>
              <a:t> </a:t>
            </a:r>
            <a:r>
              <a:rPr lang="ar-SA" dirty="0" smtClean="0"/>
              <a:t>الأهداف</a:t>
            </a:r>
            <a:r>
              <a:rPr lang="ar-SA" dirty="0"/>
              <a:t>، ويجمعها التعريف التالي</a:t>
            </a:r>
            <a:r>
              <a:rPr lang="en-US" dirty="0"/>
              <a:t>: </a:t>
            </a:r>
            <a:endParaRPr lang="ar-OM" dirty="0" smtClean="0"/>
          </a:p>
          <a:p>
            <a:r>
              <a:rPr lang="en-US" dirty="0"/>
              <a:t/>
            </a:r>
            <a:br>
              <a:rPr lang="en-US" dirty="0"/>
            </a:br>
            <a:r>
              <a:rPr lang="ar-SA" b="1" dirty="0" smtClean="0"/>
              <a:t>طريقة </a:t>
            </a:r>
            <a:r>
              <a:rPr lang="ar-SA" b="1" dirty="0"/>
              <a:t>من طرق التعليم الذاتي الذي يقوم بتقسيم المادة إلى خطوات صغيرة يدرسها المتعلم دراسة ذاتيـة يحصل على تعزيز بعد كل خطوة لضمان تقدمه </a:t>
            </a:r>
            <a:r>
              <a:rPr lang="ar-SA" b="1" dirty="0" smtClean="0"/>
              <a:t>بنجاح</a:t>
            </a:r>
            <a:r>
              <a:rPr lang="en-US" b="1" dirty="0" smtClean="0"/>
              <a:t>   </a:t>
            </a:r>
            <a:r>
              <a:rPr lang="en-US" dirty="0" smtClean="0"/>
              <a:t>. </a:t>
            </a:r>
            <a:endParaRPr lang="ar-OM" dirty="0"/>
          </a:p>
        </p:txBody>
      </p:sp>
    </p:spTree>
    <p:extLst>
      <p:ext uri="{BB962C8B-B14F-4D97-AF65-F5344CB8AC3E}">
        <p14:creationId xmlns:p14="http://schemas.microsoft.com/office/powerpoint/2010/main" val="24401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924944"/>
            <a:ext cx="8712968" cy="2880320"/>
          </a:xfrm>
        </p:spPr>
        <p:txBody>
          <a:bodyPr>
            <a:normAutofit/>
          </a:bodyPr>
          <a:lstStyle/>
          <a:p>
            <a:pPr marL="0" indent="0" algn="ctr">
              <a:buNone/>
            </a:pPr>
            <a:r>
              <a:rPr lang="ar-OM" sz="8800" dirty="0" smtClean="0"/>
              <a:t>تم بحمد الله تعالى </a:t>
            </a:r>
            <a:endParaRPr lang="ar-OM" sz="8800" dirty="0"/>
          </a:p>
        </p:txBody>
      </p:sp>
    </p:spTree>
    <p:extLst>
      <p:ext uri="{BB962C8B-B14F-4D97-AF65-F5344CB8AC3E}">
        <p14:creationId xmlns:p14="http://schemas.microsoft.com/office/powerpoint/2010/main" val="215213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3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152128"/>
          </a:xfrm>
        </p:spPr>
        <p:txBody>
          <a:bodyPr>
            <a:normAutofit fontScale="90000"/>
          </a:bodyPr>
          <a:lstStyle/>
          <a:p>
            <a:r>
              <a:rPr lang="ar-OM" b="1" dirty="0" smtClean="0">
                <a:solidFill>
                  <a:srgbClr val="FF0000"/>
                </a:solidFill>
              </a:rPr>
              <a:t>تاريخ</a:t>
            </a:r>
            <a:r>
              <a:rPr lang="ar-SA" b="1" dirty="0" smtClean="0">
                <a:solidFill>
                  <a:srgbClr val="FF0000"/>
                </a:solidFill>
              </a:rPr>
              <a:t> </a:t>
            </a:r>
            <a:r>
              <a:rPr lang="ar-SA" b="1" dirty="0">
                <a:solidFill>
                  <a:srgbClr val="FF0000"/>
                </a:solidFill>
              </a:rPr>
              <a:t>التعليم </a:t>
            </a:r>
            <a:r>
              <a:rPr lang="ar-SA" b="1" dirty="0" smtClean="0">
                <a:solidFill>
                  <a:srgbClr val="FF0000"/>
                </a:solidFill>
              </a:rPr>
              <a:t>المبرمج</a:t>
            </a:r>
            <a:r>
              <a:rPr lang="en-US" dirty="0"/>
              <a:t/>
            </a:r>
            <a:br>
              <a:rPr lang="en-US" dirty="0"/>
            </a:br>
            <a:endParaRPr lang="ar-OM" dirty="0"/>
          </a:p>
        </p:txBody>
      </p:sp>
      <p:sp>
        <p:nvSpPr>
          <p:cNvPr id="3" name="عنصر نائب للمحتوى 2"/>
          <p:cNvSpPr>
            <a:spLocks noGrp="1"/>
          </p:cNvSpPr>
          <p:nvPr>
            <p:ph idx="1"/>
          </p:nvPr>
        </p:nvSpPr>
        <p:spPr/>
        <p:txBody>
          <a:bodyPr>
            <a:normAutofit/>
          </a:bodyPr>
          <a:lstStyle/>
          <a:p>
            <a:r>
              <a:rPr lang="ar-SA" sz="4000" dirty="0">
                <a:solidFill>
                  <a:schemeClr val="bg1"/>
                </a:solidFill>
              </a:rPr>
              <a:t>الجذور الأولى لهذه الطريقة تمتد إلى العالم السيكولوجي سيدني بريس الذي ابتكر أول آلة للتعليم عام 1920 </a:t>
            </a:r>
            <a:r>
              <a:rPr lang="ar-OM" sz="4000" dirty="0" smtClean="0">
                <a:solidFill>
                  <a:schemeClr val="bg1"/>
                </a:solidFill>
              </a:rPr>
              <a:t>م . </a:t>
            </a:r>
          </a:p>
          <a:p>
            <a:r>
              <a:rPr lang="ar-SA" sz="4000" dirty="0">
                <a:solidFill>
                  <a:schemeClr val="bg1"/>
                </a:solidFill>
              </a:rPr>
              <a:t>إلا الاهتمام الفعلي بالتعليم المبرمج لم يبدأ إلا على أثر المحاضرة التي ألقاها سكنر عن التدريس والتعليم في أحد مؤتمرات علم النفس بأمريكا </a:t>
            </a:r>
            <a:r>
              <a:rPr lang="ar-OM" sz="4000" dirty="0" smtClean="0">
                <a:solidFill>
                  <a:schemeClr val="bg1"/>
                </a:solidFill>
              </a:rPr>
              <a:t>. </a:t>
            </a:r>
          </a:p>
          <a:p>
            <a:endParaRPr lang="ar-OM" sz="4000" dirty="0">
              <a:solidFill>
                <a:schemeClr val="bg1"/>
              </a:solidFill>
            </a:endParaRPr>
          </a:p>
        </p:txBody>
      </p:sp>
    </p:spTree>
    <p:extLst>
      <p:ext uri="{BB962C8B-B14F-4D97-AF65-F5344CB8AC3E}">
        <p14:creationId xmlns:p14="http://schemas.microsoft.com/office/powerpoint/2010/main" val="198891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5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OM" b="1" dirty="0" smtClean="0">
                <a:solidFill>
                  <a:srgbClr val="FF0000"/>
                </a:solidFill>
              </a:rPr>
              <a:t>فكرة</a:t>
            </a:r>
            <a:r>
              <a:rPr lang="ar-SA" b="1" dirty="0" smtClean="0">
                <a:solidFill>
                  <a:srgbClr val="FF0000"/>
                </a:solidFill>
              </a:rPr>
              <a:t> التعليم المبرمج</a:t>
            </a:r>
            <a:r>
              <a:rPr lang="en-US" dirty="0" smtClean="0"/>
              <a:t/>
            </a:r>
            <a:br>
              <a:rPr lang="en-US" dirty="0" smtClean="0"/>
            </a:br>
            <a:endParaRPr lang="ar-OM" dirty="0"/>
          </a:p>
        </p:txBody>
      </p:sp>
      <p:sp>
        <p:nvSpPr>
          <p:cNvPr id="3" name="عنصر نائب للمحتوى 2"/>
          <p:cNvSpPr>
            <a:spLocks noGrp="1"/>
          </p:cNvSpPr>
          <p:nvPr>
            <p:ph idx="1"/>
          </p:nvPr>
        </p:nvSpPr>
        <p:spPr/>
        <p:txBody>
          <a:bodyPr>
            <a:normAutofit/>
          </a:bodyPr>
          <a:lstStyle/>
          <a:p>
            <a:r>
              <a:rPr lang="ar-SA" sz="4000" dirty="0"/>
              <a:t>تقوم فكرة </a:t>
            </a:r>
            <a:r>
              <a:rPr lang="ar-SA" sz="4000" dirty="0" smtClean="0"/>
              <a:t>التعليم</a:t>
            </a:r>
            <a:r>
              <a:rPr lang="ar-OM" sz="4000" dirty="0" smtClean="0"/>
              <a:t> </a:t>
            </a:r>
            <a:r>
              <a:rPr lang="ar-SA" sz="4000" dirty="0" smtClean="0"/>
              <a:t>المبرمج </a:t>
            </a:r>
            <a:r>
              <a:rPr lang="ar-SA" sz="4000" dirty="0"/>
              <a:t>على نظرية الاشتراط الإجرائي</a:t>
            </a:r>
            <a:r>
              <a:rPr lang="en-US" sz="4000" dirty="0"/>
              <a:t> Operant Conditioning </a:t>
            </a:r>
            <a:r>
              <a:rPr lang="ar-SA" sz="4000" dirty="0"/>
              <a:t>التي توصل لها سكنر</a:t>
            </a:r>
            <a:r>
              <a:rPr lang="en-US" sz="4000" dirty="0" smtClean="0"/>
              <a:t>Skinner </a:t>
            </a:r>
            <a:r>
              <a:rPr lang="ar-SA" sz="4000" dirty="0" smtClean="0"/>
              <a:t>، </a:t>
            </a:r>
            <a:r>
              <a:rPr lang="ar-SA" sz="4000" dirty="0"/>
              <a:t>بعد تجاربه الشهيرة على الحمام، والتي تؤكد أهمية التعزيز الفوري بعد الاستجابات الصحيحة حتى تحدث عملية التعلم . أما الاستجابات غير المرغوب </a:t>
            </a:r>
            <a:r>
              <a:rPr lang="ar-SA" sz="4000" dirty="0" smtClean="0"/>
              <a:t>فيها</a:t>
            </a:r>
            <a:r>
              <a:rPr lang="en-US" sz="4000" dirty="0" smtClean="0"/>
              <a:t> </a:t>
            </a:r>
            <a:r>
              <a:rPr lang="ar-SA" sz="4000" dirty="0" smtClean="0"/>
              <a:t>فتختفي </a:t>
            </a:r>
            <a:r>
              <a:rPr lang="ar-SA" sz="4000" dirty="0"/>
              <a:t>لعدم إلحاقها </a:t>
            </a:r>
            <a:r>
              <a:rPr lang="ar-SA" sz="4000" dirty="0" smtClean="0"/>
              <a:t>بالتعزيز</a:t>
            </a:r>
            <a:r>
              <a:rPr lang="ar-OM" sz="4000" dirty="0" smtClean="0"/>
              <a:t> . </a:t>
            </a:r>
            <a:endParaRPr lang="ar-OM" sz="4000" dirty="0"/>
          </a:p>
        </p:txBody>
      </p:sp>
      <p:pic>
        <p:nvPicPr>
          <p:cNvPr id="1026" name="Picture 2" descr="C:\Program Files (x86)\Microsoft Office\MEDIA\CAGCAT10\j01958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775" y="4797152"/>
            <a:ext cx="1773022" cy="1824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99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المبادئ الأساسية للتعليم المبرمج </a:t>
            </a:r>
            <a:endParaRPr lang="ar-OM" b="1" dirty="0">
              <a:solidFill>
                <a:srgbClr val="FF0000"/>
              </a:solidFill>
            </a:endParaRPr>
          </a:p>
        </p:txBody>
      </p:sp>
      <p:sp>
        <p:nvSpPr>
          <p:cNvPr id="3" name="عنصر نائب للمحتوى 2"/>
          <p:cNvSpPr>
            <a:spLocks noGrp="1"/>
          </p:cNvSpPr>
          <p:nvPr>
            <p:ph idx="1"/>
          </p:nvPr>
        </p:nvSpPr>
        <p:spPr/>
        <p:txBody>
          <a:bodyPr/>
          <a:lstStyle/>
          <a:p>
            <a:r>
              <a:rPr lang="ar-OM" sz="4000" dirty="0" smtClean="0">
                <a:solidFill>
                  <a:srgbClr val="FF0000"/>
                </a:solidFill>
              </a:rPr>
              <a:t>1 ) </a:t>
            </a:r>
            <a:r>
              <a:rPr lang="ar-SA" sz="4000" b="1" dirty="0" smtClean="0">
                <a:solidFill>
                  <a:srgbClr val="FF0000"/>
                </a:solidFill>
              </a:rPr>
              <a:t>مبدأ </a:t>
            </a:r>
            <a:r>
              <a:rPr lang="ar-SA" sz="4000" b="1" dirty="0">
                <a:solidFill>
                  <a:srgbClr val="FF0000"/>
                </a:solidFill>
              </a:rPr>
              <a:t>الخطوات الصغيرة : </a:t>
            </a:r>
            <a:endParaRPr lang="ar-OM" sz="4000" b="1" dirty="0" smtClean="0">
              <a:solidFill>
                <a:srgbClr val="FF0000"/>
              </a:solidFill>
            </a:endParaRPr>
          </a:p>
          <a:p>
            <a:r>
              <a:rPr lang="ar-SA" sz="4000" dirty="0" smtClean="0"/>
              <a:t>ويتضمن </a:t>
            </a:r>
            <a:r>
              <a:rPr lang="ar-SA" sz="4000" dirty="0"/>
              <a:t>تقسيم المحتوى </a:t>
            </a:r>
            <a:r>
              <a:rPr lang="ar-SA" sz="4000" dirty="0" smtClean="0"/>
              <a:t>والمعلومات</a:t>
            </a:r>
            <a:r>
              <a:rPr lang="en-US" sz="4000" dirty="0" smtClean="0"/>
              <a:t> </a:t>
            </a:r>
            <a:r>
              <a:rPr lang="ar-SA" sz="4000" dirty="0" smtClean="0"/>
              <a:t>التي </a:t>
            </a:r>
            <a:r>
              <a:rPr lang="ar-SA" sz="4000" dirty="0"/>
              <a:t>يريد المعلم توصيلها إلى </a:t>
            </a:r>
            <a:r>
              <a:rPr lang="ar-SA" sz="4000" dirty="0" smtClean="0"/>
              <a:t>طلبته</a:t>
            </a:r>
            <a:r>
              <a:rPr lang="en-US" sz="4000" dirty="0" smtClean="0"/>
              <a:t> </a:t>
            </a:r>
            <a:r>
              <a:rPr lang="ar-SA" sz="4000" dirty="0" smtClean="0"/>
              <a:t>إلى </a:t>
            </a:r>
            <a:r>
              <a:rPr lang="ar-SA" sz="4000" dirty="0"/>
              <a:t>وحدات صغيرة جداً ، يتبع كل منها مكافأة </a:t>
            </a:r>
            <a:r>
              <a:rPr lang="ar-SA" sz="4000" dirty="0" smtClean="0"/>
              <a:t>أو</a:t>
            </a:r>
            <a:r>
              <a:rPr lang="en-US" sz="4000" dirty="0" smtClean="0"/>
              <a:t> </a:t>
            </a:r>
            <a:r>
              <a:rPr lang="ar-SA" sz="4000" dirty="0" smtClean="0"/>
              <a:t>تعزيز </a:t>
            </a:r>
            <a:r>
              <a:rPr lang="ar-SA" sz="4000" dirty="0"/>
              <a:t>، وكلما صغرت كمية المحتوى العلمي في كل خطوة ، زادت الخطوات ، فزاد التعزيز وزادت فعالية التعلم</a:t>
            </a:r>
            <a:r>
              <a:rPr lang="en-US" dirty="0"/>
              <a:t> .</a:t>
            </a:r>
            <a:endParaRPr lang="ar-OM" dirty="0"/>
          </a:p>
        </p:txBody>
      </p:sp>
    </p:spTree>
    <p:extLst>
      <p:ext uri="{BB962C8B-B14F-4D97-AF65-F5344CB8AC3E}">
        <p14:creationId xmlns:p14="http://schemas.microsoft.com/office/powerpoint/2010/main" val="1814969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المبادئ الأساسية للتعليم المبرمج </a:t>
            </a:r>
            <a:endParaRPr lang="ar-OM" b="1" dirty="0">
              <a:solidFill>
                <a:srgbClr val="FF0000"/>
              </a:solidFill>
            </a:endParaRPr>
          </a:p>
        </p:txBody>
      </p:sp>
      <p:sp>
        <p:nvSpPr>
          <p:cNvPr id="3" name="عنصر نائب للمحتوى 2"/>
          <p:cNvSpPr>
            <a:spLocks noGrp="1"/>
          </p:cNvSpPr>
          <p:nvPr>
            <p:ph idx="1"/>
          </p:nvPr>
        </p:nvSpPr>
        <p:spPr/>
        <p:txBody>
          <a:bodyPr/>
          <a:lstStyle/>
          <a:p>
            <a:r>
              <a:rPr lang="ar-OM" sz="4000" b="1" dirty="0">
                <a:solidFill>
                  <a:srgbClr val="FF0000"/>
                </a:solidFill>
              </a:rPr>
              <a:t>2 ) </a:t>
            </a:r>
            <a:r>
              <a:rPr lang="ar-SA" sz="4000" b="1" dirty="0">
                <a:solidFill>
                  <a:srgbClr val="FF0000"/>
                </a:solidFill>
              </a:rPr>
              <a:t>مبدأ النشاط : </a:t>
            </a:r>
            <a:endParaRPr lang="ar-OM" sz="4000" b="1" dirty="0">
              <a:solidFill>
                <a:srgbClr val="FF0000"/>
              </a:solidFill>
            </a:endParaRPr>
          </a:p>
          <a:p>
            <a:r>
              <a:rPr lang="ar-SA" sz="4000" dirty="0"/>
              <a:t>يقوم التعليم المبرمج في أساسه على </a:t>
            </a:r>
            <a:r>
              <a:rPr lang="ar-SA" sz="4000" dirty="0" smtClean="0"/>
              <a:t>جهد</a:t>
            </a:r>
            <a:r>
              <a:rPr lang="ar-OM" sz="4000" dirty="0" smtClean="0"/>
              <a:t> </a:t>
            </a:r>
            <a:r>
              <a:rPr lang="ar-SA" sz="4000" dirty="0" smtClean="0"/>
              <a:t>التلميذ </a:t>
            </a:r>
            <a:r>
              <a:rPr lang="ar-SA" sz="4000" dirty="0"/>
              <a:t>، فيجب أن يقوم التلميذ بنشاط (قراءة أو تدريب أو حل مسائل ) حتى </a:t>
            </a:r>
            <a:r>
              <a:rPr lang="ar-SA" sz="4000" dirty="0" smtClean="0"/>
              <a:t>تتم</a:t>
            </a:r>
            <a:r>
              <a:rPr lang="ar-OM" sz="4000" dirty="0" smtClean="0"/>
              <a:t> </a:t>
            </a:r>
            <a:r>
              <a:rPr lang="ar-SA" sz="4000" dirty="0" smtClean="0"/>
              <a:t>عملية </a:t>
            </a:r>
            <a:r>
              <a:rPr lang="ar-SA" sz="4000" dirty="0"/>
              <a:t>التعلم</a:t>
            </a:r>
            <a:r>
              <a:rPr lang="en-US" sz="4000" dirty="0"/>
              <a:t>.</a:t>
            </a:r>
            <a:r>
              <a:rPr lang="en-US" dirty="0"/>
              <a:t/>
            </a:r>
            <a:br>
              <a:rPr lang="en-US" dirty="0"/>
            </a:br>
            <a:endParaRPr lang="ar-OM" dirty="0"/>
          </a:p>
        </p:txBody>
      </p:sp>
    </p:spTree>
    <p:extLst>
      <p:ext uri="{BB962C8B-B14F-4D97-AF65-F5344CB8AC3E}">
        <p14:creationId xmlns:p14="http://schemas.microsoft.com/office/powerpoint/2010/main" val="96205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المبادئ الأساسية للتعليم المبرمج </a:t>
            </a:r>
            <a:endParaRPr lang="ar-OM" b="1" dirty="0">
              <a:solidFill>
                <a:srgbClr val="FF0000"/>
              </a:solidFill>
            </a:endParaRPr>
          </a:p>
        </p:txBody>
      </p:sp>
      <p:sp>
        <p:nvSpPr>
          <p:cNvPr id="3" name="عنصر نائب للمحتوى 2"/>
          <p:cNvSpPr>
            <a:spLocks noGrp="1"/>
          </p:cNvSpPr>
          <p:nvPr>
            <p:ph idx="1"/>
          </p:nvPr>
        </p:nvSpPr>
        <p:spPr/>
        <p:txBody>
          <a:bodyPr>
            <a:normAutofit/>
          </a:bodyPr>
          <a:lstStyle/>
          <a:p>
            <a:r>
              <a:rPr lang="ar-OM" sz="4000" b="1" dirty="0">
                <a:solidFill>
                  <a:srgbClr val="FF0000"/>
                </a:solidFill>
              </a:rPr>
              <a:t>3 )</a:t>
            </a:r>
            <a:r>
              <a:rPr lang="ar-SA" sz="4000" b="1" dirty="0">
                <a:solidFill>
                  <a:srgbClr val="FF0000"/>
                </a:solidFill>
              </a:rPr>
              <a:t>مبدأ النجاح : </a:t>
            </a:r>
            <a:endParaRPr lang="ar-OM" sz="4000" b="1" dirty="0">
              <a:solidFill>
                <a:srgbClr val="FF0000"/>
              </a:solidFill>
            </a:endParaRPr>
          </a:p>
          <a:p>
            <a:r>
              <a:rPr lang="ar-SA" sz="4000" dirty="0"/>
              <a:t>الهدف وراء تقسيم المحتوى إلى أجزاء صغيرة </a:t>
            </a:r>
            <a:r>
              <a:rPr lang="ar-SA" sz="4000" dirty="0" smtClean="0"/>
              <a:t>هو</a:t>
            </a:r>
            <a:r>
              <a:rPr lang="en-US" sz="4000" dirty="0" smtClean="0"/>
              <a:t> </a:t>
            </a:r>
            <a:r>
              <a:rPr lang="ar-SA" sz="4000" dirty="0" smtClean="0"/>
              <a:t>سهولة </a:t>
            </a:r>
            <a:r>
              <a:rPr lang="ar-SA" sz="4000" dirty="0"/>
              <a:t>استيعاب الطالب للجزء الصغير ، فيزداد احتمال حدوث التعزيز وشعور </a:t>
            </a:r>
            <a:r>
              <a:rPr lang="ar-SA" sz="4000" dirty="0" smtClean="0"/>
              <a:t>الطالب</a:t>
            </a:r>
            <a:r>
              <a:rPr lang="en-US" sz="4000" dirty="0" smtClean="0"/>
              <a:t> </a:t>
            </a:r>
            <a:r>
              <a:rPr lang="ar-SA" sz="4000" dirty="0" smtClean="0"/>
              <a:t>بالنجاح </a:t>
            </a:r>
            <a:r>
              <a:rPr lang="ar-SA" sz="4000" dirty="0"/>
              <a:t>. فالنجاح يؤدي إلى مزيد من النجاح ، في حين أن الشعور بالفشل قد </a:t>
            </a:r>
            <a:r>
              <a:rPr lang="ar-SA" sz="4000" dirty="0" smtClean="0"/>
              <a:t>يكون</a:t>
            </a:r>
            <a:r>
              <a:rPr lang="en-US" sz="4000" dirty="0" smtClean="0"/>
              <a:t> </a:t>
            </a:r>
            <a:r>
              <a:rPr lang="ar-SA" sz="4000" dirty="0" smtClean="0"/>
              <a:t>عائقاً </a:t>
            </a:r>
            <a:r>
              <a:rPr lang="ar-SA" sz="4000" dirty="0"/>
              <a:t>للتعلم</a:t>
            </a:r>
            <a:r>
              <a:rPr lang="en-US" sz="4000" dirty="0"/>
              <a:t>.</a:t>
            </a:r>
            <a:r>
              <a:rPr lang="en-US" dirty="0"/>
              <a:t/>
            </a:r>
            <a:br>
              <a:rPr lang="en-US" dirty="0"/>
            </a:br>
            <a:endParaRPr lang="ar-OM" dirty="0"/>
          </a:p>
        </p:txBody>
      </p:sp>
    </p:spTree>
    <p:extLst>
      <p:ext uri="{BB962C8B-B14F-4D97-AF65-F5344CB8AC3E}">
        <p14:creationId xmlns:p14="http://schemas.microsoft.com/office/powerpoint/2010/main" val="311213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المبادئ الأساسية للتعليم المبرمج </a:t>
            </a:r>
            <a:endParaRPr lang="ar-OM" b="1" dirty="0">
              <a:solidFill>
                <a:srgbClr val="FF0000"/>
              </a:solidFill>
            </a:endParaRPr>
          </a:p>
        </p:txBody>
      </p:sp>
      <p:sp>
        <p:nvSpPr>
          <p:cNvPr id="3" name="عنصر نائب للمحتوى 2"/>
          <p:cNvSpPr>
            <a:spLocks noGrp="1"/>
          </p:cNvSpPr>
          <p:nvPr>
            <p:ph idx="1"/>
          </p:nvPr>
        </p:nvSpPr>
        <p:spPr/>
        <p:txBody>
          <a:bodyPr>
            <a:normAutofit/>
          </a:bodyPr>
          <a:lstStyle/>
          <a:p>
            <a:r>
              <a:rPr lang="ar-OM" sz="4000" b="1" dirty="0">
                <a:solidFill>
                  <a:srgbClr val="FF0000"/>
                </a:solidFill>
              </a:rPr>
              <a:t>4 ) </a:t>
            </a:r>
            <a:r>
              <a:rPr lang="ar-SA" sz="4000" b="1" dirty="0">
                <a:solidFill>
                  <a:srgbClr val="FF0000"/>
                </a:solidFill>
              </a:rPr>
              <a:t>مبـدأ التغذيـة الراجعـة الفـوريـة :</a:t>
            </a:r>
            <a:endParaRPr lang="ar-OM" sz="4000" b="1" dirty="0">
              <a:solidFill>
                <a:srgbClr val="FF0000"/>
              </a:solidFill>
            </a:endParaRPr>
          </a:p>
          <a:p>
            <a:r>
              <a:rPr lang="ar-SA" sz="4000" dirty="0"/>
              <a:t> لكي يشعر الطالب</a:t>
            </a:r>
            <a:r>
              <a:rPr lang="ar-OM" sz="4000" dirty="0"/>
              <a:t> </a:t>
            </a:r>
            <a:r>
              <a:rPr lang="ar-SA" sz="4000" dirty="0"/>
              <a:t>بالرضـا والنجاح ، لابد من تغـذيـة راجعـة فوريـة تؤكد للطالب صحة </a:t>
            </a:r>
            <a:r>
              <a:rPr lang="ar-SA" sz="4000" dirty="0" smtClean="0"/>
              <a:t>إجابته</a:t>
            </a:r>
            <a:r>
              <a:rPr lang="ar-OM" sz="4000" dirty="0" smtClean="0"/>
              <a:t> </a:t>
            </a:r>
            <a:r>
              <a:rPr lang="ar-SA" sz="4000" dirty="0" smtClean="0"/>
              <a:t>، </a:t>
            </a:r>
            <a:r>
              <a:rPr lang="ar-SA" sz="4000" dirty="0"/>
              <a:t>أو</a:t>
            </a:r>
            <a:r>
              <a:rPr lang="ar-OM" sz="4000" dirty="0"/>
              <a:t> </a:t>
            </a:r>
            <a:r>
              <a:rPr lang="ar-SA" sz="4000" dirty="0"/>
              <a:t>تصحيحها له قبـل الانتقال إلى الخطوة التالية</a:t>
            </a:r>
            <a:r>
              <a:rPr lang="en-US" sz="4000" dirty="0"/>
              <a:t> .</a:t>
            </a:r>
            <a:r>
              <a:rPr lang="en-US" sz="4000" dirty="0"/>
              <a:t/>
            </a:r>
            <a:br>
              <a:rPr lang="en-US" sz="4000" dirty="0"/>
            </a:br>
            <a:r>
              <a:rPr lang="en-US" dirty="0"/>
              <a:t/>
            </a:r>
            <a:br>
              <a:rPr lang="en-US" dirty="0"/>
            </a:br>
            <a:endParaRPr lang="ar-OM" dirty="0"/>
          </a:p>
        </p:txBody>
      </p:sp>
    </p:spTree>
    <p:extLst>
      <p:ext uri="{BB962C8B-B14F-4D97-AF65-F5344CB8AC3E}">
        <p14:creationId xmlns:p14="http://schemas.microsoft.com/office/powerpoint/2010/main" val="4266816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المبادئ الأساسية للتعليم المبرمج </a:t>
            </a:r>
            <a:endParaRPr lang="ar-OM"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r>
              <a:rPr lang="ar-OM" sz="4000" b="1" dirty="0">
                <a:solidFill>
                  <a:srgbClr val="FF0000"/>
                </a:solidFill>
              </a:rPr>
              <a:t> 5 ) </a:t>
            </a:r>
            <a:r>
              <a:rPr lang="ar-SA" sz="4000" b="1" dirty="0">
                <a:solidFill>
                  <a:srgbClr val="FF0000"/>
                </a:solidFill>
              </a:rPr>
              <a:t>مبدأ التدرج المنطقي للتعلم</a:t>
            </a:r>
            <a:r>
              <a:rPr lang="en-US" sz="4000" b="1" dirty="0">
                <a:solidFill>
                  <a:srgbClr val="FF0000"/>
                </a:solidFill>
              </a:rPr>
              <a:t> : </a:t>
            </a:r>
          </a:p>
          <a:p>
            <a:pPr marL="0" indent="0">
              <a:buNone/>
            </a:pPr>
            <a:r>
              <a:rPr lang="ar-SA" sz="4000" dirty="0" smtClean="0"/>
              <a:t>لابد </a:t>
            </a:r>
            <a:r>
              <a:rPr lang="ar-SA" sz="4000" dirty="0"/>
              <a:t>من تنظيم المادة تنظيماً منطقياً بحيث يتدرج من السهل إلى الصعب ، وأن </a:t>
            </a:r>
            <a:r>
              <a:rPr lang="ar-SA" sz="4000" dirty="0" smtClean="0"/>
              <a:t>تتركز</a:t>
            </a:r>
            <a:r>
              <a:rPr lang="ar-OM" sz="4000" dirty="0" smtClean="0"/>
              <a:t> </a:t>
            </a:r>
            <a:r>
              <a:rPr lang="ar-SA" sz="4000" dirty="0" smtClean="0"/>
              <a:t>المعلومات </a:t>
            </a:r>
            <a:r>
              <a:rPr lang="ar-SA" sz="4000" dirty="0"/>
              <a:t>المعروضة على الهدف الخاص بتلك الوحدة ، وتلغى أي معلومات إضافية </a:t>
            </a:r>
            <a:r>
              <a:rPr lang="ar-SA" sz="4000" dirty="0" smtClean="0"/>
              <a:t>لا</a:t>
            </a:r>
            <a:r>
              <a:rPr lang="ar-OM" sz="4000" dirty="0" smtClean="0"/>
              <a:t> </a:t>
            </a:r>
            <a:r>
              <a:rPr lang="ar-SA" sz="4000" dirty="0" smtClean="0"/>
              <a:t>علاقة </a:t>
            </a:r>
            <a:r>
              <a:rPr lang="ar-SA" sz="4000" dirty="0"/>
              <a:t>لها بالهدف من أجل عدم تشتيت انتباه </a:t>
            </a:r>
            <a:r>
              <a:rPr lang="ar-SA" sz="4000" dirty="0" smtClean="0"/>
              <a:t>المتعلم</a:t>
            </a:r>
            <a:r>
              <a:rPr lang="en-US" sz="4000" dirty="0" smtClean="0"/>
              <a:t>  </a:t>
            </a:r>
            <a:r>
              <a:rPr lang="ar-OM" sz="4000" dirty="0" smtClean="0"/>
              <a:t>.</a:t>
            </a:r>
            <a:r>
              <a:rPr lang="en-US" sz="4000" dirty="0"/>
              <a:t/>
            </a:r>
            <a:br>
              <a:rPr lang="en-US" sz="4000" dirty="0"/>
            </a:br>
            <a:r>
              <a:rPr lang="en-US" dirty="0"/>
              <a:t/>
            </a:r>
            <a:br>
              <a:rPr lang="en-US" dirty="0"/>
            </a:br>
            <a:endParaRPr lang="ar-OM" dirty="0"/>
          </a:p>
        </p:txBody>
      </p:sp>
    </p:spTree>
    <p:extLst>
      <p:ext uri="{BB962C8B-B14F-4D97-AF65-F5344CB8AC3E}">
        <p14:creationId xmlns:p14="http://schemas.microsoft.com/office/powerpoint/2010/main" val="10338528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541</Words>
  <Application>Microsoft Office PowerPoint</Application>
  <PresentationFormat>عرض على الشاشة (3:4)‏</PresentationFormat>
  <Paragraphs>56</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إعداد الطالب : سيف بن درويش الحراصي  مقدم للدكتور الفاضل : مهند عامر </vt:lpstr>
      <vt:lpstr>تعريف التعليم المبرمـج</vt:lpstr>
      <vt:lpstr>تاريخ التعليم المبرمج </vt:lpstr>
      <vt:lpstr>فكرة التعليم المبرمج </vt:lpstr>
      <vt:lpstr>المبادئ الأساسية للتعليم المبرمج </vt:lpstr>
      <vt:lpstr>المبادئ الأساسية للتعليم المبرمج </vt:lpstr>
      <vt:lpstr>المبادئ الأساسية للتعليم المبرمج </vt:lpstr>
      <vt:lpstr>المبادئ الأساسية للتعليم المبرمج </vt:lpstr>
      <vt:lpstr>المبادئ الأساسية للتعليم المبرمج </vt:lpstr>
      <vt:lpstr>المبادئ الأساسية للتعليم المبرمج </vt:lpstr>
      <vt:lpstr> </vt:lpstr>
      <vt:lpstr>البرمجة الخطية</vt:lpstr>
      <vt:lpstr>البرمجة المتشعبة </vt:lpstr>
      <vt:lpstr>إيجابيات التعليم المبرمج </vt:lpstr>
      <vt:lpstr>سلبيات  التعليم المبرمج </vt:lpstr>
      <vt:lpstr>التطبيق العملي  للتعليم المبرمج </vt:lpstr>
      <vt:lpstr>الخطوة الأولى </vt:lpstr>
      <vt:lpstr>الخطوة الثانية  </vt:lpstr>
      <vt:lpstr>الخطوة الثالثة  </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الطالب : سيف بن درويش الحراصي  مقدم للدكتور الفاضل : مهند عامر</dc:title>
  <dc:creator>saif</dc:creator>
  <cp:lastModifiedBy>saif</cp:lastModifiedBy>
  <cp:revision>9</cp:revision>
  <dcterms:created xsi:type="dcterms:W3CDTF">2015-03-25T06:55:40Z</dcterms:created>
  <dcterms:modified xsi:type="dcterms:W3CDTF">2015-03-25T08:40:43Z</dcterms:modified>
</cp:coreProperties>
</file>