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8" r:id="rId2"/>
    <p:sldId id="257" r:id="rId3"/>
    <p:sldId id="258" r:id="rId4"/>
    <p:sldId id="259" r:id="rId5"/>
    <p:sldId id="265" r:id="rId6"/>
    <p:sldId id="260" r:id="rId7"/>
    <p:sldId id="261" r:id="rId8"/>
    <p:sldId id="263" r:id="rId9"/>
    <p:sldId id="264" r:id="rId10"/>
    <p:sldId id="266" r:id="rId11"/>
    <p:sldId id="267"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919B5A5-140C-4C57-8E06-C04F690F95EE}">
          <p14:sldIdLst>
            <p14:sldId id="268"/>
            <p14:sldId id="257"/>
            <p14:sldId id="258"/>
            <p14:sldId id="259"/>
            <p14:sldId id="265"/>
            <p14:sldId id="260"/>
            <p14:sldId id="261"/>
            <p14:sldId id="263"/>
            <p14:sldId id="264"/>
            <p14:sldId id="266"/>
            <p14:sldId id="267"/>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2CA9E1-C955-49E4-B0B0-E28E246F538A}" type="datetimeFigureOut">
              <a:rPr lang="en-US" smtClean="0"/>
              <a:t>5/23/2015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64A0B1-5FFE-43A6-B593-AD6A2DC32A2C}" type="slidenum">
              <a:rPr lang="en-US" smtClean="0"/>
              <a:t>‹#›</a:t>
            </a:fld>
            <a:endParaRPr lang="en-US"/>
          </a:p>
        </p:txBody>
      </p:sp>
    </p:spTree>
    <p:extLst>
      <p:ext uri="{BB962C8B-B14F-4D97-AF65-F5344CB8AC3E}">
        <p14:creationId xmlns:p14="http://schemas.microsoft.com/office/powerpoint/2010/main" val="2981282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2363FB-EDCC-4409-9EA3-BC3AADB05C15}"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2D530-FEB6-47AC-A282-883E5D4E6D22}"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363FB-EDCC-4409-9EA3-BC3AADB05C15}"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2D530-FEB6-47AC-A282-883E5D4E6D2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363FB-EDCC-4409-9EA3-BC3AADB05C15}"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2D530-FEB6-47AC-A282-883E5D4E6D2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2363FB-EDCC-4409-9EA3-BC3AADB05C15}"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2D530-FEB6-47AC-A282-883E5D4E6D2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363FB-EDCC-4409-9EA3-BC3AADB05C15}" type="datetimeFigureOut">
              <a:rPr lang="en-US" smtClean="0"/>
              <a:t>5/23/2015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2D530-FEB6-47AC-A282-883E5D4E6D2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2363FB-EDCC-4409-9EA3-BC3AADB05C15}"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2D530-FEB6-47AC-A282-883E5D4E6D2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2363FB-EDCC-4409-9EA3-BC3AADB05C15}" type="datetimeFigureOut">
              <a:rPr lang="en-US" smtClean="0"/>
              <a:t>5/23/2015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2D530-FEB6-47AC-A282-883E5D4E6D22}"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2363FB-EDCC-4409-9EA3-BC3AADB05C15}" type="datetimeFigureOut">
              <a:rPr lang="en-US" smtClean="0"/>
              <a:t>5/23/2015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12D530-FEB6-47AC-A282-883E5D4E6D2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363FB-EDCC-4409-9EA3-BC3AADB05C15}" type="datetimeFigureOut">
              <a:rPr lang="en-US" smtClean="0"/>
              <a:t>5/23/2015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12D530-FEB6-47AC-A282-883E5D4E6D2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363FB-EDCC-4409-9EA3-BC3AADB05C15}"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2D530-FEB6-47AC-A282-883E5D4E6D2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363FB-EDCC-4409-9EA3-BC3AADB05C15}" type="datetimeFigureOut">
              <a:rPr lang="en-US" smtClean="0"/>
              <a:t>5/23/2015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2D530-FEB6-47AC-A282-883E5D4E6D22}"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2363FB-EDCC-4409-9EA3-BC3AADB05C15}" type="datetimeFigureOut">
              <a:rPr lang="en-US" smtClean="0"/>
              <a:t>5/23/2015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B12D530-FEB6-47AC-A282-883E5D4E6D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1525" y="228600"/>
            <a:ext cx="1700212" cy="167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1227268" y="375444"/>
            <a:ext cx="3429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ar-OM" altLang="en-US" sz="2800" b="1" i="1" u="sng" dirty="0">
                <a:solidFill>
                  <a:schemeClr val="accent6"/>
                </a:solidFill>
                <a:latin typeface="Calibri" pitchFamily="34" charset="0"/>
              </a:rPr>
              <a:t>  جامعة صحار     </a:t>
            </a:r>
            <a:endParaRPr lang="en-US" altLang="en-US" sz="2400" b="1" u="sng" dirty="0">
              <a:solidFill>
                <a:schemeClr val="accent6"/>
              </a:solidFill>
            </a:endParaRPr>
          </a:p>
          <a:p>
            <a:pPr algn="ctr"/>
            <a:r>
              <a:rPr lang="ar-OM" altLang="en-US" sz="2800" b="1" i="1" u="sng" dirty="0">
                <a:solidFill>
                  <a:schemeClr val="accent6"/>
                </a:solidFill>
                <a:latin typeface="Calibri" pitchFamily="34" charset="0"/>
              </a:rPr>
              <a:t>     كلية الآداب والقانون </a:t>
            </a:r>
            <a:endParaRPr lang="en-US" altLang="en-US" sz="2400" b="1" u="sng" dirty="0">
              <a:solidFill>
                <a:schemeClr val="accent6"/>
              </a:solidFill>
            </a:endParaRPr>
          </a:p>
          <a:p>
            <a:pPr algn="ctr"/>
            <a:r>
              <a:rPr lang="ar-OM" altLang="en-US" sz="2800" b="1" i="1" u="sng" dirty="0">
                <a:solidFill>
                  <a:schemeClr val="accent6"/>
                </a:solidFill>
                <a:latin typeface="Calibri" pitchFamily="34" charset="0"/>
              </a:rPr>
              <a:t>   قسم الدراسات العليا  </a:t>
            </a:r>
            <a:endParaRPr lang="ar-OM" altLang="en-US" sz="4000" b="1" u="sng" dirty="0">
              <a:solidFill>
                <a:schemeClr val="accent6"/>
              </a:solidFill>
            </a:endParaRPr>
          </a:p>
        </p:txBody>
      </p:sp>
      <p:sp>
        <p:nvSpPr>
          <p:cNvPr id="6" name="عنصر نائب للمحتوى 7"/>
          <p:cNvSpPr>
            <a:spLocks noGrp="1"/>
          </p:cNvSpPr>
          <p:nvPr>
            <p:ph idx="4294967295"/>
          </p:nvPr>
        </p:nvSpPr>
        <p:spPr>
          <a:xfrm>
            <a:off x="500063" y="1714500"/>
            <a:ext cx="8229600" cy="4525963"/>
          </a:xfrm>
          <a:prstGeom prst="rect">
            <a:avLst/>
          </a:prstGeom>
        </p:spPr>
        <p:txBody>
          <a:bodyPr>
            <a:normAutofit/>
          </a:bodyPr>
          <a:lstStyle/>
          <a:p>
            <a:pPr algn="r">
              <a:defRPr/>
            </a:pPr>
            <a:endParaRPr lang="ar-OM" sz="2000" b="1" dirty="0">
              <a:solidFill>
                <a:schemeClr val="tx2"/>
              </a:solidFill>
            </a:endParaRPr>
          </a:p>
          <a:p>
            <a:pPr algn="ctr">
              <a:defRPr/>
            </a:pPr>
            <a:r>
              <a:rPr lang="ar-OM" sz="4800" b="1" dirty="0" smtClean="0">
                <a:solidFill>
                  <a:srgbClr val="C00000"/>
                </a:solidFill>
              </a:rPr>
              <a:t>الذكاء المنطقي الرياضي</a:t>
            </a:r>
          </a:p>
          <a:p>
            <a:pPr algn="r">
              <a:defRPr/>
            </a:pPr>
            <a:endParaRPr lang="ar-OM" sz="1700" b="1" dirty="0" smtClean="0">
              <a:solidFill>
                <a:schemeClr val="tx2"/>
              </a:solidFill>
            </a:endParaRPr>
          </a:p>
          <a:p>
            <a:pPr algn="r">
              <a:defRPr/>
            </a:pPr>
            <a:endParaRPr lang="ar-OM" sz="1700" b="1" dirty="0">
              <a:solidFill>
                <a:schemeClr val="tx2"/>
              </a:solidFill>
            </a:endParaRPr>
          </a:p>
          <a:p>
            <a:pPr algn="r">
              <a:defRPr/>
            </a:pPr>
            <a:r>
              <a:rPr lang="ar-SA" sz="1700" b="1" dirty="0" smtClean="0">
                <a:solidFill>
                  <a:schemeClr val="tx2"/>
                </a:solidFill>
              </a:rPr>
              <a:t>إعداد الطالب : حمود بن خلف بن سيف الذهلي</a:t>
            </a:r>
            <a:endParaRPr lang="en-US" sz="1700" dirty="0" smtClean="0">
              <a:solidFill>
                <a:schemeClr val="tx2"/>
              </a:solidFill>
            </a:endParaRPr>
          </a:p>
          <a:p>
            <a:pPr algn="r">
              <a:defRPr/>
            </a:pPr>
            <a:r>
              <a:rPr lang="ar-SA" sz="1700" b="1" dirty="0" smtClean="0">
                <a:solidFill>
                  <a:schemeClr val="tx2"/>
                </a:solidFill>
              </a:rPr>
              <a:t>الرقم الجامعي : 141001</a:t>
            </a:r>
            <a:endParaRPr lang="en-US" sz="1700" dirty="0" smtClean="0">
              <a:solidFill>
                <a:schemeClr val="tx2"/>
              </a:solidFill>
            </a:endParaRPr>
          </a:p>
          <a:p>
            <a:pPr algn="r">
              <a:defRPr/>
            </a:pPr>
            <a:r>
              <a:rPr lang="ar-SA" sz="1700" b="1" dirty="0" smtClean="0">
                <a:solidFill>
                  <a:schemeClr val="tx2"/>
                </a:solidFill>
              </a:rPr>
              <a:t>التخصص: المناهج وطرق تدريس العلوم</a:t>
            </a:r>
            <a:endParaRPr lang="en-US" sz="1700" dirty="0" smtClean="0">
              <a:solidFill>
                <a:schemeClr val="tx2"/>
              </a:solidFill>
            </a:endParaRPr>
          </a:p>
          <a:p>
            <a:pPr algn="r">
              <a:defRPr/>
            </a:pPr>
            <a:r>
              <a:rPr lang="ar-SA" sz="1700" b="1" dirty="0" smtClean="0">
                <a:solidFill>
                  <a:schemeClr val="tx2"/>
                </a:solidFill>
              </a:rPr>
              <a:t>السنة : الأولى</a:t>
            </a:r>
            <a:endParaRPr lang="en-US" sz="1700" dirty="0" smtClean="0">
              <a:solidFill>
                <a:schemeClr val="tx2"/>
              </a:solidFill>
            </a:endParaRPr>
          </a:p>
          <a:p>
            <a:pPr algn="r">
              <a:defRPr/>
            </a:pPr>
            <a:r>
              <a:rPr lang="ar-SA" sz="1700" b="1" dirty="0" smtClean="0">
                <a:solidFill>
                  <a:schemeClr val="tx2"/>
                </a:solidFill>
              </a:rPr>
              <a:t>العام الدراسي :2014/2015 م</a:t>
            </a:r>
            <a:endParaRPr lang="en-US" sz="1700" dirty="0" smtClean="0">
              <a:solidFill>
                <a:schemeClr val="tx2"/>
              </a:solidFill>
            </a:endParaRPr>
          </a:p>
          <a:p>
            <a:pPr algn="r">
              <a:defRPr/>
            </a:pPr>
            <a:r>
              <a:rPr lang="ar-SA" sz="1700" b="1" dirty="0" smtClean="0">
                <a:solidFill>
                  <a:schemeClr val="tx2"/>
                </a:solidFill>
              </a:rPr>
              <a:t>المادة :</a:t>
            </a:r>
            <a:r>
              <a:rPr lang="ar-OM" sz="1700" b="1" dirty="0" smtClean="0">
                <a:solidFill>
                  <a:schemeClr val="tx2"/>
                </a:solidFill>
              </a:rPr>
              <a:t> طرائق التدريس في العلوم</a:t>
            </a:r>
          </a:p>
          <a:p>
            <a:pPr algn="r">
              <a:defRPr/>
            </a:pPr>
            <a:r>
              <a:rPr lang="ar-SA" sz="1700" b="1" dirty="0" smtClean="0">
                <a:solidFill>
                  <a:schemeClr val="tx2"/>
                </a:solidFill>
              </a:rPr>
              <a:t>إشراف الدكتور : د. مهند عامر</a:t>
            </a:r>
            <a:endParaRPr lang="en-US" sz="2000" dirty="0" smtClean="0">
              <a:solidFill>
                <a:schemeClr val="tx2"/>
              </a:solidFill>
            </a:endParaRPr>
          </a:p>
          <a:p>
            <a:pPr algn="r">
              <a:defRPr/>
            </a:pPr>
            <a:endParaRPr lang="en-US" sz="1200" dirty="0">
              <a:solidFill>
                <a:srgbClr val="C00000"/>
              </a:solidFill>
            </a:endParaRPr>
          </a:p>
        </p:txBody>
      </p:sp>
    </p:spTree>
    <p:extLst>
      <p:ext uri="{BB962C8B-B14F-4D97-AF65-F5344CB8AC3E}">
        <p14:creationId xmlns:p14="http://schemas.microsoft.com/office/powerpoint/2010/main" val="2497101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www.schoolarabia.net/images/modules/physics/level3/rtamtheel_baiani/manda21.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066800" y="731837"/>
            <a:ext cx="3388845" cy="300196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www.schoolarabia.net/images/modules/physics/level3/rtamtheel_baiani/manda2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733800"/>
            <a:ext cx="4476750" cy="2914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5305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1.bp.blogspot.com/-ZiltkaUSSz8/Ui6r4umDZbI/AAAAAAAAAdo/GFe41NuFRPA/s1600/%D9%85%D9%86%D8%AD%D9%86%D9%8A%D8%A7%D8%AA+%D8%A7%D9%84%D8%B3%D8%B1%D8%B9%D8%A9+%D9%88%D8%A7%D9%84%D8%AA%D8%B3%D8%A7%D8%B1%D8%B9+%D9%88%D8%A7%D9%84%D8%A5%D8%B2%D8%A7%D8%AD%D8%A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75613"/>
            <a:ext cx="6705600" cy="5815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634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609600"/>
            <a:ext cx="8229600" cy="4525963"/>
          </a:xfrm>
        </p:spPr>
        <p:txBody>
          <a:bodyPr>
            <a:noAutofit/>
          </a:bodyPr>
          <a:lstStyle/>
          <a:p>
            <a:pPr algn="r"/>
            <a:r>
              <a:rPr lang="ar-OM" sz="3200" dirty="0"/>
              <a:t>وخلاصة القول أنَّ هذه النظرية تتجلى أهميتها في استحضار الفروق الفردية بين المتعلمين؛ إذ يُمكن التمييز بين مُتعلمين لهم قُدرة فائقة على الاستنباط والاستنتاج، في حين فئة أخرى بارعة في التحليل اللغوي، بينما الفئة الثالثة تظهر مهارتها </a:t>
            </a:r>
            <a:r>
              <a:rPr lang="ar-OM" sz="3200" dirty="0" smtClean="0"/>
              <a:t>في </a:t>
            </a:r>
            <a:r>
              <a:rPr lang="ar-OM" sz="3200" dirty="0"/>
              <a:t>تفاعلها مع الآخرين، وهكذا دواليك.</a:t>
            </a:r>
          </a:p>
          <a:p>
            <a:pPr marL="0" indent="0" algn="ctr">
              <a:buNone/>
            </a:pPr>
            <a:r>
              <a:rPr lang="ar-OM" sz="3200" b="1" u="sng" dirty="0" smtClean="0">
                <a:solidFill>
                  <a:schemeClr val="accent6"/>
                </a:solidFill>
              </a:rPr>
              <a:t>نشكركم على حسن الاستماع</a:t>
            </a:r>
            <a:r>
              <a:rPr lang="ar-OM" sz="3200" dirty="0"/>
              <a:t/>
            </a:r>
            <a:br>
              <a:rPr lang="ar-OM" sz="3200" dirty="0"/>
            </a:br>
            <a:r>
              <a:rPr lang="ar-OM" sz="3200" dirty="0"/>
              <a:t/>
            </a:r>
            <a:br>
              <a:rPr lang="ar-OM" sz="3200" dirty="0"/>
            </a:br>
            <a:endParaRPr lang="en-US" sz="3200" dirty="0"/>
          </a:p>
        </p:txBody>
      </p:sp>
    </p:spTree>
    <p:extLst>
      <p:ext uri="{BB962C8B-B14F-4D97-AF65-F5344CB8AC3E}">
        <p14:creationId xmlns:p14="http://schemas.microsoft.com/office/powerpoint/2010/main" val="4278841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1027"/>
          <p:cNvSpPr>
            <a:spLocks noGrp="1" noChangeArrowheads="1"/>
          </p:cNvSpPr>
          <p:nvPr>
            <p:ph type="subTitle" idx="1"/>
          </p:nvPr>
        </p:nvSpPr>
        <p:spPr>
          <a:xfrm>
            <a:off x="0" y="4648200"/>
            <a:ext cx="9144000" cy="1612900"/>
          </a:xfrm>
        </p:spPr>
        <p:txBody>
          <a:bodyPr/>
          <a:lstStyle/>
          <a:p>
            <a:pPr algn="r"/>
            <a:r>
              <a:rPr lang="ar-SA" altLang="en-US" b="1" dirty="0" smtClean="0">
                <a:solidFill>
                  <a:srgbClr val="FF0000"/>
                </a:solidFill>
              </a:rPr>
              <a:t>يظهر في قدرة الفرد على استخدام الأرقام أو السلوك المنطقي . ومظهر هذا الذكاء استخدام الرقم . وتزدهر في فترة المراهقة ، وتتزايد حتى سن الأربعين .</a:t>
            </a:r>
            <a:endParaRPr lang="en-US" altLang="en-US" b="1" dirty="0" smtClean="0">
              <a:solidFill>
                <a:srgbClr val="FF0000"/>
              </a:solidFill>
            </a:endParaRPr>
          </a:p>
        </p:txBody>
      </p:sp>
      <p:sp>
        <p:nvSpPr>
          <p:cNvPr id="66562" name="Rectangle 1026"/>
          <p:cNvSpPr>
            <a:spLocks noGrp="1" noChangeArrowheads="1"/>
          </p:cNvSpPr>
          <p:nvPr>
            <p:ph type="ctrTitle"/>
          </p:nvPr>
        </p:nvSpPr>
        <p:spPr>
          <a:xfrm>
            <a:off x="533400" y="0"/>
            <a:ext cx="7851775" cy="990600"/>
          </a:xfrm>
        </p:spPr>
        <p:txBody>
          <a:bodyPr/>
          <a:lstStyle/>
          <a:p>
            <a:r>
              <a:rPr lang="ar-SA" altLang="en-US" smtClean="0">
                <a:solidFill>
                  <a:schemeClr val="tx2"/>
                </a:solidFill>
                <a:ea typeface="Times New Roman (Arabic)" pitchFamily="18" charset="0"/>
                <a:cs typeface="Times New Roman (Arabic)" pitchFamily="18" charset="0"/>
              </a:rPr>
              <a:t>2- الذكاء المنطقي الرقمي</a:t>
            </a:r>
            <a:endParaRPr lang="en-US" altLang="en-US" smtClean="0">
              <a:solidFill>
                <a:schemeClr val="tx2"/>
              </a:solidFill>
              <a:ea typeface="Times New Roman (Arabic)" pitchFamily="18" charset="0"/>
              <a:cs typeface="Times New Roman (Arabic)" pitchFamily="18" charset="0"/>
            </a:endParaRPr>
          </a:p>
        </p:txBody>
      </p:sp>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1055688"/>
            <a:ext cx="7175500" cy="35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AutoShape 5"/>
          <p:cNvSpPr>
            <a:spLocks noChangeArrowheads="1"/>
          </p:cNvSpPr>
          <p:nvPr/>
        </p:nvSpPr>
        <p:spPr bwMode="auto">
          <a:xfrm>
            <a:off x="1600200" y="1295400"/>
            <a:ext cx="6096000" cy="1314450"/>
          </a:xfrm>
          <a:prstGeom prst="flowChartTerminator">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ar-SA" altLang="en-US" sz="3600" b="1">
                <a:solidFill>
                  <a:schemeClr val="bg1"/>
                </a:solidFill>
                <a:latin typeface="Tahoma" pitchFamily="34" charset="0"/>
              </a:rPr>
              <a:t>1</a:t>
            </a:r>
            <a:r>
              <a:rPr lang="ar-SA" altLang="en-US" sz="4400" b="1">
                <a:solidFill>
                  <a:schemeClr val="bg1"/>
                </a:solidFill>
                <a:latin typeface="Tahoma" pitchFamily="34" charset="0"/>
              </a:rPr>
              <a:t>-25+525  25</a:t>
            </a:r>
          </a:p>
          <a:p>
            <a:pPr algn="ctr"/>
            <a:r>
              <a:rPr lang="ar-SA" altLang="en-US" sz="4400" b="1">
                <a:solidFill>
                  <a:schemeClr val="bg1"/>
                </a:solidFill>
                <a:latin typeface="Tahoma" pitchFamily="34" charset="0"/>
              </a:rPr>
              <a:t>&gt;658</a:t>
            </a:r>
            <a:r>
              <a:rPr lang="ar-SA" altLang="en-US">
                <a:solidFill>
                  <a:schemeClr val="bg1"/>
                </a:solidFill>
                <a:latin typeface="Tahoma" pitchFamily="34" charset="0"/>
              </a:rPr>
              <a:t> </a:t>
            </a:r>
            <a:endParaRPr lang="en-US" altLang="en-US">
              <a:solidFill>
                <a:schemeClr val="bg1"/>
              </a:solidFill>
              <a:latin typeface="Tahoma" pitchFamily="34" charset="0"/>
            </a:endParaRPr>
          </a:p>
        </p:txBody>
      </p:sp>
    </p:spTree>
    <p:extLst>
      <p:ext uri="{BB962C8B-B14F-4D97-AF65-F5344CB8AC3E}">
        <p14:creationId xmlns:p14="http://schemas.microsoft.com/office/powerpoint/2010/main" val="1825379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0-#ppt_w/2"/>
                                          </p:val>
                                        </p:tav>
                                        <p:tav tm="100000">
                                          <p:val>
                                            <p:strVal val="#ppt_x"/>
                                          </p:val>
                                        </p:tav>
                                      </p:tavLst>
                                    </p:anim>
                                    <p:anim calcmode="lin" valueType="num">
                                      <p:cBhvr additive="base">
                                        <p:cTn id="8" dur="500" fill="hold"/>
                                        <p:tgtEl>
                                          <p:spTgt spid="665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0" end="0"/>
                                            </p:txEl>
                                          </p:spTgt>
                                        </p:tgtEl>
                                        <p:attrNameLst>
                                          <p:attrName>style.visibility</p:attrName>
                                        </p:attrNameLst>
                                      </p:cBhvr>
                                      <p:to>
                                        <p:strVal val="visible"/>
                                      </p:to>
                                    </p:set>
                                    <p:anim calcmode="lin" valueType="num">
                                      <p:cBhvr additive="base">
                                        <p:cTn id="13"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122111" cy="1143000"/>
          </a:xfrm>
        </p:spPr>
        <p:txBody>
          <a:bodyPr>
            <a:noAutofit/>
          </a:bodyPr>
          <a:lstStyle/>
          <a:p>
            <a:r>
              <a:rPr lang="ar-AE" sz="2800" b="1" dirty="0"/>
              <a:t>الذكاء المنطقي - الرياضي – الرقمي </a:t>
            </a:r>
            <a:endParaRPr lang="en-US" sz="2800" dirty="0"/>
          </a:p>
        </p:txBody>
      </p:sp>
      <p:sp>
        <p:nvSpPr>
          <p:cNvPr id="3" name="Content Placeholder 2"/>
          <p:cNvSpPr>
            <a:spLocks noGrp="1"/>
          </p:cNvSpPr>
          <p:nvPr>
            <p:ph sz="quarter" idx="13"/>
          </p:nvPr>
        </p:nvSpPr>
        <p:spPr>
          <a:xfrm>
            <a:off x="1219200" y="1402080"/>
            <a:ext cx="6400800" cy="3474720"/>
          </a:xfrm>
        </p:spPr>
        <p:txBody>
          <a:bodyPr>
            <a:noAutofit/>
          </a:bodyPr>
          <a:lstStyle/>
          <a:p>
            <a:pPr algn="r"/>
            <a:r>
              <a:rPr lang="ar-AE" sz="2800" dirty="0">
                <a:solidFill>
                  <a:schemeClr val="accent6">
                    <a:lumMod val="50000"/>
                  </a:schemeClr>
                </a:solidFill>
              </a:rPr>
              <a:t>أصحاب هذا الذكاء  يكرهون مادة النصوص ولا يحبون التعبير ، يحبون التفكير في الأمور بعمق ، فهم يهتمون بالتصميمات ، التقسيمات ، وعلاقة الأشياء ببعضها البعض وينجذبون إلى المسائل الرياضية والألعاب التي تعتمد على التخطيط وإلى التجارب ، كل ما حولهم قد يتحول إلى أرقام .</a:t>
            </a:r>
            <a:endParaRPr lang="en-US" sz="2800" dirty="0">
              <a:solidFill>
                <a:schemeClr val="accent6">
                  <a:lumMod val="50000"/>
                </a:schemeClr>
              </a:solidFill>
            </a:endParaRPr>
          </a:p>
        </p:txBody>
      </p:sp>
    </p:spTree>
    <p:extLst>
      <p:ext uri="{BB962C8B-B14F-4D97-AF65-F5344CB8AC3E}">
        <p14:creationId xmlns:p14="http://schemas.microsoft.com/office/powerpoint/2010/main" val="2061482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341311" cy="1143000"/>
          </a:xfrm>
        </p:spPr>
        <p:txBody>
          <a:bodyPr>
            <a:noAutofit/>
          </a:bodyPr>
          <a:lstStyle/>
          <a:p>
            <a:r>
              <a:rPr lang="ar-AE" sz="2800" b="1" u="sng" dirty="0" smtClean="0">
                <a:solidFill>
                  <a:srgbClr val="FF0000"/>
                </a:solidFill>
              </a:rPr>
              <a:t>اختبار صغير لمعرفة إذا كنت من أصحاب هذا النوع من الذكاء :</a:t>
            </a:r>
            <a:r>
              <a:rPr lang="ar-AE" sz="2800" dirty="0" smtClean="0"/>
              <a:t/>
            </a:r>
            <a:br>
              <a:rPr lang="ar-AE" sz="2800" dirty="0" smtClean="0"/>
            </a:br>
            <a:endParaRPr lang="en-US" sz="2800" dirty="0"/>
          </a:p>
        </p:txBody>
      </p:sp>
      <p:sp>
        <p:nvSpPr>
          <p:cNvPr id="3" name="Content Placeholder 2"/>
          <p:cNvSpPr>
            <a:spLocks noGrp="1"/>
          </p:cNvSpPr>
          <p:nvPr>
            <p:ph sz="quarter" idx="13"/>
          </p:nvPr>
        </p:nvSpPr>
        <p:spPr>
          <a:xfrm>
            <a:off x="228600" y="1143000"/>
            <a:ext cx="8229600" cy="5334000"/>
          </a:xfrm>
        </p:spPr>
        <p:txBody>
          <a:bodyPr>
            <a:normAutofit fontScale="55000" lnSpcReduction="20000"/>
          </a:bodyPr>
          <a:lstStyle/>
          <a:p>
            <a:pPr algn="r"/>
            <a:r>
              <a:rPr lang="ar-AE" sz="5100" dirty="0"/>
              <a:t>* هل يمكنك بسهولة تخيل الأرقام والأعمدة في ذهنك؟</a:t>
            </a:r>
            <a:br>
              <a:rPr lang="ar-AE" sz="5100" dirty="0"/>
            </a:br>
            <a:r>
              <a:rPr lang="ar-AE" sz="5100" dirty="0"/>
              <a:t>* أثناء دراستك في المدرسة هل تفضل الرياضيات والعلوم والإحصاء والمنطق ؟</a:t>
            </a:r>
            <a:br>
              <a:rPr lang="ar-AE" sz="5100" dirty="0"/>
            </a:br>
            <a:r>
              <a:rPr lang="ar-AE" sz="5100" dirty="0"/>
              <a:t>* هل تستمتع بشكل خاص بالألغاز والألعاب التي تتطلب تفكيراً عميقاً ؟</a:t>
            </a:r>
            <a:br>
              <a:rPr lang="ar-AE" sz="5100" dirty="0"/>
            </a:br>
            <a:r>
              <a:rPr lang="ar-AE" sz="5100" dirty="0"/>
              <a:t>* هل تمتلك ذلك النوع من العقول الذي يعجبه طرح أفكار تبدأ ب ( ماذا لو ) كتجربة بسيطة لترى كيف لهذه الأشياء أن تتغير إذا تغيرت عوامل معينة ؟</a:t>
            </a:r>
            <a:br>
              <a:rPr lang="ar-AE" sz="5100" dirty="0"/>
            </a:br>
            <a:r>
              <a:rPr lang="ar-AE" sz="5100" dirty="0"/>
              <a:t>* هل تحب التنظيم والترتيب المنطقي للأحداث والعلاقات والأنشطة ؟</a:t>
            </a:r>
            <a:br>
              <a:rPr lang="ar-AE" sz="5100" dirty="0"/>
            </a:br>
            <a:r>
              <a:rPr lang="ar-AE" sz="5100" dirty="0"/>
              <a:t>* هل تتبع أحدث التطورات في مجال العلوم والتقنية ؟</a:t>
            </a:r>
            <a:br>
              <a:rPr lang="ar-AE" sz="5100" dirty="0"/>
            </a:br>
            <a:r>
              <a:rPr lang="ar-AE" sz="7400" dirty="0"/>
              <a:t>* </a:t>
            </a:r>
            <a:r>
              <a:rPr lang="ar-AE" dirty="0" smtClean="0"/>
              <a:t>.</a:t>
            </a:r>
            <a:r>
              <a:rPr lang="ar-AE" dirty="0" smtClean="0">
                <a:effectLst/>
              </a:rPr>
              <a:t> </a:t>
            </a:r>
            <a:endParaRPr lang="en-US" dirty="0"/>
          </a:p>
        </p:txBody>
      </p:sp>
    </p:spTree>
    <p:extLst>
      <p:ext uri="{BB962C8B-B14F-4D97-AF65-F5344CB8AC3E}">
        <p14:creationId xmlns:p14="http://schemas.microsoft.com/office/powerpoint/2010/main" val="46564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533400"/>
            <a:ext cx="7848600" cy="5516880"/>
          </a:xfrm>
        </p:spPr>
        <p:txBody>
          <a:bodyPr/>
          <a:lstStyle/>
          <a:p>
            <a:pPr algn="r"/>
            <a:r>
              <a:rPr lang="ar-AE" sz="2400" dirty="0"/>
              <a:t>هل بإمكانك شرح كل شيء بشكل مترابط ؟</a:t>
            </a:r>
            <a:br>
              <a:rPr lang="ar-AE" sz="2400" dirty="0"/>
            </a:br>
            <a:r>
              <a:rPr lang="ar-AE" sz="2400" dirty="0"/>
              <a:t>* عند التفكير هل تظهر لك أفكارك في بعض الأحيان كمجردات دون كلمات أو صور ؟</a:t>
            </a:r>
            <a:br>
              <a:rPr lang="ar-AE" sz="2400" dirty="0"/>
            </a:br>
            <a:r>
              <a:rPr lang="ar-AE" sz="2400" dirty="0"/>
              <a:t>* هل يمكنك التوصل إلى التدفق المنطقي والتضارب فيما يخبرك به الناس دون محاولة شاقة ؟</a:t>
            </a:r>
            <a:br>
              <a:rPr lang="ar-AE" sz="2400" dirty="0"/>
            </a:br>
            <a:r>
              <a:rPr lang="ar-AE" sz="2400" dirty="0"/>
              <a:t>* هل تشعر براحة أكبر عندما يتم ترجمة كل شيء إلى كميات وفئات وقياسات وعندما يتم تحليلها بدقة متناهية بدلاً من بقائها غامضة وغير واضحة </a:t>
            </a:r>
            <a:r>
              <a:rPr lang="ar-AE" sz="900" dirty="0"/>
              <a:t>؟</a:t>
            </a:r>
            <a:br>
              <a:rPr lang="ar-AE" sz="900" dirty="0"/>
            </a:br>
            <a:r>
              <a:rPr lang="ar-AE" sz="900" b="1" dirty="0"/>
              <a:t>أخيراً ..</a:t>
            </a:r>
            <a:endParaRPr lang="ar-OM" sz="900" b="1" dirty="0"/>
          </a:p>
          <a:p>
            <a:pPr algn="ctr"/>
            <a:r>
              <a:rPr lang="ar-AE" sz="5400" b="1" dirty="0"/>
              <a:t> </a:t>
            </a:r>
            <a:r>
              <a:rPr lang="ar-AE" sz="3600" b="1" u="sng" dirty="0">
                <a:solidFill>
                  <a:srgbClr val="002060"/>
                </a:solidFill>
              </a:rPr>
              <a:t>إذا كانت معظم إجاباتك ( نعم ) فأنت تتمتع بالذكاء المنطقي</a:t>
            </a:r>
            <a:endParaRPr lang="en-US" sz="5400" dirty="0"/>
          </a:p>
        </p:txBody>
      </p:sp>
    </p:spTree>
    <p:extLst>
      <p:ext uri="{BB962C8B-B14F-4D97-AF65-F5344CB8AC3E}">
        <p14:creationId xmlns:p14="http://schemas.microsoft.com/office/powerpoint/2010/main" val="331157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Autofit/>
          </a:bodyPr>
          <a:lstStyle/>
          <a:p>
            <a:r>
              <a:rPr lang="ar-OM" sz="3600" b="1" dirty="0" smtClean="0">
                <a:solidFill>
                  <a:schemeClr val="accent6"/>
                </a:solidFill>
              </a:rPr>
              <a:t>الذكاء </a:t>
            </a:r>
            <a:r>
              <a:rPr lang="ar-OM" sz="3600" b="1" dirty="0">
                <a:solidFill>
                  <a:schemeClr val="accent6"/>
                </a:solidFill>
              </a:rPr>
              <a:t>المنطقي/الرياضي </a:t>
            </a:r>
            <a:r>
              <a:rPr lang="ar-OM" sz="3600" b="1" dirty="0" smtClean="0">
                <a:solidFill>
                  <a:schemeClr val="accent6"/>
                </a:solidFill>
              </a:rPr>
              <a:t>يشمل </a:t>
            </a:r>
            <a:r>
              <a:rPr lang="ar-OM" sz="4000" b="1" dirty="0" smtClean="0">
                <a:solidFill>
                  <a:schemeClr val="accent6"/>
                </a:solidFill>
              </a:rPr>
              <a:t>:-</a:t>
            </a:r>
            <a:r>
              <a:rPr lang="ar-OM" sz="4000" b="1" dirty="0" smtClean="0"/>
              <a:t/>
            </a:r>
            <a:br>
              <a:rPr lang="ar-OM" sz="4000" b="1" dirty="0" smtClean="0"/>
            </a:br>
            <a:r>
              <a:rPr lang="ar-OM" sz="4000" b="1" dirty="0" smtClean="0"/>
              <a:t/>
            </a:r>
            <a:br>
              <a:rPr lang="ar-OM" sz="4000" b="1" dirty="0" smtClean="0"/>
            </a:br>
            <a:r>
              <a:rPr lang="ar-OM" sz="3200" b="1" dirty="0" smtClean="0"/>
              <a:t>1- ترجمة </a:t>
            </a:r>
            <a:r>
              <a:rPr lang="ar-OM" sz="3200" b="1" dirty="0"/>
              <a:t>العلاقات إلى معادلات </a:t>
            </a:r>
            <a:r>
              <a:rPr lang="ar-OM" sz="3200" b="1" dirty="0" smtClean="0"/>
              <a:t>رياضية </a:t>
            </a:r>
            <a:r>
              <a:rPr lang="ar-OM" sz="3200" b="1" dirty="0"/>
              <a:t/>
            </a:r>
            <a:br>
              <a:rPr lang="ar-OM" sz="3200" b="1" dirty="0"/>
            </a:br>
            <a:r>
              <a:rPr lang="ar-OM" sz="3200" b="1" dirty="0" smtClean="0"/>
              <a:t/>
            </a:r>
            <a:br>
              <a:rPr lang="ar-OM" sz="3200" b="1" dirty="0" smtClean="0"/>
            </a:br>
            <a:r>
              <a:rPr lang="ar-OM" sz="3200" b="1" dirty="0" smtClean="0"/>
              <a:t>2- تصميم </a:t>
            </a:r>
            <a:r>
              <a:rPr lang="ar-OM" sz="3200" b="1" dirty="0"/>
              <a:t>وعمل تجارب حول الموضوع </a:t>
            </a:r>
            <a:br>
              <a:rPr lang="ar-OM" sz="3200" b="1" dirty="0"/>
            </a:br>
            <a:r>
              <a:rPr lang="ar-OM" sz="3200" b="1" dirty="0" smtClean="0"/>
              <a:t/>
            </a:r>
            <a:br>
              <a:rPr lang="ar-OM" sz="3200" b="1" dirty="0" smtClean="0"/>
            </a:br>
            <a:r>
              <a:rPr lang="ar-OM" sz="3200" b="1" dirty="0" smtClean="0"/>
              <a:t>3- استخدام </a:t>
            </a:r>
            <a:r>
              <a:rPr lang="ar-OM" sz="3200" b="1" dirty="0"/>
              <a:t>القياس المنطقي </a:t>
            </a:r>
            <a:r>
              <a:rPr lang="ar-OM" sz="3200" b="1" dirty="0" smtClean="0"/>
              <a:t>للشرح</a:t>
            </a:r>
            <a:r>
              <a:rPr lang="ar-OM" sz="3200" b="1" dirty="0"/>
              <a:t/>
            </a:r>
            <a:br>
              <a:rPr lang="ar-OM" sz="3200" b="1" dirty="0"/>
            </a:br>
            <a:r>
              <a:rPr lang="ar-OM" sz="3200" b="1" dirty="0" smtClean="0"/>
              <a:t/>
            </a:r>
            <a:br>
              <a:rPr lang="ar-OM" sz="3200" b="1" dirty="0" smtClean="0"/>
            </a:br>
            <a:r>
              <a:rPr lang="ar-OM" sz="3200" b="1" dirty="0" smtClean="0"/>
              <a:t>4- وصف </a:t>
            </a:r>
            <a:r>
              <a:rPr lang="ar-OM" sz="3200" b="1" dirty="0"/>
              <a:t>الأنماط أو التناسق في </a:t>
            </a:r>
            <a:r>
              <a:rPr lang="ar-OM" sz="3200" dirty="0" smtClean="0"/>
              <a:t>النشاطات</a:t>
            </a:r>
            <a:r>
              <a:rPr lang="ar-OM" sz="4000" b="1" dirty="0"/>
              <a:t/>
            </a:r>
            <a:br>
              <a:rPr lang="ar-OM" sz="4000" b="1" dirty="0"/>
            </a:br>
            <a:r>
              <a:rPr lang="ar-OM" sz="4000" b="1" dirty="0"/>
              <a:t/>
            </a:r>
            <a:br>
              <a:rPr lang="ar-OM" sz="4000" b="1" dirty="0"/>
            </a:br>
            <a:endParaRPr lang="en-US" sz="4000" dirty="0"/>
          </a:p>
        </p:txBody>
      </p:sp>
    </p:spTree>
    <p:extLst>
      <p:ext uri="{BB962C8B-B14F-4D97-AF65-F5344CB8AC3E}">
        <p14:creationId xmlns:p14="http://schemas.microsoft.com/office/powerpoint/2010/main" val="59689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114214389"/>
              </p:ext>
            </p:extLst>
          </p:nvPr>
        </p:nvGraphicFramePr>
        <p:xfrm>
          <a:off x="-533400" y="76201"/>
          <a:ext cx="8686800" cy="5236845"/>
        </p:xfrm>
        <a:graphic>
          <a:graphicData uri="http://schemas.openxmlformats.org/drawingml/2006/table">
            <a:tbl>
              <a:tblPr/>
              <a:tblGrid>
                <a:gridCol w="8686800"/>
              </a:tblGrid>
              <a:tr h="3219450">
                <a:tc>
                  <a:txBody>
                    <a:bodyPr/>
                    <a:lstStyle/>
                    <a:p>
                      <a:pPr algn="r">
                        <a:spcBef>
                          <a:spcPts val="0"/>
                        </a:spcBef>
                      </a:pPr>
                      <a:r>
                        <a:rPr lang="ar-OM" sz="4000" b="1" dirty="0">
                          <a:solidFill>
                            <a:schemeClr val="accent6"/>
                          </a:solidFill>
                          <a:effectLst/>
                        </a:rPr>
                        <a:t>استراتيجيات تدريس الذكاء </a:t>
                      </a:r>
                      <a:endParaRPr lang="ar-OM" sz="4000" b="1" dirty="0" smtClean="0">
                        <a:solidFill>
                          <a:schemeClr val="accent6"/>
                        </a:solidFill>
                        <a:effectLst/>
                      </a:endParaRPr>
                    </a:p>
                    <a:p>
                      <a:pPr algn="r">
                        <a:spcBef>
                          <a:spcPts val="0"/>
                        </a:spcBef>
                      </a:pPr>
                      <a:r>
                        <a:rPr lang="ar-OM" sz="4000" b="1" dirty="0" smtClean="0">
                          <a:solidFill>
                            <a:schemeClr val="accent6"/>
                          </a:solidFill>
                          <a:effectLst/>
                        </a:rPr>
                        <a:t>المنطقي </a:t>
                      </a:r>
                      <a:r>
                        <a:rPr lang="ar-OM" sz="4000" b="1" dirty="0">
                          <a:solidFill>
                            <a:schemeClr val="accent6"/>
                          </a:solidFill>
                          <a:effectLst/>
                        </a:rPr>
                        <a:t>( الرياضي) </a:t>
                      </a:r>
                    </a:p>
                  </a:txBody>
                  <a:tcPr marL="0" marR="0" marT="0" marB="0" anchor="ctr">
                    <a:lnL>
                      <a:noFill/>
                    </a:lnL>
                    <a:lnR>
                      <a:noFill/>
                    </a:lnR>
                    <a:lnT>
                      <a:noFill/>
                    </a:lnT>
                    <a:lnB>
                      <a:noFill/>
                    </a:lnB>
                  </a:tcPr>
                </a:tc>
              </a:tr>
              <a:tr h="1924050">
                <a:tc>
                  <a:txBody>
                    <a:bodyPr/>
                    <a:lstStyle/>
                    <a:p>
                      <a:pPr algn="r" rtl="1">
                        <a:spcBef>
                          <a:spcPts val="0"/>
                        </a:spcBef>
                        <a:spcAft>
                          <a:spcPts val="0"/>
                        </a:spcAft>
                      </a:pPr>
                      <a:r>
                        <a:rPr lang="ar-OM" sz="4000" dirty="0">
                          <a:effectLst/>
                          <a:latin typeface="Wingdings"/>
                        </a:rPr>
                        <a:t>§</a:t>
                      </a:r>
                      <a:r>
                        <a:rPr lang="ar-OM" sz="4000" dirty="0">
                          <a:effectLst/>
                          <a:latin typeface="Times New Roman"/>
                        </a:rPr>
                        <a:t>    </a:t>
                      </a:r>
                      <a:r>
                        <a:rPr lang="ar-OM" sz="4000" dirty="0">
                          <a:effectLst/>
                          <a:cs typeface="Simplified Arabic"/>
                        </a:rPr>
                        <a:t>إستراتيجية الحسابات والكميات</a:t>
                      </a:r>
                      <a:endParaRPr lang="ar-OM" sz="4000" dirty="0">
                        <a:effectLst/>
                      </a:endParaRPr>
                    </a:p>
                    <a:p>
                      <a:pPr algn="r" rtl="1">
                        <a:spcBef>
                          <a:spcPts val="0"/>
                        </a:spcBef>
                        <a:spcAft>
                          <a:spcPts val="0"/>
                        </a:spcAft>
                      </a:pPr>
                      <a:r>
                        <a:rPr lang="ar-OM" sz="4000" dirty="0">
                          <a:effectLst/>
                          <a:latin typeface="Wingdings"/>
                        </a:rPr>
                        <a:t>§ </a:t>
                      </a:r>
                      <a:r>
                        <a:rPr lang="ar-OM" sz="4000" dirty="0">
                          <a:effectLst/>
                          <a:cs typeface="Simplified Arabic"/>
                        </a:rPr>
                        <a:t>إستراتيجية التصنيف والتبويب</a:t>
                      </a:r>
                      <a:endParaRPr lang="ar-OM" sz="4000" dirty="0">
                        <a:effectLst/>
                      </a:endParaRPr>
                    </a:p>
                    <a:p>
                      <a:pPr algn="r" rtl="1">
                        <a:spcBef>
                          <a:spcPts val="0"/>
                        </a:spcBef>
                        <a:spcAft>
                          <a:spcPts val="0"/>
                        </a:spcAft>
                      </a:pPr>
                      <a:r>
                        <a:rPr lang="ar-OM" sz="4000" dirty="0" smtClean="0">
                          <a:effectLst/>
                          <a:latin typeface="Wingdings"/>
                        </a:rPr>
                        <a:t>§</a:t>
                      </a:r>
                      <a:r>
                        <a:rPr lang="ar-OM" sz="4000" dirty="0">
                          <a:effectLst/>
                          <a:latin typeface="Times New Roman"/>
                        </a:rPr>
                        <a:t>    </a:t>
                      </a:r>
                      <a:r>
                        <a:rPr lang="ar-OM" sz="4000" dirty="0">
                          <a:effectLst/>
                          <a:cs typeface="Simplified Arabic"/>
                        </a:rPr>
                        <a:t>إستراتيجية التفكير العلمي </a:t>
                      </a:r>
                      <a:endParaRPr lang="ar-OM" sz="4000" dirty="0">
                        <a:effectLst/>
                      </a:endParaRPr>
                    </a:p>
                  </a:txBody>
                  <a:tcPr marB="142875" anchor="ctr">
                    <a:lnL>
                      <a:noFill/>
                    </a:lnL>
                    <a:lnR>
                      <a:noFill/>
                    </a:lnR>
                    <a:lnT>
                      <a:noFill/>
                    </a:lnT>
                    <a:lnB>
                      <a:noFill/>
                    </a:lnB>
                  </a:tcPr>
                </a:tc>
              </a:tr>
            </a:tbl>
          </a:graphicData>
        </a:graphic>
      </p:graphicFrame>
    </p:spTree>
    <p:extLst>
      <p:ext uri="{BB962C8B-B14F-4D97-AF65-F5344CB8AC3E}">
        <p14:creationId xmlns:p14="http://schemas.microsoft.com/office/powerpoint/2010/main" val="202100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user\Desktop\م.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914400"/>
            <a:ext cx="5486400" cy="3395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364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مم.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758813"/>
            <a:ext cx="6781800" cy="3584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721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77</TotalTime>
  <Words>192</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2- الذكاء المنطقي الرقمي</vt:lpstr>
      <vt:lpstr>الذكاء المنطقي - الرياضي – الرقمي </vt:lpstr>
      <vt:lpstr>اختبار صغير لمعرفة إذا كنت من أصحاب هذا النوع من الذكاء : </vt:lpstr>
      <vt:lpstr>PowerPoint Presentation</vt:lpstr>
      <vt:lpstr>الذكاء المنطقي/الرياضي يشمل :-  1- ترجمة العلاقات إلى معادلات رياضية   2- تصميم وعمل تجارب حول الموضوع   3- استخدام القياس المنطقي للشرح  4- وصف الأنماط أو التناسق في النشاطات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الذكاء المنطقي الرقمي</dc:title>
  <dc:creator>AHMED AL MAHFOODHI</dc:creator>
  <cp:lastModifiedBy>Muhannad Ibrahim Khaleel Amer</cp:lastModifiedBy>
  <cp:revision>7</cp:revision>
  <dcterms:created xsi:type="dcterms:W3CDTF">2015-03-21T06:13:37Z</dcterms:created>
  <dcterms:modified xsi:type="dcterms:W3CDTF">2015-05-23T05:35:27Z</dcterms:modified>
</cp:coreProperties>
</file>