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78" r:id="rId9"/>
    <p:sldId id="262" r:id="rId10"/>
    <p:sldId id="263" r:id="rId11"/>
    <p:sldId id="264" r:id="rId12"/>
    <p:sldId id="265" r:id="rId13"/>
    <p:sldId id="266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8DFEA-5EF7-4A33-AF90-24855F7F3FCA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84D55B5-64FE-4737-9B6F-16D2C1A98F72}">
      <dgm:prSet phldrT="[نص]"/>
      <dgm:spPr/>
      <dgm:t>
        <a:bodyPr/>
        <a:lstStyle/>
        <a:p>
          <a:pPr rtl="1"/>
          <a:r>
            <a:rPr lang="ar-SA" dirty="0" smtClean="0"/>
            <a:t>الثدييات</a:t>
          </a:r>
          <a:endParaRPr lang="ar-SA" dirty="0"/>
        </a:p>
      </dgm:t>
    </dgm:pt>
    <dgm:pt modelId="{537DD4E7-9037-45B0-9681-068194207802}" type="parTrans" cxnId="{8F8BE0FA-D84D-45E8-B03A-0B9FEFAFE56A}">
      <dgm:prSet/>
      <dgm:spPr/>
      <dgm:t>
        <a:bodyPr/>
        <a:lstStyle/>
        <a:p>
          <a:pPr rtl="1"/>
          <a:endParaRPr lang="ar-SA"/>
        </a:p>
      </dgm:t>
    </dgm:pt>
    <dgm:pt modelId="{5DB7E8A6-E1C1-46AC-9E9F-D0909240B3CF}" type="sibTrans" cxnId="{8F8BE0FA-D84D-45E8-B03A-0B9FEFAFE56A}">
      <dgm:prSet/>
      <dgm:spPr/>
      <dgm:t>
        <a:bodyPr/>
        <a:lstStyle/>
        <a:p>
          <a:pPr rtl="1"/>
          <a:endParaRPr lang="ar-SA"/>
        </a:p>
      </dgm:t>
    </dgm:pt>
    <dgm:pt modelId="{09E520E3-9CE0-4FA1-9889-C74463C425F6}">
      <dgm:prSet phldrT="[نص]"/>
      <dgm:spPr/>
      <dgm:t>
        <a:bodyPr/>
        <a:lstStyle/>
        <a:p>
          <a:pPr rtl="1"/>
          <a:r>
            <a:rPr lang="ar-SA" dirty="0" smtClean="0"/>
            <a:t>الطيور</a:t>
          </a:r>
          <a:endParaRPr lang="ar-SA" dirty="0"/>
        </a:p>
      </dgm:t>
    </dgm:pt>
    <dgm:pt modelId="{5465DBDC-D771-4CED-B1C9-3830A7D36603}" type="parTrans" cxnId="{06919B99-C8B0-4E4E-92EB-24D7362CFE74}">
      <dgm:prSet/>
      <dgm:spPr/>
      <dgm:t>
        <a:bodyPr/>
        <a:lstStyle/>
        <a:p>
          <a:pPr rtl="1"/>
          <a:endParaRPr lang="ar-SA"/>
        </a:p>
      </dgm:t>
    </dgm:pt>
    <dgm:pt modelId="{77D25CBA-A0DA-4D5C-A576-5F5360586022}" type="sibTrans" cxnId="{06919B99-C8B0-4E4E-92EB-24D7362CFE74}">
      <dgm:prSet/>
      <dgm:spPr/>
      <dgm:t>
        <a:bodyPr/>
        <a:lstStyle/>
        <a:p>
          <a:pPr rtl="1"/>
          <a:endParaRPr lang="ar-SA"/>
        </a:p>
      </dgm:t>
    </dgm:pt>
    <dgm:pt modelId="{490ED7CB-7B4B-441F-A2A8-29A1C962F5EF}">
      <dgm:prSet phldrT="[نص]"/>
      <dgm:spPr/>
      <dgm:t>
        <a:bodyPr/>
        <a:lstStyle/>
        <a:p>
          <a:pPr rtl="1"/>
          <a:r>
            <a:rPr lang="ar-SA" dirty="0" smtClean="0"/>
            <a:t>الاسماك</a:t>
          </a:r>
          <a:endParaRPr lang="ar-SA" dirty="0"/>
        </a:p>
      </dgm:t>
    </dgm:pt>
    <dgm:pt modelId="{643220EE-E88D-4C40-A69C-31C8F6D35C13}" type="parTrans" cxnId="{BDEAAB0F-A722-49C6-9997-8A3B235BFD2A}">
      <dgm:prSet/>
      <dgm:spPr/>
      <dgm:t>
        <a:bodyPr/>
        <a:lstStyle/>
        <a:p>
          <a:pPr rtl="1"/>
          <a:endParaRPr lang="ar-SA"/>
        </a:p>
      </dgm:t>
    </dgm:pt>
    <dgm:pt modelId="{4964A6B0-71B6-4CA5-BA6D-19EAB7AF1051}" type="sibTrans" cxnId="{BDEAAB0F-A722-49C6-9997-8A3B235BFD2A}">
      <dgm:prSet/>
      <dgm:spPr/>
      <dgm:t>
        <a:bodyPr/>
        <a:lstStyle/>
        <a:p>
          <a:pPr rtl="1"/>
          <a:endParaRPr lang="ar-SA"/>
        </a:p>
      </dgm:t>
    </dgm:pt>
    <dgm:pt modelId="{7411989F-1883-4E0E-87C7-B239239D4FE3}">
      <dgm:prSet phldrT="[نص]"/>
      <dgm:spPr/>
      <dgm:t>
        <a:bodyPr/>
        <a:lstStyle/>
        <a:p>
          <a:pPr rtl="1"/>
          <a:r>
            <a:rPr lang="ar-SA" dirty="0" smtClean="0"/>
            <a:t>الحشرات</a:t>
          </a:r>
          <a:endParaRPr lang="ar-SA" dirty="0"/>
        </a:p>
      </dgm:t>
    </dgm:pt>
    <dgm:pt modelId="{96C7114B-CDE5-420C-9A28-EA83EBB4B368}" type="parTrans" cxnId="{07043740-F3CC-48F2-B157-76672D0FBE52}">
      <dgm:prSet/>
      <dgm:spPr/>
      <dgm:t>
        <a:bodyPr/>
        <a:lstStyle/>
        <a:p>
          <a:pPr rtl="1"/>
          <a:endParaRPr lang="ar-SA"/>
        </a:p>
      </dgm:t>
    </dgm:pt>
    <dgm:pt modelId="{216B686A-2FEA-4810-8534-138349342724}" type="sibTrans" cxnId="{07043740-F3CC-48F2-B157-76672D0FBE52}">
      <dgm:prSet/>
      <dgm:spPr/>
      <dgm:t>
        <a:bodyPr/>
        <a:lstStyle/>
        <a:p>
          <a:pPr rtl="1"/>
          <a:endParaRPr lang="ar-SA"/>
        </a:p>
      </dgm:t>
    </dgm:pt>
    <dgm:pt modelId="{0759BB83-D431-4E4C-977E-2E7C7F423B3D}">
      <dgm:prSet phldrT="[نص]"/>
      <dgm:spPr/>
      <dgm:t>
        <a:bodyPr/>
        <a:lstStyle/>
        <a:p>
          <a:pPr rtl="1"/>
          <a:r>
            <a:rPr lang="ar-SA" dirty="0" smtClean="0"/>
            <a:t>الزواحف</a:t>
          </a:r>
          <a:endParaRPr lang="ar-SA" dirty="0"/>
        </a:p>
      </dgm:t>
    </dgm:pt>
    <dgm:pt modelId="{25904229-5DC4-45E4-8687-D96BF7085AFA}" type="parTrans" cxnId="{6F4482A5-6DF9-4FE2-8FCD-3D8C8548627A}">
      <dgm:prSet/>
      <dgm:spPr/>
      <dgm:t>
        <a:bodyPr/>
        <a:lstStyle/>
        <a:p>
          <a:pPr rtl="1"/>
          <a:endParaRPr lang="ar-SA"/>
        </a:p>
      </dgm:t>
    </dgm:pt>
    <dgm:pt modelId="{A3BB1F02-6A5A-464C-A392-FBA71E9A3107}" type="sibTrans" cxnId="{6F4482A5-6DF9-4FE2-8FCD-3D8C8548627A}">
      <dgm:prSet/>
      <dgm:spPr/>
      <dgm:t>
        <a:bodyPr/>
        <a:lstStyle/>
        <a:p>
          <a:pPr rtl="1"/>
          <a:endParaRPr lang="ar-SA"/>
        </a:p>
      </dgm:t>
    </dgm:pt>
    <dgm:pt modelId="{A2311BB8-D7A4-4654-B0FC-D7A3ACE7C32F}">
      <dgm:prSet phldrT="[نص]"/>
      <dgm:spPr/>
      <dgm:t>
        <a:bodyPr/>
        <a:lstStyle/>
        <a:p>
          <a:pPr rtl="1"/>
          <a:r>
            <a:rPr lang="ar-SA" dirty="0" smtClean="0"/>
            <a:t>البرمائيات</a:t>
          </a:r>
          <a:endParaRPr lang="ar-SA" dirty="0"/>
        </a:p>
      </dgm:t>
    </dgm:pt>
    <dgm:pt modelId="{4752574A-0732-4E81-A315-EBD599BB04DF}" type="parTrans" cxnId="{663207E1-5F3C-4CE9-A7D2-0C83B5828F4A}">
      <dgm:prSet/>
      <dgm:spPr/>
    </dgm:pt>
    <dgm:pt modelId="{539F04B3-88E1-4FC7-94F5-E0600721D45E}" type="sibTrans" cxnId="{663207E1-5F3C-4CE9-A7D2-0C83B5828F4A}">
      <dgm:prSet/>
      <dgm:spPr/>
    </dgm:pt>
    <dgm:pt modelId="{E10946EF-FB89-4FD5-89F6-97DA8B8FECBD}" type="pres">
      <dgm:prSet presAssocID="{0828DFEA-5EF7-4A33-AF90-24855F7F3F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DB6B2-86EC-49D2-A1B8-83CADC4BA338}" type="pres">
      <dgm:prSet presAssocID="{884D55B5-64FE-4737-9B6F-16D2C1A98F72}" presName="node" presStyleLbl="node1" presStyleIdx="0" presStyleCnt="6" custLinFactNeighborX="-114" custLinFactNeighborY="-71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7897A-C527-4D2B-8130-746EE6CE0ADE}" type="pres">
      <dgm:prSet presAssocID="{5DB7E8A6-E1C1-46AC-9E9F-D0909240B3CF}" presName="sibTrans" presStyleCnt="0"/>
      <dgm:spPr/>
    </dgm:pt>
    <dgm:pt modelId="{33029E7D-AB14-4DBB-9673-1E91F99E7FCF}" type="pres">
      <dgm:prSet presAssocID="{09E520E3-9CE0-4FA1-9889-C74463C425F6}" presName="node" presStyleLbl="node1" presStyleIdx="1" presStyleCnt="6" custScaleX="116060" custScaleY="98572" custLinFactNeighborX="-821" custLinFactNeighborY="-72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09F8E-C87E-477B-9E5B-2CBA7A9E563A}" type="pres">
      <dgm:prSet presAssocID="{77D25CBA-A0DA-4D5C-A576-5F5360586022}" presName="sibTrans" presStyleCnt="0"/>
      <dgm:spPr/>
    </dgm:pt>
    <dgm:pt modelId="{615C0B78-CDBB-4203-BDB7-9A3483AC8063}" type="pres">
      <dgm:prSet presAssocID="{490ED7CB-7B4B-441F-A2A8-29A1C962F5EF}" presName="node" presStyleLbl="node1" presStyleIdx="2" presStyleCnt="6" custLinFactNeighborX="3431" custLinFactNeighborY="-7148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2B496B6-19CA-4C2E-9F14-C95C190DBAFD}" type="pres">
      <dgm:prSet presAssocID="{4964A6B0-71B6-4CA5-BA6D-19EAB7AF1051}" presName="sibTrans" presStyleCnt="0"/>
      <dgm:spPr/>
    </dgm:pt>
    <dgm:pt modelId="{CD3C0F5C-6B1A-4A2A-9F08-C3F399C5929E}" type="pres">
      <dgm:prSet presAssocID="{7411989F-1883-4E0E-87C7-B239239D4FE3}" presName="node" presStyleLbl="node1" presStyleIdx="3" presStyleCnt="6" custLinFactNeighborX="8670" custLinFactNeighborY="43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53B50-D99E-4960-B752-47A942E099EE}" type="pres">
      <dgm:prSet presAssocID="{216B686A-2FEA-4810-8534-138349342724}" presName="sibTrans" presStyleCnt="0"/>
      <dgm:spPr/>
    </dgm:pt>
    <dgm:pt modelId="{684505DE-F1C2-481E-B880-0D059AE4D2C2}" type="pres">
      <dgm:prSet presAssocID="{0759BB83-D431-4E4C-977E-2E7C7F423B3D}" presName="node" presStyleLbl="node1" presStyleIdx="4" presStyleCnt="6" custLinFactX="13054" custLinFactNeighborX="100000" custLinFactNeighborY="43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3F332-C084-44CD-833E-7EF054D38161}" type="pres">
      <dgm:prSet presAssocID="{A3BB1F02-6A5A-464C-A392-FBA71E9A3107}" presName="sibTrans" presStyleCnt="0"/>
      <dgm:spPr/>
    </dgm:pt>
    <dgm:pt modelId="{06D069FC-A967-4A88-B69D-2CF816696E43}" type="pres">
      <dgm:prSet presAssocID="{A2311BB8-D7A4-4654-B0FC-D7A3ACE7C32F}" presName="node" presStyleLbl="node1" presStyleIdx="5" presStyleCnt="6" custLinFactX="-6240" custLinFactNeighborX="-100000" custLinFactNeighborY="-69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43740-F3CC-48F2-B157-76672D0FBE52}" srcId="{0828DFEA-5EF7-4A33-AF90-24855F7F3FCA}" destId="{7411989F-1883-4E0E-87C7-B239239D4FE3}" srcOrd="3" destOrd="0" parTransId="{96C7114B-CDE5-420C-9A28-EA83EBB4B368}" sibTransId="{216B686A-2FEA-4810-8534-138349342724}"/>
    <dgm:cxn modelId="{BDEAAB0F-A722-49C6-9997-8A3B235BFD2A}" srcId="{0828DFEA-5EF7-4A33-AF90-24855F7F3FCA}" destId="{490ED7CB-7B4B-441F-A2A8-29A1C962F5EF}" srcOrd="2" destOrd="0" parTransId="{643220EE-E88D-4C40-A69C-31C8F6D35C13}" sibTransId="{4964A6B0-71B6-4CA5-BA6D-19EAB7AF1051}"/>
    <dgm:cxn modelId="{D2F3867D-1594-4C62-8837-63515BBAE447}" type="presOf" srcId="{884D55B5-64FE-4737-9B6F-16D2C1A98F72}" destId="{9DBDB6B2-86EC-49D2-A1B8-83CADC4BA338}" srcOrd="0" destOrd="0" presId="urn:microsoft.com/office/officeart/2005/8/layout/default#1"/>
    <dgm:cxn modelId="{F4D9EBEF-3D7B-4F42-B230-C5A15DAB12F4}" type="presOf" srcId="{0828DFEA-5EF7-4A33-AF90-24855F7F3FCA}" destId="{E10946EF-FB89-4FD5-89F6-97DA8B8FECBD}" srcOrd="0" destOrd="0" presId="urn:microsoft.com/office/officeart/2005/8/layout/default#1"/>
    <dgm:cxn modelId="{B05C6941-C7FF-4070-956B-211B555BA7D2}" type="presOf" srcId="{490ED7CB-7B4B-441F-A2A8-29A1C962F5EF}" destId="{615C0B78-CDBB-4203-BDB7-9A3483AC8063}" srcOrd="0" destOrd="0" presId="urn:microsoft.com/office/officeart/2005/8/layout/default#1"/>
    <dgm:cxn modelId="{6F4482A5-6DF9-4FE2-8FCD-3D8C8548627A}" srcId="{0828DFEA-5EF7-4A33-AF90-24855F7F3FCA}" destId="{0759BB83-D431-4E4C-977E-2E7C7F423B3D}" srcOrd="4" destOrd="0" parTransId="{25904229-5DC4-45E4-8687-D96BF7085AFA}" sibTransId="{A3BB1F02-6A5A-464C-A392-FBA71E9A3107}"/>
    <dgm:cxn modelId="{663207E1-5F3C-4CE9-A7D2-0C83B5828F4A}" srcId="{0828DFEA-5EF7-4A33-AF90-24855F7F3FCA}" destId="{A2311BB8-D7A4-4654-B0FC-D7A3ACE7C32F}" srcOrd="5" destOrd="0" parTransId="{4752574A-0732-4E81-A315-EBD599BB04DF}" sibTransId="{539F04B3-88E1-4FC7-94F5-E0600721D45E}"/>
    <dgm:cxn modelId="{88608100-834B-4F2C-9931-29CB4BD25596}" type="presOf" srcId="{09E520E3-9CE0-4FA1-9889-C74463C425F6}" destId="{33029E7D-AB14-4DBB-9673-1E91F99E7FCF}" srcOrd="0" destOrd="0" presId="urn:microsoft.com/office/officeart/2005/8/layout/default#1"/>
    <dgm:cxn modelId="{8F8BE0FA-D84D-45E8-B03A-0B9FEFAFE56A}" srcId="{0828DFEA-5EF7-4A33-AF90-24855F7F3FCA}" destId="{884D55B5-64FE-4737-9B6F-16D2C1A98F72}" srcOrd="0" destOrd="0" parTransId="{537DD4E7-9037-45B0-9681-068194207802}" sibTransId="{5DB7E8A6-E1C1-46AC-9E9F-D0909240B3CF}"/>
    <dgm:cxn modelId="{06919B99-C8B0-4E4E-92EB-24D7362CFE74}" srcId="{0828DFEA-5EF7-4A33-AF90-24855F7F3FCA}" destId="{09E520E3-9CE0-4FA1-9889-C74463C425F6}" srcOrd="1" destOrd="0" parTransId="{5465DBDC-D771-4CED-B1C9-3830A7D36603}" sibTransId="{77D25CBA-A0DA-4D5C-A576-5F5360586022}"/>
    <dgm:cxn modelId="{F52DD52D-FF32-4B23-A18D-B6E49AF0A6DD}" type="presOf" srcId="{7411989F-1883-4E0E-87C7-B239239D4FE3}" destId="{CD3C0F5C-6B1A-4A2A-9F08-C3F399C5929E}" srcOrd="0" destOrd="0" presId="urn:microsoft.com/office/officeart/2005/8/layout/default#1"/>
    <dgm:cxn modelId="{76974E8D-D5C8-4029-8D57-BB587F94DC9B}" type="presOf" srcId="{0759BB83-D431-4E4C-977E-2E7C7F423B3D}" destId="{684505DE-F1C2-481E-B880-0D059AE4D2C2}" srcOrd="0" destOrd="0" presId="urn:microsoft.com/office/officeart/2005/8/layout/default#1"/>
    <dgm:cxn modelId="{1B66528F-2DDD-4A9B-91F0-9F09B4AD626B}" type="presOf" srcId="{A2311BB8-D7A4-4654-B0FC-D7A3ACE7C32F}" destId="{06D069FC-A967-4A88-B69D-2CF816696E43}" srcOrd="0" destOrd="0" presId="urn:microsoft.com/office/officeart/2005/8/layout/default#1"/>
    <dgm:cxn modelId="{0860A3A0-1878-4353-8A22-58F2770867B3}" type="presParOf" srcId="{E10946EF-FB89-4FD5-89F6-97DA8B8FECBD}" destId="{9DBDB6B2-86EC-49D2-A1B8-83CADC4BA338}" srcOrd="0" destOrd="0" presId="urn:microsoft.com/office/officeart/2005/8/layout/default#1"/>
    <dgm:cxn modelId="{33F3E822-C792-4DD4-A678-DD3B1D9305AE}" type="presParOf" srcId="{E10946EF-FB89-4FD5-89F6-97DA8B8FECBD}" destId="{5097897A-C527-4D2B-8130-746EE6CE0ADE}" srcOrd="1" destOrd="0" presId="urn:microsoft.com/office/officeart/2005/8/layout/default#1"/>
    <dgm:cxn modelId="{2E92AC4E-9942-4CEB-9A69-B90EF6C72574}" type="presParOf" srcId="{E10946EF-FB89-4FD5-89F6-97DA8B8FECBD}" destId="{33029E7D-AB14-4DBB-9673-1E91F99E7FCF}" srcOrd="2" destOrd="0" presId="urn:microsoft.com/office/officeart/2005/8/layout/default#1"/>
    <dgm:cxn modelId="{E67E5B73-4D7F-4B70-A613-700C4559B320}" type="presParOf" srcId="{E10946EF-FB89-4FD5-89F6-97DA8B8FECBD}" destId="{72D09F8E-C87E-477B-9E5B-2CBA7A9E563A}" srcOrd="3" destOrd="0" presId="urn:microsoft.com/office/officeart/2005/8/layout/default#1"/>
    <dgm:cxn modelId="{8D4E9C66-85AB-42C8-82C5-B42789CA6749}" type="presParOf" srcId="{E10946EF-FB89-4FD5-89F6-97DA8B8FECBD}" destId="{615C0B78-CDBB-4203-BDB7-9A3483AC8063}" srcOrd="4" destOrd="0" presId="urn:microsoft.com/office/officeart/2005/8/layout/default#1"/>
    <dgm:cxn modelId="{166D4885-BDCD-4884-8D24-8FBB357D3589}" type="presParOf" srcId="{E10946EF-FB89-4FD5-89F6-97DA8B8FECBD}" destId="{A2B496B6-19CA-4C2E-9F14-C95C190DBAFD}" srcOrd="5" destOrd="0" presId="urn:microsoft.com/office/officeart/2005/8/layout/default#1"/>
    <dgm:cxn modelId="{307E94F5-42C0-48AB-8F5E-6A8B48649015}" type="presParOf" srcId="{E10946EF-FB89-4FD5-89F6-97DA8B8FECBD}" destId="{CD3C0F5C-6B1A-4A2A-9F08-C3F399C5929E}" srcOrd="6" destOrd="0" presId="urn:microsoft.com/office/officeart/2005/8/layout/default#1"/>
    <dgm:cxn modelId="{D84C4E40-8A93-4004-B0C4-9CFEA45F1B4C}" type="presParOf" srcId="{E10946EF-FB89-4FD5-89F6-97DA8B8FECBD}" destId="{73353B50-D99E-4960-B752-47A942E099EE}" srcOrd="7" destOrd="0" presId="urn:microsoft.com/office/officeart/2005/8/layout/default#1"/>
    <dgm:cxn modelId="{D8352158-898F-42E2-A9AC-D58FC052E286}" type="presParOf" srcId="{E10946EF-FB89-4FD5-89F6-97DA8B8FECBD}" destId="{684505DE-F1C2-481E-B880-0D059AE4D2C2}" srcOrd="8" destOrd="0" presId="urn:microsoft.com/office/officeart/2005/8/layout/default#1"/>
    <dgm:cxn modelId="{BA1090EF-8B38-4655-AD64-6C80B286C1AF}" type="presParOf" srcId="{E10946EF-FB89-4FD5-89F6-97DA8B8FECBD}" destId="{A983F332-C084-44CD-833E-7EF054D38161}" srcOrd="9" destOrd="0" presId="urn:microsoft.com/office/officeart/2005/8/layout/default#1"/>
    <dgm:cxn modelId="{B558853B-6B73-421C-A3C8-9124575DBD0D}" type="presParOf" srcId="{E10946EF-FB89-4FD5-89F6-97DA8B8FECBD}" destId="{06D069FC-A967-4A88-B69D-2CF816696E4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DB6B2-86EC-49D2-A1B8-83CADC4BA338}">
      <dsp:nvSpPr>
        <dsp:cNvPr id="0" name=""/>
        <dsp:cNvSpPr/>
      </dsp:nvSpPr>
      <dsp:spPr>
        <a:xfrm>
          <a:off x="9" y="76198"/>
          <a:ext cx="1812726" cy="10876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الثدييات</a:t>
          </a:r>
          <a:endParaRPr lang="ar-SA" sz="3700" kern="1200" dirty="0"/>
        </a:p>
      </dsp:txBody>
      <dsp:txXfrm>
        <a:off x="9" y="76198"/>
        <a:ext cx="1812726" cy="1087635"/>
      </dsp:txXfrm>
    </dsp:sp>
    <dsp:sp modelId="{33029E7D-AB14-4DBB-9673-1E91F99E7FCF}">
      <dsp:nvSpPr>
        <dsp:cNvPr id="0" name=""/>
        <dsp:cNvSpPr/>
      </dsp:nvSpPr>
      <dsp:spPr>
        <a:xfrm>
          <a:off x="1981192" y="76198"/>
          <a:ext cx="2103850" cy="1072104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الطيور</a:t>
          </a:r>
          <a:endParaRPr lang="ar-SA" sz="3700" kern="1200" dirty="0"/>
        </a:p>
      </dsp:txBody>
      <dsp:txXfrm>
        <a:off x="1981192" y="76198"/>
        <a:ext cx="2103850" cy="1072104"/>
      </dsp:txXfrm>
    </dsp:sp>
    <dsp:sp modelId="{615C0B78-CDBB-4203-BDB7-9A3483AC8063}">
      <dsp:nvSpPr>
        <dsp:cNvPr id="0" name=""/>
        <dsp:cNvSpPr/>
      </dsp:nvSpPr>
      <dsp:spPr>
        <a:xfrm>
          <a:off x="4283273" y="76198"/>
          <a:ext cx="1812726" cy="1087635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الاسماك</a:t>
          </a:r>
          <a:endParaRPr lang="ar-SA" sz="3700" kern="1200" dirty="0"/>
        </a:p>
      </dsp:txBody>
      <dsp:txXfrm>
        <a:off x="4283273" y="76198"/>
        <a:ext cx="1812726" cy="1087635"/>
      </dsp:txXfrm>
    </dsp:sp>
    <dsp:sp modelId="{CD3C0F5C-6B1A-4A2A-9F08-C3F399C5929E}">
      <dsp:nvSpPr>
        <dsp:cNvPr id="0" name=""/>
        <dsp:cNvSpPr/>
      </dsp:nvSpPr>
      <dsp:spPr>
        <a:xfrm>
          <a:off x="304800" y="2590798"/>
          <a:ext cx="1812726" cy="1087635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الحشرات</a:t>
          </a:r>
          <a:endParaRPr lang="ar-SA" sz="3700" kern="1200" dirty="0"/>
        </a:p>
      </dsp:txBody>
      <dsp:txXfrm>
        <a:off x="304800" y="2590798"/>
        <a:ext cx="1812726" cy="1087635"/>
      </dsp:txXfrm>
    </dsp:sp>
    <dsp:sp modelId="{684505DE-F1C2-481E-B880-0D059AE4D2C2}">
      <dsp:nvSpPr>
        <dsp:cNvPr id="0" name=""/>
        <dsp:cNvSpPr/>
      </dsp:nvSpPr>
      <dsp:spPr>
        <a:xfrm>
          <a:off x="4190996" y="2590798"/>
          <a:ext cx="1812726" cy="1087635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الزواحف</a:t>
          </a:r>
          <a:endParaRPr lang="ar-SA" sz="3700" kern="1200" dirty="0"/>
        </a:p>
      </dsp:txBody>
      <dsp:txXfrm>
        <a:off x="4190996" y="2590798"/>
        <a:ext cx="1812726" cy="1087635"/>
      </dsp:txXfrm>
    </dsp:sp>
    <dsp:sp modelId="{06D069FC-A967-4A88-B69D-2CF816696E43}">
      <dsp:nvSpPr>
        <dsp:cNvPr id="0" name=""/>
        <dsp:cNvSpPr/>
      </dsp:nvSpPr>
      <dsp:spPr>
        <a:xfrm>
          <a:off x="2209795" y="1371601"/>
          <a:ext cx="1812726" cy="108763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kern="1200" dirty="0" smtClean="0"/>
            <a:t>البرمائيات</a:t>
          </a:r>
          <a:endParaRPr lang="ar-SA" sz="3700" kern="1200" dirty="0"/>
        </a:p>
      </dsp:txBody>
      <dsp:txXfrm>
        <a:off x="2209795" y="1371601"/>
        <a:ext cx="1812726" cy="1087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9128-CB7D-4916-8375-6337B0AE4D46}" type="datetimeFigureOut">
              <a:rPr lang="ar-SA" smtClean="0"/>
              <a:t>25/07/1436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07FA0-17BA-4FA6-9D04-E64B75EC309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3535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درس تطبيقي يوضح </a:t>
            </a:r>
            <a:r>
              <a:rPr lang="ar-S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الذكاءات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المتعدده</a:t>
            </a: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مادة العلوم </a:t>
            </a:r>
            <a:b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للصف الثالث الاساسي 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6595" y="4572000"/>
            <a:ext cx="4800600" cy="1371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مقدمه </a:t>
            </a:r>
            <a:r>
              <a:rPr lang="ar-S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العمل 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ar-S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شمساء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الهدابي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2"/>
          <p:cNvSpPr/>
          <p:nvPr/>
        </p:nvSpPr>
        <p:spPr>
          <a:xfrm>
            <a:off x="3962400" y="533400"/>
            <a:ext cx="4495800" cy="838200"/>
          </a:xfrm>
          <a:prstGeom prst="snip2DiagRect">
            <a:avLst>
              <a:gd name="adj1" fmla="val 0"/>
              <a:gd name="adj2" fmla="val 39462"/>
            </a:avLst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الز</a:t>
            </a:r>
            <a:r>
              <a:rPr lang="ar-JO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ّ</a:t>
            </a:r>
            <a:r>
              <a:rPr lang="ar-SA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واحف </a:t>
            </a:r>
            <a:endParaRPr lang="en-GB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819400" y="1676400"/>
            <a:ext cx="5918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400" dirty="0"/>
              <a:t>  انظر للكائنات الحي</a:t>
            </a:r>
            <a:r>
              <a:rPr lang="ar-JO" sz="2400" dirty="0"/>
              <a:t>ّ</a:t>
            </a:r>
            <a:r>
              <a:rPr lang="ar-SA" sz="2400" dirty="0"/>
              <a:t>ة </a:t>
            </a:r>
            <a:r>
              <a:rPr lang="ar-JO" sz="2400" dirty="0"/>
              <a:t>أ</a:t>
            </a:r>
            <a:r>
              <a:rPr lang="ar-SA" sz="2400" dirty="0" err="1"/>
              <a:t>مامك</a:t>
            </a:r>
            <a:r>
              <a:rPr lang="ar-SA" sz="2400" dirty="0"/>
              <a:t> </a:t>
            </a:r>
            <a:r>
              <a:rPr lang="ar-SA" sz="2400" dirty="0" err="1"/>
              <a:t>..</a:t>
            </a:r>
            <a:endParaRPr lang="ar-SA" sz="2400" dirty="0"/>
          </a:p>
          <a:p>
            <a:pPr algn="r" rtl="1">
              <a:buFontTx/>
              <a:buBlip>
                <a:blip r:embed="rId2"/>
              </a:buBlip>
            </a:pPr>
            <a:r>
              <a:rPr lang="ar-SA" sz="2400" dirty="0"/>
              <a:t> ماذا يغط</a:t>
            </a:r>
            <a:r>
              <a:rPr lang="ar-JO" sz="2400" dirty="0"/>
              <a:t>ّ</a:t>
            </a:r>
            <a:r>
              <a:rPr lang="ar-SA" sz="2400" dirty="0"/>
              <a:t>ي جسم</a:t>
            </a:r>
            <a:r>
              <a:rPr lang="ar-JO" sz="2400" dirty="0"/>
              <a:t>َ</a:t>
            </a:r>
            <a:r>
              <a:rPr lang="ar-SA" sz="2400" dirty="0" err="1"/>
              <a:t>ها؟</a:t>
            </a:r>
            <a:endParaRPr lang="ar-SA" sz="2400" dirty="0"/>
          </a:p>
          <a:p>
            <a:pPr algn="r" rtl="1">
              <a:buFontTx/>
              <a:buBlip>
                <a:blip r:embed="rId2"/>
              </a:buBlip>
            </a:pPr>
            <a:endParaRPr lang="ar-SA" sz="2400" dirty="0"/>
          </a:p>
          <a:p>
            <a:pPr algn="r" rtl="1">
              <a:buFontTx/>
              <a:buBlip>
                <a:blip r:embed="rId2"/>
              </a:buBlip>
            </a:pPr>
            <a:r>
              <a:rPr lang="ar-SA" sz="2400" dirty="0"/>
              <a:t> كيف ت</a:t>
            </a:r>
            <a:r>
              <a:rPr lang="ar-JO" sz="2400" dirty="0"/>
              <a:t>ُ</a:t>
            </a:r>
            <a:r>
              <a:rPr lang="ar-SA" sz="2400" dirty="0"/>
              <a:t>نتج </a:t>
            </a:r>
            <a:r>
              <a:rPr lang="ar-JO" sz="2400" dirty="0"/>
              <a:t>أ</a:t>
            </a:r>
            <a:r>
              <a:rPr lang="ar-SA" sz="2400" dirty="0"/>
              <a:t>فراد</a:t>
            </a:r>
            <a:r>
              <a:rPr lang="ar-JO" sz="2400" dirty="0"/>
              <a:t>ً</a:t>
            </a:r>
            <a:r>
              <a:rPr lang="ar-SA" sz="2400" dirty="0"/>
              <a:t> </a:t>
            </a:r>
            <a:r>
              <a:rPr lang="ar-SA" sz="2400" dirty="0" err="1"/>
              <a:t>جديدة؟</a:t>
            </a:r>
            <a:r>
              <a:rPr lang="ar-SA" sz="2400" dirty="0"/>
              <a:t> 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200" dirty="0"/>
              <a:t>تسم</a:t>
            </a:r>
            <a:r>
              <a:rPr lang="ar-JO" sz="2200" dirty="0"/>
              <a:t>ّ</a:t>
            </a:r>
            <a:r>
              <a:rPr lang="ar-SA" sz="2200" dirty="0"/>
              <a:t>ى هذه </a:t>
            </a:r>
            <a:r>
              <a:rPr lang="ar-SA" sz="2200" dirty="0" err="1"/>
              <a:t>الحيوانات </a:t>
            </a:r>
            <a:r>
              <a:rPr lang="ar-SA" sz="2400" b="1" dirty="0">
                <a:solidFill>
                  <a:srgbClr val="990000"/>
                </a:solidFill>
              </a:rPr>
              <a:t>( </a:t>
            </a:r>
            <a:r>
              <a:rPr lang="ar-SA" sz="2400" b="1" dirty="0" err="1">
                <a:solidFill>
                  <a:srgbClr val="990000"/>
                </a:solidFill>
              </a:rPr>
              <a:t>الز</a:t>
            </a:r>
            <a:r>
              <a:rPr lang="ar-JO" sz="2400" b="1" dirty="0">
                <a:solidFill>
                  <a:srgbClr val="990000"/>
                </a:solidFill>
              </a:rPr>
              <a:t>ّ</a:t>
            </a:r>
            <a:r>
              <a:rPr lang="ar-SA" sz="2400" b="1" dirty="0">
                <a:solidFill>
                  <a:srgbClr val="990000"/>
                </a:solidFill>
              </a:rPr>
              <a:t>واحف) </a:t>
            </a:r>
            <a:r>
              <a:rPr lang="ar-SA" sz="2200" dirty="0" err="1"/>
              <a:t>وهي:</a:t>
            </a:r>
            <a:r>
              <a:rPr lang="ar-SA" sz="2200" dirty="0"/>
              <a:t> </a:t>
            </a:r>
          </a:p>
          <a:p>
            <a:pPr algn="r"/>
            <a:r>
              <a:rPr lang="ar-SA" sz="2200" dirty="0"/>
              <a:t>مجموعة من الحيوانات </a:t>
            </a:r>
            <a:r>
              <a:rPr lang="ar-SA" sz="2400" dirty="0"/>
              <a:t>لها جلد جاف</a:t>
            </a:r>
            <a:r>
              <a:rPr lang="ar-JO" sz="2400" dirty="0" err="1"/>
              <a:t>ّ،</a:t>
            </a:r>
            <a:r>
              <a:rPr lang="ar-JO" sz="2400" dirty="0"/>
              <a:t> </a:t>
            </a:r>
            <a:r>
              <a:rPr lang="ar-SA" sz="2400" dirty="0"/>
              <a:t>بعضها</a:t>
            </a:r>
            <a:endParaRPr lang="ar-JO" sz="2400" dirty="0"/>
          </a:p>
          <a:p>
            <a:pPr algn="r"/>
            <a:r>
              <a:rPr lang="ar-SA" sz="2400" dirty="0"/>
              <a:t>يغط</a:t>
            </a:r>
            <a:r>
              <a:rPr lang="ar-JO" sz="2400" dirty="0"/>
              <a:t>ّ</a:t>
            </a:r>
            <a:r>
              <a:rPr lang="ar-SA" sz="2400" dirty="0"/>
              <a:t>ي</a:t>
            </a:r>
            <a:r>
              <a:rPr lang="ar-JO" sz="2400" dirty="0"/>
              <a:t> جلدها</a:t>
            </a:r>
            <a:r>
              <a:rPr lang="ar-SA" sz="2400" dirty="0"/>
              <a:t> </a:t>
            </a:r>
            <a:r>
              <a:rPr lang="ar-JO" sz="2400" dirty="0"/>
              <a:t>ال</a:t>
            </a:r>
            <a:r>
              <a:rPr lang="ar-SA" sz="2400" dirty="0"/>
              <a:t>حراشف مثل</a:t>
            </a:r>
            <a:r>
              <a:rPr lang="ar-JO" sz="2400" dirty="0" err="1"/>
              <a:t>:</a:t>
            </a:r>
            <a:r>
              <a:rPr lang="ar-SA" sz="2400" dirty="0"/>
              <a:t> التماسيح والثعابين</a:t>
            </a:r>
            <a:r>
              <a:rPr lang="ar-JO" sz="2400" dirty="0"/>
              <a:t> </a:t>
            </a:r>
            <a:r>
              <a:rPr lang="ar-SA" sz="2400" dirty="0"/>
              <a:t>وبعضها</a:t>
            </a:r>
            <a:r>
              <a:rPr lang="ar-JO" sz="2400" dirty="0"/>
              <a:t> </a:t>
            </a:r>
            <a:r>
              <a:rPr lang="ar-SA" sz="2400" dirty="0"/>
              <a:t>الآخر له درع يحميه مثل</a:t>
            </a:r>
            <a:r>
              <a:rPr lang="ar-JO" sz="2400" dirty="0" err="1"/>
              <a:t>:</a:t>
            </a:r>
            <a:r>
              <a:rPr lang="ar-SA" sz="2400" dirty="0"/>
              <a:t> السلاحف</a:t>
            </a:r>
            <a:r>
              <a:rPr lang="ar-JO" sz="2400" dirty="0" err="1"/>
              <a:t>.</a:t>
            </a:r>
            <a:r>
              <a:rPr lang="ar-SA" sz="2400" dirty="0"/>
              <a:t> </a:t>
            </a:r>
            <a:endParaRPr lang="en-US" sz="2400" b="1" dirty="0"/>
          </a:p>
          <a:p>
            <a:pPr algn="r" rtl="1"/>
            <a:r>
              <a:rPr lang="ar-SA" sz="2200" dirty="0"/>
              <a:t> </a:t>
            </a:r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 rot="20752627">
            <a:off x="874269" y="1292037"/>
            <a:ext cx="1990725" cy="116681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20795535">
            <a:off x="713994" y="3030751"/>
            <a:ext cx="1955800" cy="11303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20844795">
            <a:off x="1023060" y="4607191"/>
            <a:ext cx="1854200" cy="120173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1"/>
          <p:cNvSpPr/>
          <p:nvPr/>
        </p:nvSpPr>
        <p:spPr>
          <a:xfrm>
            <a:off x="3810000" y="457200"/>
            <a:ext cx="4495800" cy="838200"/>
          </a:xfrm>
          <a:prstGeom prst="snip2DiagRect">
            <a:avLst>
              <a:gd name="adj1" fmla="val 0"/>
              <a:gd name="adj2" fmla="val 39462"/>
            </a:avLst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البرمائي</a:t>
            </a:r>
            <a:r>
              <a:rPr lang="ar-JO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ّ</a:t>
            </a:r>
            <a:r>
              <a:rPr lang="ar-SA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ات </a:t>
            </a:r>
            <a:endParaRPr lang="en-GB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1000" y="1447800"/>
            <a:ext cx="5461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ar-SA" sz="2400" dirty="0"/>
          </a:p>
          <a:p>
            <a:pPr algn="r" rtl="1">
              <a:buFontTx/>
              <a:buBlip>
                <a:blip r:embed="rId2"/>
              </a:buBlip>
            </a:pPr>
            <a:r>
              <a:rPr lang="ar-SA" sz="2400" dirty="0"/>
              <a:t> </a:t>
            </a:r>
            <a:r>
              <a:rPr lang="ar-JO" sz="2400" dirty="0"/>
              <a:t>ما أسماء الكائنات الحيّة في الصّور التي </a:t>
            </a:r>
            <a:r>
              <a:rPr lang="ar-JO" sz="2400" dirty="0" err="1"/>
              <a:t>أمامك؟</a:t>
            </a:r>
            <a:r>
              <a:rPr lang="ar-JO" sz="2400" dirty="0"/>
              <a:t> </a:t>
            </a:r>
          </a:p>
          <a:p>
            <a:pPr algn="r" rtl="1">
              <a:buFontTx/>
              <a:buBlip>
                <a:blip r:embed="rId2"/>
              </a:buBlip>
            </a:pPr>
            <a:endParaRPr lang="ar-JO" sz="2400" dirty="0"/>
          </a:p>
          <a:p>
            <a:pPr algn="r" rtl="1">
              <a:buFontTx/>
              <a:buBlip>
                <a:blip r:embed="rId2"/>
              </a:buBlip>
            </a:pPr>
            <a:r>
              <a:rPr lang="ar-JO" sz="2400" dirty="0"/>
              <a:t> أين تعيش هذه </a:t>
            </a:r>
            <a:r>
              <a:rPr lang="ar-JO" sz="2400" dirty="0" err="1"/>
              <a:t>الكائنات؟</a:t>
            </a:r>
            <a:r>
              <a:rPr lang="ar-JO" sz="2400" dirty="0"/>
              <a:t> هل تعيش في </a:t>
            </a:r>
            <a:r>
              <a:rPr lang="ar-JO" sz="2400" dirty="0" err="1"/>
              <a:t>الماء؟</a:t>
            </a:r>
            <a:r>
              <a:rPr lang="ar-JO" sz="2400" dirty="0"/>
              <a:t> أم على </a:t>
            </a:r>
            <a:r>
              <a:rPr lang="ar-JO" sz="2400" dirty="0" err="1"/>
              <a:t>اليابسة؟</a:t>
            </a:r>
            <a:r>
              <a:rPr lang="ar-JO" sz="2400" dirty="0"/>
              <a:t> </a:t>
            </a:r>
            <a:endParaRPr lang="ar-SA" sz="2400" dirty="0"/>
          </a:p>
          <a:p>
            <a:pPr algn="r" rtl="1"/>
            <a:endParaRPr lang="ar-SA" sz="2400" dirty="0"/>
          </a:p>
          <a:p>
            <a:pPr algn="r" rtl="1"/>
            <a:r>
              <a:rPr lang="ar-SA" sz="2200" dirty="0"/>
              <a:t>تنتمي هذه الكائنات الحي</a:t>
            </a:r>
            <a:r>
              <a:rPr lang="ar-JO" sz="2200" dirty="0"/>
              <a:t>ّ</a:t>
            </a:r>
            <a:r>
              <a:rPr lang="ar-SA" sz="2200" dirty="0"/>
              <a:t>ة لمجموعة من الحيوانات تسم</a:t>
            </a:r>
            <a:r>
              <a:rPr lang="ar-JO" sz="2200" dirty="0"/>
              <a:t>ّ</a:t>
            </a:r>
            <a:r>
              <a:rPr lang="ar-SA" sz="2200" dirty="0"/>
              <a:t>ى</a:t>
            </a:r>
          </a:p>
          <a:p>
            <a:pPr algn="r" rtl="1"/>
            <a:r>
              <a:rPr lang="ar-SA" sz="2200" dirty="0"/>
              <a:t> </a:t>
            </a:r>
            <a:r>
              <a:rPr lang="ar-SA" sz="2400" b="1" dirty="0" err="1">
                <a:solidFill>
                  <a:srgbClr val="990000"/>
                </a:solidFill>
              </a:rPr>
              <a:t>(</a:t>
            </a:r>
            <a:r>
              <a:rPr lang="ar-SA" sz="2400" b="1" dirty="0">
                <a:solidFill>
                  <a:srgbClr val="990000"/>
                </a:solidFill>
              </a:rPr>
              <a:t> </a:t>
            </a:r>
            <a:r>
              <a:rPr lang="ar-JO" sz="2400" b="1" dirty="0">
                <a:solidFill>
                  <a:srgbClr val="990000"/>
                </a:solidFill>
              </a:rPr>
              <a:t>البرمائيّات</a:t>
            </a:r>
            <a:r>
              <a:rPr lang="ar-SA" sz="2400" b="1" dirty="0">
                <a:solidFill>
                  <a:srgbClr val="990000"/>
                </a:solidFill>
              </a:rPr>
              <a:t>) </a:t>
            </a:r>
            <a:r>
              <a:rPr lang="ar-SA" sz="2200" dirty="0" err="1"/>
              <a:t>وهي:</a:t>
            </a:r>
            <a:r>
              <a:rPr lang="ar-SA" sz="2200" dirty="0"/>
              <a:t> </a:t>
            </a:r>
            <a:endParaRPr lang="ar-JO" sz="2200" dirty="0"/>
          </a:p>
          <a:p>
            <a:pPr algn="r"/>
            <a:r>
              <a:rPr lang="ar-SA" sz="2200" dirty="0"/>
              <a:t>مجموعة من الحيوانات تعيش</a:t>
            </a:r>
            <a:r>
              <a:rPr lang="ar-JO" sz="2200" dirty="0"/>
              <a:t> </a:t>
            </a:r>
            <a:r>
              <a:rPr lang="ar-SA" sz="2200" dirty="0"/>
              <a:t>على اليابسة</a:t>
            </a:r>
            <a:r>
              <a:rPr lang="ar-JO" sz="2200" dirty="0"/>
              <a:t> وفي </a:t>
            </a:r>
            <a:r>
              <a:rPr lang="ar-JO" sz="2200" dirty="0" err="1"/>
              <a:t>الماء،</a:t>
            </a:r>
            <a:endParaRPr lang="ar-JO" sz="2200" dirty="0"/>
          </a:p>
          <a:p>
            <a:pPr algn="r" rtl="1"/>
            <a:r>
              <a:rPr lang="ar-JO" sz="2200" dirty="0"/>
              <a:t>ويتميّز</a:t>
            </a:r>
            <a:r>
              <a:rPr lang="ar-SA" sz="2200" dirty="0"/>
              <a:t> معظمها</a:t>
            </a:r>
            <a:r>
              <a:rPr lang="ar-JO" sz="2200" dirty="0"/>
              <a:t> بأنّ</a:t>
            </a:r>
            <a:r>
              <a:rPr lang="ar-SA" sz="2200" dirty="0"/>
              <a:t> له</a:t>
            </a:r>
            <a:r>
              <a:rPr lang="ar-JO" sz="2200" dirty="0"/>
              <a:t> </a:t>
            </a:r>
            <a:r>
              <a:rPr lang="ar-SA" sz="2200" dirty="0"/>
              <a:t>جلد</a:t>
            </a:r>
            <a:r>
              <a:rPr lang="ar-JO" sz="2200" dirty="0" err="1"/>
              <a:t>ًا</a:t>
            </a:r>
            <a:r>
              <a:rPr lang="ar-SA" sz="2200" dirty="0"/>
              <a:t> ناعم</a:t>
            </a:r>
            <a:r>
              <a:rPr lang="ar-JO" sz="2200" dirty="0" err="1"/>
              <a:t>ًا</a:t>
            </a:r>
            <a:r>
              <a:rPr lang="ar-SA" sz="2200" dirty="0"/>
              <a:t> رطب</a:t>
            </a:r>
            <a:r>
              <a:rPr lang="ar-JO" sz="2200" dirty="0" err="1"/>
              <a:t>ًا</a:t>
            </a:r>
            <a:r>
              <a:rPr lang="ar-JO" sz="2200" dirty="0"/>
              <a:t>، ومن البرمائيّات: </a:t>
            </a:r>
            <a:r>
              <a:rPr lang="ar-JO" sz="2200" dirty="0" err="1"/>
              <a:t>الضّفدع.</a:t>
            </a:r>
            <a:r>
              <a:rPr lang="ar-JO" sz="2200" dirty="0"/>
              <a:t> </a:t>
            </a:r>
            <a:endParaRPr lang="ar-SA" sz="2200" dirty="0"/>
          </a:p>
          <a:p>
            <a:pPr algn="r" rtl="1"/>
            <a:r>
              <a:rPr lang="ar-SA" sz="2200" dirty="0"/>
              <a:t>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2115">
            <a:off x="6629906" y="2235557"/>
            <a:ext cx="2076680" cy="1606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1552">
            <a:off x="6704392" y="4392304"/>
            <a:ext cx="1450302" cy="1933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1"/>
          <p:cNvSpPr/>
          <p:nvPr/>
        </p:nvSpPr>
        <p:spPr>
          <a:xfrm>
            <a:off x="4191000" y="457200"/>
            <a:ext cx="4495800" cy="838200"/>
          </a:xfrm>
          <a:prstGeom prst="snip2DiagRect">
            <a:avLst>
              <a:gd name="adj1" fmla="val 0"/>
              <a:gd name="adj2" fmla="val 39462"/>
            </a:avLst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الأسماك</a:t>
            </a:r>
            <a:endParaRPr lang="en-GB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657600" y="1981200"/>
            <a:ext cx="5105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ar-SA" sz="2400" dirty="0"/>
          </a:p>
          <a:p>
            <a:pPr algn="r" rtl="1">
              <a:buFontTx/>
              <a:buBlip>
                <a:blip r:embed="rId2"/>
              </a:buBlip>
            </a:pPr>
            <a:r>
              <a:rPr lang="ar-SA" sz="2400" dirty="0"/>
              <a:t> </a:t>
            </a:r>
            <a:r>
              <a:rPr lang="ar-JO" sz="2400" dirty="0"/>
              <a:t>ما هذه الكائنات </a:t>
            </a:r>
            <a:r>
              <a:rPr lang="ar-JO" sz="2400" dirty="0" err="1"/>
              <a:t>الحيّة؟</a:t>
            </a:r>
            <a:r>
              <a:rPr lang="ar-JO" sz="2400" dirty="0"/>
              <a:t> 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ar-JO" sz="2400" dirty="0"/>
              <a:t> أين </a:t>
            </a:r>
            <a:r>
              <a:rPr lang="ar-JO" sz="2400" dirty="0" err="1"/>
              <a:t>تعيش؟</a:t>
            </a:r>
            <a:r>
              <a:rPr lang="ar-JO" sz="2400" dirty="0"/>
              <a:t> 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ar-JO" sz="2400" dirty="0"/>
              <a:t>كيف </a:t>
            </a:r>
            <a:r>
              <a:rPr lang="ar-JO" sz="2400" dirty="0" err="1"/>
              <a:t>تتحرّك؟</a:t>
            </a:r>
            <a:r>
              <a:rPr lang="ar-JO" sz="2400" dirty="0"/>
              <a:t> </a:t>
            </a:r>
          </a:p>
          <a:p>
            <a:pPr algn="r" rtl="1">
              <a:buFontTx/>
              <a:buBlip>
                <a:blip r:embed="rId2"/>
              </a:buBlip>
            </a:pPr>
            <a:endParaRPr lang="ar-JO" sz="2400" dirty="0"/>
          </a:p>
          <a:p>
            <a:pPr algn="r" rtl="1"/>
            <a:r>
              <a:rPr lang="ar-JO" sz="2200" dirty="0">
                <a:solidFill>
                  <a:srgbClr val="0D0D0D"/>
                </a:solidFill>
              </a:rPr>
              <a:t>تسمّى هذه الكائنات </a:t>
            </a:r>
            <a:r>
              <a:rPr lang="ar-JO" sz="2200" dirty="0" err="1">
                <a:solidFill>
                  <a:srgbClr val="0D0D0D"/>
                </a:solidFill>
              </a:rPr>
              <a:t>الحيّة </a:t>
            </a:r>
            <a:r>
              <a:rPr lang="ar-JO" sz="2400" b="1" dirty="0">
                <a:solidFill>
                  <a:srgbClr val="990000"/>
                </a:solidFill>
              </a:rPr>
              <a:t>( </a:t>
            </a:r>
            <a:r>
              <a:rPr lang="ar-JO" sz="2400" b="1" dirty="0" err="1">
                <a:solidFill>
                  <a:srgbClr val="990000"/>
                </a:solidFill>
              </a:rPr>
              <a:t>الأسماك )،</a:t>
            </a:r>
            <a:r>
              <a:rPr lang="ar-JO" sz="2400" b="1" dirty="0">
                <a:solidFill>
                  <a:srgbClr val="990000"/>
                </a:solidFill>
              </a:rPr>
              <a:t> </a:t>
            </a:r>
            <a:r>
              <a:rPr lang="ar-SA" sz="2200" dirty="0">
                <a:solidFill>
                  <a:srgbClr val="0D0D0D"/>
                </a:solidFill>
              </a:rPr>
              <a:t>وهي تعيش في الماء</a:t>
            </a:r>
            <a:r>
              <a:rPr lang="ar-JO" sz="2200" dirty="0">
                <a:solidFill>
                  <a:srgbClr val="0D0D0D"/>
                </a:solidFill>
              </a:rPr>
              <a:t>، و</a:t>
            </a:r>
            <a:r>
              <a:rPr lang="ar-SA" sz="2200" dirty="0">
                <a:solidFill>
                  <a:srgbClr val="0D0D0D"/>
                </a:solidFill>
              </a:rPr>
              <a:t>ل</a:t>
            </a:r>
            <a:r>
              <a:rPr lang="ar-JO" sz="2200" dirty="0">
                <a:solidFill>
                  <a:srgbClr val="0D0D0D"/>
                </a:solidFill>
              </a:rPr>
              <a:t>ها</a:t>
            </a:r>
            <a:r>
              <a:rPr lang="ar-SA" sz="2200" dirty="0">
                <a:solidFill>
                  <a:srgbClr val="0D0D0D"/>
                </a:solidFill>
              </a:rPr>
              <a:t> زعانف تساعدها على </a:t>
            </a:r>
            <a:r>
              <a:rPr lang="ar-SA" sz="2200" dirty="0" err="1">
                <a:solidFill>
                  <a:srgbClr val="0D0D0D"/>
                </a:solidFill>
              </a:rPr>
              <a:t>الس</a:t>
            </a:r>
            <a:r>
              <a:rPr lang="ar-JO" sz="2200" dirty="0">
                <a:solidFill>
                  <a:srgbClr val="0D0D0D"/>
                </a:solidFill>
              </a:rPr>
              <a:t>ّ</a:t>
            </a:r>
            <a:r>
              <a:rPr lang="ar-SA" sz="2200" dirty="0">
                <a:solidFill>
                  <a:srgbClr val="0D0D0D"/>
                </a:solidFill>
              </a:rPr>
              <a:t>باحة، وخياشيم تساعدها على</a:t>
            </a:r>
            <a:r>
              <a:rPr lang="ar-JO" sz="2200" dirty="0">
                <a:solidFill>
                  <a:srgbClr val="0D0D0D"/>
                </a:solidFill>
              </a:rPr>
              <a:t> </a:t>
            </a:r>
            <a:r>
              <a:rPr lang="ar-SA" sz="2200" dirty="0">
                <a:solidFill>
                  <a:srgbClr val="0D0D0D"/>
                </a:solidFill>
              </a:rPr>
              <a:t>الت</a:t>
            </a:r>
            <a:r>
              <a:rPr lang="ar-JO" sz="2200" dirty="0">
                <a:solidFill>
                  <a:srgbClr val="0D0D0D"/>
                </a:solidFill>
              </a:rPr>
              <a:t>ّ</a:t>
            </a:r>
            <a:r>
              <a:rPr lang="ar-SA" sz="2200" dirty="0">
                <a:solidFill>
                  <a:srgbClr val="0D0D0D"/>
                </a:solidFill>
              </a:rPr>
              <a:t>نفس</a:t>
            </a:r>
            <a:r>
              <a:rPr lang="ar-JO" sz="2200" dirty="0" err="1">
                <a:solidFill>
                  <a:srgbClr val="0D0D0D"/>
                </a:solidFill>
              </a:rPr>
              <a:t>،</a:t>
            </a:r>
            <a:r>
              <a:rPr lang="ar-SA" sz="2200" dirty="0">
                <a:solidFill>
                  <a:srgbClr val="0D0D0D"/>
                </a:solidFill>
              </a:rPr>
              <a:t> </a:t>
            </a:r>
            <a:r>
              <a:rPr lang="ar-JO" sz="2200" dirty="0">
                <a:solidFill>
                  <a:srgbClr val="0D0D0D"/>
                </a:solidFill>
              </a:rPr>
              <a:t>ويغطي جسمها ال</a:t>
            </a:r>
            <a:r>
              <a:rPr lang="ar-SA" sz="2200" dirty="0">
                <a:solidFill>
                  <a:srgbClr val="0D0D0D"/>
                </a:solidFill>
              </a:rPr>
              <a:t>قشور</a:t>
            </a:r>
            <a:r>
              <a:rPr lang="ar-JO" sz="2200" dirty="0" err="1">
                <a:solidFill>
                  <a:srgbClr val="0D0D0D"/>
                </a:solidFill>
              </a:rPr>
              <a:t>.</a:t>
            </a:r>
            <a:endParaRPr lang="en-US" sz="2200" dirty="0">
              <a:solidFill>
                <a:srgbClr val="0D0D0D"/>
              </a:solidFill>
            </a:endParaRPr>
          </a:p>
          <a:p>
            <a:pPr algn="r" rtl="1"/>
            <a:endParaRPr lang="ar-JO" sz="2400" dirty="0"/>
          </a:p>
          <a:p>
            <a:pPr algn="r" rtl="1"/>
            <a:endParaRPr lang="ar-S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6373">
            <a:off x="618442" y="1103222"/>
            <a:ext cx="2953323" cy="1966913"/>
          </a:xfrm>
          <a:prstGeom prst="roundRect">
            <a:avLst>
              <a:gd name="adj" fmla="val 126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28600" y="4419600"/>
            <a:ext cx="3570288" cy="1752600"/>
            <a:chOff x="914400" y="2120905"/>
            <a:chExt cx="6248400" cy="3136895"/>
          </a:xfrm>
        </p:grpSpPr>
        <p:sp>
          <p:nvSpPr>
            <p:cNvPr id="8" name="Rounded Rectangle 6"/>
            <p:cNvSpPr/>
            <p:nvPr/>
          </p:nvSpPr>
          <p:spPr>
            <a:xfrm>
              <a:off x="2589716" y="2894811"/>
              <a:ext cx="4573084" cy="2135977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ounded Rectangle 7"/>
            <p:cNvSpPr/>
            <p:nvPr/>
          </p:nvSpPr>
          <p:spPr>
            <a:xfrm>
              <a:off x="914400" y="4115860"/>
              <a:ext cx="914062" cy="835819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0" name="Straight Arrow Connector 8"/>
            <p:cNvCxnSpPr/>
            <p:nvPr/>
          </p:nvCxnSpPr>
          <p:spPr>
            <a:xfrm rot="16200000" flipH="1">
              <a:off x="4679364" y="2623411"/>
              <a:ext cx="1080027" cy="75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9"/>
            <p:cNvCxnSpPr/>
            <p:nvPr/>
          </p:nvCxnSpPr>
          <p:spPr>
            <a:xfrm>
              <a:off x="5181870" y="2120905"/>
              <a:ext cx="1600301" cy="12313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0"/>
            <p:cNvCxnSpPr/>
            <p:nvPr/>
          </p:nvCxnSpPr>
          <p:spPr>
            <a:xfrm flipV="1">
              <a:off x="1828462" y="4573325"/>
              <a:ext cx="1447494" cy="6844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57400" y="3962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b="1" dirty="0"/>
              <a:t>زعانف</a:t>
            </a:r>
            <a:endParaRPr lang="en-US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6172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b="1" dirty="0"/>
              <a:t>خياشيم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1"/>
          <p:cNvSpPr/>
          <p:nvPr/>
        </p:nvSpPr>
        <p:spPr>
          <a:xfrm>
            <a:off x="3962400" y="533400"/>
            <a:ext cx="4495800" cy="838200"/>
          </a:xfrm>
          <a:prstGeom prst="snip2DiagRect">
            <a:avLst>
              <a:gd name="adj1" fmla="val 0"/>
              <a:gd name="adj2" fmla="val 39462"/>
            </a:avLst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الحشرات</a:t>
            </a:r>
            <a:endParaRPr lang="en-GB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81000" y="1981200"/>
            <a:ext cx="4927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endParaRPr lang="ar-SA" sz="2400" dirty="0"/>
          </a:p>
          <a:p>
            <a:pPr algn="r" rtl="1">
              <a:buFontTx/>
              <a:buBlip>
                <a:blip r:embed="rId2"/>
              </a:buBlip>
            </a:pPr>
            <a:r>
              <a:rPr lang="ar-SA" sz="2400" dirty="0"/>
              <a:t> </a:t>
            </a:r>
            <a:r>
              <a:rPr lang="ar-JO" sz="2400" dirty="0"/>
              <a:t>ما اسم هذه الكائنات </a:t>
            </a:r>
            <a:r>
              <a:rPr lang="ar-JO" sz="2400" dirty="0" err="1"/>
              <a:t>الحيّة؟</a:t>
            </a:r>
            <a:r>
              <a:rPr lang="ar-JO" sz="2400" dirty="0"/>
              <a:t> 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ar-JO" sz="2400" dirty="0"/>
              <a:t> </a:t>
            </a:r>
            <a:r>
              <a:rPr lang="ar-JO" sz="2400" dirty="0" smtClean="0"/>
              <a:t>م</a:t>
            </a:r>
            <a:r>
              <a:rPr lang="ar-SA" sz="2400" dirty="0" smtClean="0"/>
              <a:t>ما  يتكون </a:t>
            </a:r>
            <a:r>
              <a:rPr lang="ar-JO" sz="2400" dirty="0" err="1" smtClean="0"/>
              <a:t>جسمها</a:t>
            </a:r>
            <a:r>
              <a:rPr lang="ar-JO" sz="2400" dirty="0" err="1"/>
              <a:t>؟</a:t>
            </a:r>
            <a:r>
              <a:rPr lang="ar-JO" sz="2400" dirty="0"/>
              <a:t> </a:t>
            </a:r>
          </a:p>
          <a:p>
            <a:pPr algn="r" rtl="1"/>
            <a:endParaRPr lang="ar-JO" sz="2400" dirty="0"/>
          </a:p>
          <a:p>
            <a:pPr algn="r" rtl="1"/>
            <a:r>
              <a:rPr lang="ar-JO" sz="2200" dirty="0">
                <a:solidFill>
                  <a:srgbClr val="0D0D0D"/>
                </a:solidFill>
              </a:rPr>
              <a:t>تسمّى هذه الكائنات </a:t>
            </a:r>
            <a:r>
              <a:rPr lang="ar-JO" sz="2200" dirty="0" err="1">
                <a:solidFill>
                  <a:srgbClr val="0D0D0D"/>
                </a:solidFill>
              </a:rPr>
              <a:t>الحيّة </a:t>
            </a:r>
            <a:r>
              <a:rPr lang="ar-JO" sz="2400" b="1" dirty="0">
                <a:solidFill>
                  <a:srgbClr val="990000"/>
                </a:solidFill>
              </a:rPr>
              <a:t>( </a:t>
            </a:r>
            <a:r>
              <a:rPr lang="ar-JO" sz="2400" b="1" dirty="0" err="1">
                <a:solidFill>
                  <a:srgbClr val="990000"/>
                </a:solidFill>
              </a:rPr>
              <a:t>الحشرات </a:t>
            </a:r>
            <a:r>
              <a:rPr lang="ar-JO" sz="2400" b="1" dirty="0">
                <a:solidFill>
                  <a:srgbClr val="990000"/>
                </a:solidFill>
              </a:rPr>
              <a:t>)، </a:t>
            </a:r>
            <a:r>
              <a:rPr lang="ar-JO" sz="2200" dirty="0"/>
              <a:t>وهي </a:t>
            </a:r>
            <a:r>
              <a:rPr lang="ar-SA" sz="2200" dirty="0"/>
              <a:t>حيوانات </a:t>
            </a:r>
            <a:r>
              <a:rPr lang="ar-SA" sz="2200" dirty="0" err="1"/>
              <a:t>يتكو</a:t>
            </a:r>
            <a:r>
              <a:rPr lang="ar-JO" sz="2200" dirty="0"/>
              <a:t>ّ</a:t>
            </a:r>
            <a:r>
              <a:rPr lang="ar-SA" sz="2200" dirty="0"/>
              <a:t>ن جسمها من ثلاثة أجزاء</a:t>
            </a:r>
            <a:r>
              <a:rPr lang="ar-JO" sz="2200" dirty="0" err="1"/>
              <a:t>،</a:t>
            </a:r>
            <a:r>
              <a:rPr lang="ar-JO" sz="2200" dirty="0"/>
              <a:t> </a:t>
            </a:r>
            <a:r>
              <a:rPr lang="ar-SA" sz="2200" dirty="0"/>
              <a:t>لها ستّ</a:t>
            </a:r>
            <a:r>
              <a:rPr lang="ar-JO" sz="2200" dirty="0"/>
              <a:t>ة</a:t>
            </a:r>
            <a:r>
              <a:rPr lang="ar-SA" sz="2200" dirty="0"/>
              <a:t> أرجل</a:t>
            </a:r>
            <a:r>
              <a:rPr lang="ar-JO" sz="2200" dirty="0" err="1"/>
              <a:t>،</a:t>
            </a:r>
            <a:r>
              <a:rPr lang="ar-SA" sz="2200" dirty="0"/>
              <a:t> ومعظم</a:t>
            </a:r>
            <a:r>
              <a:rPr lang="ar-JO" sz="2200" dirty="0"/>
              <a:t>ها </a:t>
            </a:r>
            <a:r>
              <a:rPr lang="ar-SA" sz="2200" dirty="0"/>
              <a:t>يبيض</a:t>
            </a:r>
            <a:r>
              <a:rPr lang="ar-JO" sz="2200" dirty="0" err="1"/>
              <a:t>.</a:t>
            </a:r>
            <a:r>
              <a:rPr lang="ar-JO" sz="2200" dirty="0"/>
              <a:t> </a:t>
            </a:r>
            <a:endParaRPr lang="en-US" sz="2200" dirty="0"/>
          </a:p>
          <a:p>
            <a:pPr algn="r" rtl="1"/>
            <a:endParaRPr lang="ar-JO" sz="2400" dirty="0"/>
          </a:p>
          <a:p>
            <a:pPr algn="r" rtl="1"/>
            <a:endParaRPr lang="ar-S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8867">
            <a:off x="6449036" y="2438647"/>
            <a:ext cx="1715653" cy="1200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733800"/>
            <a:ext cx="1961807" cy="130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895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ar-SA" dirty="0" smtClean="0"/>
          </a:p>
          <a:p>
            <a:r>
              <a:rPr lang="ar-SA" dirty="0" smtClean="0"/>
              <a:t>يطلب المعلم من الطالب رسم اشكال لحشرات </a:t>
            </a:r>
            <a:r>
              <a:rPr lang="ar-SA" dirty="0" err="1" smtClean="0"/>
              <a:t>متنوعه</a:t>
            </a:r>
            <a:r>
              <a:rPr lang="ar-SA" dirty="0" smtClean="0"/>
              <a:t> وتلوينها </a:t>
            </a:r>
          </a:p>
          <a:p>
            <a:r>
              <a:rPr lang="ar-SA" dirty="0" smtClean="0"/>
              <a:t>يذهب الطالب في نزهه </a:t>
            </a:r>
            <a:r>
              <a:rPr lang="ar-SA" dirty="0" err="1" smtClean="0"/>
              <a:t>للمزرعه</a:t>
            </a:r>
            <a:r>
              <a:rPr lang="ar-SA" dirty="0" smtClean="0"/>
              <a:t> للتعرف على الحشرات </a:t>
            </a:r>
            <a:r>
              <a:rPr lang="ar-SA" dirty="0" err="1" smtClean="0"/>
              <a:t>وانواعها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4" name="Oval Callout 9"/>
          <p:cNvSpPr/>
          <p:nvPr/>
        </p:nvSpPr>
        <p:spPr>
          <a:xfrm>
            <a:off x="4876800" y="381000"/>
            <a:ext cx="2743200" cy="1143000"/>
          </a:xfrm>
          <a:prstGeom prst="wedgeEllipseCallout">
            <a:avLst>
              <a:gd name="adj1" fmla="val 59539"/>
              <a:gd name="adj2" fmla="val 71454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1" dirty="0" smtClean="0">
                <a:solidFill>
                  <a:schemeClr val="tx1"/>
                </a:solidFill>
                <a:cs typeface="Arial" charset="0"/>
              </a:rPr>
              <a:t>فن </a:t>
            </a:r>
            <a:r>
              <a:rPr lang="ar-SA" sz="3600" b="1" dirty="0" err="1" smtClean="0">
                <a:solidFill>
                  <a:schemeClr val="tx1"/>
                </a:solidFill>
                <a:cs typeface="Arial" charset="0"/>
              </a:rPr>
              <a:t>ومتعه ....</a:t>
            </a:r>
            <a:r>
              <a:rPr lang="ar-SA" sz="3600" b="1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GB" sz="3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4851" y="5257800"/>
            <a:ext cx="2738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ذكاء طبيعي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04800" y="381000"/>
            <a:ext cx="8382000" cy="762000"/>
            <a:chOff x="457200" y="762000"/>
            <a:chExt cx="8382000" cy="762000"/>
          </a:xfrm>
        </p:grpSpPr>
        <p:sp>
          <p:nvSpPr>
            <p:cNvPr id="5" name="Pentagon 9"/>
            <p:cNvSpPr>
              <a:spLocks noChangeArrowheads="1"/>
            </p:cNvSpPr>
            <p:nvPr/>
          </p:nvSpPr>
          <p:spPr bwMode="auto">
            <a:xfrm>
              <a:off x="457200" y="762000"/>
              <a:ext cx="7391400" cy="762000"/>
            </a:xfrm>
            <a:prstGeom prst="homePlate">
              <a:avLst>
                <a:gd name="adj" fmla="val 44548"/>
              </a:avLst>
            </a:prstGeom>
            <a:solidFill>
              <a:srgbClr val="F8EF74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r" rtl="1"/>
              <a:r>
                <a:rPr lang="ar-JO" sz="3600" b="1">
                  <a:solidFill>
                    <a:srgbClr val="FF0000"/>
                  </a:solidFill>
                </a:rPr>
                <a:t>الدّرس الثّاني:  </a:t>
              </a:r>
              <a:r>
                <a:rPr lang="ar-JO" sz="3600" b="1">
                  <a:solidFill>
                    <a:srgbClr val="262673"/>
                  </a:solidFill>
                </a:rPr>
                <a:t>الحيوانات وحاجاتها</a:t>
              </a:r>
              <a:endParaRPr lang="en-US" sz="3600" b="1">
                <a:solidFill>
                  <a:srgbClr val="262673"/>
                </a:solidFill>
                <a:latin typeface="Calibri" pitchFamily="34" charset="0"/>
              </a:endParaRPr>
            </a:p>
          </p:txBody>
        </p:sp>
        <p:sp>
          <p:nvSpPr>
            <p:cNvPr id="6" name="Chevron 10"/>
            <p:cNvSpPr>
              <a:spLocks noChangeArrowheads="1"/>
            </p:cNvSpPr>
            <p:nvPr/>
          </p:nvSpPr>
          <p:spPr bwMode="auto">
            <a:xfrm>
              <a:off x="76962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E5B503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Chevron 11"/>
            <p:cNvSpPr>
              <a:spLocks noChangeArrowheads="1"/>
            </p:cNvSpPr>
            <p:nvPr/>
          </p:nvSpPr>
          <p:spPr bwMode="auto">
            <a:xfrm>
              <a:off x="80010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EE8008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" name="Chevron 12"/>
            <p:cNvSpPr>
              <a:spLocks noChangeArrowheads="1"/>
            </p:cNvSpPr>
            <p:nvPr/>
          </p:nvSpPr>
          <p:spPr bwMode="auto">
            <a:xfrm>
              <a:off x="83820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FF0000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9" name="Picture 11" descr="C:\Users\laila.yahya\Desktop\FOR UPLOADING 13-5-09\clip art\emg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8314">
            <a:off x="7505369" y="1568158"/>
            <a:ext cx="1058862" cy="917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828800" y="2362200"/>
            <a:ext cx="4724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JO" sz="2000" b="1" dirty="0"/>
              <a:t>تعرّفت في الدّرس السّابق على أنوع مختلفة من </a:t>
            </a:r>
            <a:r>
              <a:rPr lang="ar-JO" sz="2000" b="1" dirty="0" err="1"/>
              <a:t>الحيوانات..</a:t>
            </a:r>
            <a:r>
              <a:rPr lang="ar-JO" sz="2000" b="1" dirty="0"/>
              <a:t> </a:t>
            </a:r>
            <a:r>
              <a:rPr lang="ar-JO" sz="2000" b="1" dirty="0" err="1"/>
              <a:t>ولكن!!</a:t>
            </a:r>
            <a:r>
              <a:rPr lang="ar-JO" sz="2000" b="1" dirty="0"/>
              <a:t> ماذا تحتاج هذه الحيوانات لكي </a:t>
            </a:r>
            <a:r>
              <a:rPr lang="ar-JO" sz="2000" b="1" dirty="0" err="1"/>
              <a:t>تنمو؟</a:t>
            </a:r>
            <a:r>
              <a:rPr lang="ar-JO" sz="2000" b="1" dirty="0"/>
              <a:t> وهل تتناول جميع الحيوانات نوع الطّعام </a:t>
            </a:r>
            <a:r>
              <a:rPr lang="ar-JO" sz="2000" b="1" dirty="0" err="1"/>
              <a:t>نفسه؟؟</a:t>
            </a:r>
            <a:r>
              <a:rPr lang="ar-JO" sz="2000" b="1" dirty="0"/>
              <a:t> </a:t>
            </a:r>
          </a:p>
          <a:p>
            <a:pPr algn="ctr" rtl="1"/>
            <a:endParaRPr lang="ar-JO" sz="2000" b="1" dirty="0"/>
          </a:p>
        </p:txBody>
      </p:sp>
      <p:sp>
        <p:nvSpPr>
          <p:cNvPr id="12" name="Line Callout 3 (No Border) 14"/>
          <p:cNvSpPr/>
          <p:nvPr/>
        </p:nvSpPr>
        <p:spPr>
          <a:xfrm rot="10800000">
            <a:off x="1828800" y="2133600"/>
            <a:ext cx="4800600" cy="1447800"/>
          </a:xfrm>
          <a:prstGeom prst="callout3">
            <a:avLst>
              <a:gd name="adj1" fmla="val 18024"/>
              <a:gd name="adj2" fmla="val -1984"/>
              <a:gd name="adj3" fmla="val 18750"/>
              <a:gd name="adj4" fmla="val -16667"/>
              <a:gd name="adj5" fmla="val 82577"/>
              <a:gd name="adj6" fmla="val -18200"/>
              <a:gd name="adj7" fmla="val 91262"/>
              <a:gd name="adj8" fmla="val -26363"/>
            </a:avLst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600200" y="1981200"/>
            <a:ext cx="5105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12"/>
          <p:cNvSpPr/>
          <p:nvPr/>
        </p:nvSpPr>
        <p:spPr>
          <a:xfrm>
            <a:off x="3200400" y="762000"/>
            <a:ext cx="5410200" cy="609600"/>
          </a:xfrm>
          <a:prstGeom prst="flowChartDecis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ما حاجات الحيوانات؟ </a:t>
            </a: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" name="Rounded Rectangle 6"/>
          <p:cNvSpPr/>
          <p:nvPr/>
        </p:nvSpPr>
        <p:spPr>
          <a:xfrm>
            <a:off x="457200" y="1676400"/>
            <a:ext cx="8382000" cy="3352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endParaRPr lang="ar-JO">
              <a:solidFill>
                <a:schemeClr val="tx1"/>
              </a:solidFill>
              <a:cs typeface="Arial" charset="0"/>
            </a:endParaRPr>
          </a:p>
          <a:p>
            <a:pPr algn="r" rtl="1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914400" y="20574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JO" dirty="0"/>
              <a:t>تُعتبر الحيوانات مخلوقات حيّة، تحتاج إلى الطّعام والماء والهواء، ومكان لكي تعيش فيه( المأوى</a:t>
            </a:r>
            <a:r>
              <a:rPr lang="ar-JO" dirty="0" err="1"/>
              <a:t>).</a:t>
            </a:r>
            <a:r>
              <a:rPr lang="ar-JO" dirty="0"/>
              <a:t> </a:t>
            </a:r>
          </a:p>
          <a:p>
            <a:pPr algn="r" rtl="1">
              <a:buFont typeface="Wingdings" pitchFamily="2" charset="2"/>
              <a:buChar char="Ø"/>
            </a:pPr>
            <a:r>
              <a:rPr lang="ar-JO" dirty="0"/>
              <a:t>تعيش الحيوانات في أماكنَ مختلفةٍ، فمنها ما يعيش على اليابسة، ومنها ما يعيش في </a:t>
            </a:r>
            <a:r>
              <a:rPr lang="ar-JO" dirty="0" err="1"/>
              <a:t>الماء..</a:t>
            </a:r>
            <a:r>
              <a:rPr lang="ar-JO" dirty="0"/>
              <a:t> أعطِ </a:t>
            </a:r>
            <a:r>
              <a:rPr lang="ar-JO" dirty="0" err="1"/>
              <a:t>أمثلة.</a:t>
            </a:r>
            <a:r>
              <a:rPr lang="ar-JO" dirty="0"/>
              <a:t> </a:t>
            </a:r>
          </a:p>
        </p:txBody>
      </p:sp>
      <p:sp>
        <p:nvSpPr>
          <p:cNvPr id="7" name="Cloud Callout 11"/>
          <p:cNvSpPr/>
          <p:nvPr/>
        </p:nvSpPr>
        <p:spPr>
          <a:xfrm>
            <a:off x="2971800" y="3200400"/>
            <a:ext cx="3352800" cy="1371600"/>
          </a:xfrm>
          <a:prstGeom prst="cloudCallout">
            <a:avLst>
              <a:gd name="adj1" fmla="val 83980"/>
              <a:gd name="adj2" fmla="val -1872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>
                <a:solidFill>
                  <a:schemeClr val="tx1"/>
                </a:solidFill>
                <a:cs typeface="Arial" charset="0"/>
              </a:rPr>
              <a:t>بالتّعاون مع معلّمك.. بيّن كيف تساعد أجزاء جسم الحيوان المختلفة على تلبية حاجاته لكي يعيش... </a:t>
            </a: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8" name="Picture 7" descr="C:\Users\laila.yahya\Desktop\FOR UPLOADING 13-5-09\clip art\853f4883b2d750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6813">
            <a:off x="7384526" y="3031160"/>
            <a:ext cx="1103307" cy="1310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ounded Rectangle 13"/>
          <p:cNvSpPr/>
          <p:nvPr/>
        </p:nvSpPr>
        <p:spPr>
          <a:xfrm>
            <a:off x="762000" y="3657600"/>
            <a:ext cx="1828800" cy="10668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8"/>
          <p:cNvSpPr/>
          <p:nvPr/>
        </p:nvSpPr>
        <p:spPr>
          <a:xfrm>
            <a:off x="457200" y="1066800"/>
            <a:ext cx="8458200" cy="3962400"/>
          </a:xfrm>
          <a:prstGeom prst="flowChartDocumen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3352800" y="1219200"/>
            <a:ext cx="556260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J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لماذا تأكل </a:t>
            </a:r>
            <a:r>
              <a:rPr lang="ar-JO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الحيوانات؟</a:t>
            </a:r>
            <a:endParaRPr lang="ar-JO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ar-JO" dirty="0">
              <a:latin typeface="Arial" charset="0"/>
              <a:cs typeface="Arial" charset="0"/>
            </a:endParaRPr>
          </a:p>
          <a:p>
            <a:pPr algn="r" rtl="1">
              <a:buFont typeface="Wingdings" pitchFamily="2" charset="2"/>
              <a:buChar char="§"/>
              <a:defRPr/>
            </a:pPr>
            <a:r>
              <a:rPr lang="ar-JO" dirty="0">
                <a:latin typeface="Arial" charset="0"/>
                <a:cs typeface="Arial" charset="0"/>
              </a:rPr>
              <a:t>ماذا يأكل </a:t>
            </a:r>
            <a:r>
              <a:rPr lang="ar-JO" dirty="0" err="1">
                <a:latin typeface="Arial" charset="0"/>
                <a:cs typeface="Arial" charset="0"/>
              </a:rPr>
              <a:t>الأرنب؟</a:t>
            </a:r>
            <a:r>
              <a:rPr lang="ar-JO" dirty="0">
                <a:latin typeface="Arial" charset="0"/>
                <a:cs typeface="Arial" charset="0"/>
              </a:rPr>
              <a:t> </a:t>
            </a:r>
          </a:p>
          <a:p>
            <a:pPr algn="r" rtl="1">
              <a:buFont typeface="Wingdings" pitchFamily="2" charset="2"/>
              <a:buChar char="§"/>
              <a:defRPr/>
            </a:pPr>
            <a:endParaRPr lang="ar-JO" dirty="0">
              <a:latin typeface="Arial" charset="0"/>
              <a:cs typeface="Arial" charset="0"/>
            </a:endParaRPr>
          </a:p>
          <a:p>
            <a:pPr algn="r" rtl="1">
              <a:buFont typeface="Wingdings" pitchFamily="2" charset="2"/>
              <a:buChar char="§"/>
              <a:defRPr/>
            </a:pPr>
            <a:r>
              <a:rPr lang="ar-JO" dirty="0">
                <a:latin typeface="Arial" charset="0"/>
                <a:cs typeface="Arial" charset="0"/>
              </a:rPr>
              <a:t> ماذا يأكل </a:t>
            </a:r>
            <a:r>
              <a:rPr lang="ar-JO" dirty="0" err="1">
                <a:latin typeface="Arial" charset="0"/>
                <a:cs typeface="Arial" charset="0"/>
              </a:rPr>
              <a:t>الأسد؟</a:t>
            </a:r>
            <a:r>
              <a:rPr lang="ar-JO" dirty="0">
                <a:latin typeface="Arial" charset="0"/>
                <a:cs typeface="Arial" charset="0"/>
              </a:rPr>
              <a:t>  </a:t>
            </a:r>
          </a:p>
          <a:p>
            <a:pPr algn="r" rtl="1">
              <a:buFont typeface="Wingdings" pitchFamily="2" charset="2"/>
              <a:buChar char="§"/>
              <a:defRPr/>
            </a:pPr>
            <a:endParaRPr lang="ar-JO" dirty="0"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JO" dirty="0">
                <a:latin typeface="Arial" charset="0"/>
                <a:cs typeface="Arial" charset="0"/>
              </a:rPr>
              <a:t>تسمّى الحيوانات التي تأكل النّباتات فقط </a:t>
            </a:r>
            <a:r>
              <a:rPr lang="ar-JO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آكلات الأعشاب،</a:t>
            </a:r>
            <a:r>
              <a:rPr lang="ar-JO" dirty="0">
                <a:latin typeface="Arial" charset="0"/>
                <a:cs typeface="Arial" charset="0"/>
              </a:rPr>
              <a:t> مثل: </a:t>
            </a:r>
            <a:r>
              <a:rPr lang="ar-JO" dirty="0" err="1">
                <a:latin typeface="Arial" charset="0"/>
                <a:cs typeface="Arial" charset="0"/>
              </a:rPr>
              <a:t>الأرنب.</a:t>
            </a:r>
            <a:r>
              <a:rPr lang="ar-JO" dirty="0">
                <a:latin typeface="Arial" charset="0"/>
                <a:cs typeface="Arial" charset="0"/>
              </a:rPr>
              <a:t> </a:t>
            </a:r>
          </a:p>
          <a:p>
            <a:pPr algn="r" rtl="1">
              <a:defRPr/>
            </a:pPr>
            <a:endParaRPr lang="ar-JO" dirty="0"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JO" dirty="0">
                <a:latin typeface="Arial" charset="0"/>
                <a:cs typeface="Arial" charset="0"/>
              </a:rPr>
              <a:t>تسمّى الحيوانات التي تأكل اللّحوم فقط </a:t>
            </a:r>
            <a:r>
              <a:rPr lang="ar-JO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آكلات اللّحوم،</a:t>
            </a:r>
            <a:r>
              <a:rPr lang="ar-JO" dirty="0">
                <a:latin typeface="Arial" charset="0"/>
                <a:cs typeface="Arial" charset="0"/>
              </a:rPr>
              <a:t> مثل: </a:t>
            </a:r>
            <a:r>
              <a:rPr lang="ar-JO" dirty="0" err="1">
                <a:latin typeface="Arial" charset="0"/>
                <a:cs typeface="Arial" charset="0"/>
              </a:rPr>
              <a:t>الأسد.</a:t>
            </a:r>
            <a:r>
              <a:rPr lang="ar-JO" dirty="0">
                <a:latin typeface="Arial" charset="0"/>
                <a:cs typeface="Arial" charset="0"/>
              </a:rPr>
              <a:t> </a:t>
            </a:r>
          </a:p>
          <a:p>
            <a:pPr algn="r" rtl="1">
              <a:defRPr/>
            </a:pPr>
            <a:endParaRPr lang="ar-JO" dirty="0"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1600200" cy="1424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1676400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3400" y="762000"/>
            <a:ext cx="8089900" cy="3886200"/>
            <a:chOff x="533400" y="762000"/>
            <a:chExt cx="8089900" cy="3886200"/>
          </a:xfrm>
        </p:grpSpPr>
        <p:sp>
          <p:nvSpPr>
            <p:cNvPr id="5" name="Cloud Callout 7"/>
            <p:cNvSpPr/>
            <p:nvPr/>
          </p:nvSpPr>
          <p:spPr>
            <a:xfrm>
              <a:off x="4419600" y="762000"/>
              <a:ext cx="2743200" cy="914400"/>
            </a:xfrm>
            <a:prstGeom prst="cloudCallout">
              <a:avLst>
                <a:gd name="adj1" fmla="val 62995"/>
                <a:gd name="adj2" fmla="val 60411"/>
              </a:avLst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r-JO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نشاط </a:t>
              </a:r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-2-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  <p:sp>
          <p:nvSpPr>
            <p:cNvPr id="6" name="Folded Corner 8"/>
            <p:cNvSpPr/>
            <p:nvPr/>
          </p:nvSpPr>
          <p:spPr>
            <a:xfrm>
              <a:off x="533400" y="2286000"/>
              <a:ext cx="7924800" cy="2362200"/>
            </a:xfrm>
            <a:prstGeom prst="foldedCorner">
              <a:avLst>
                <a:gd name="adj" fmla="val 15039"/>
              </a:avLst>
            </a:prstGeom>
            <a:solidFill>
              <a:srgbClr val="FBC5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rtl="1">
                <a:buFont typeface="Wingdings" pitchFamily="2" charset="2"/>
                <a:buChar char="v"/>
                <a:defRPr/>
              </a:pPr>
              <a:r>
                <a:rPr lang="ar-JO" sz="2800" b="1" dirty="0">
                  <a:solidFill>
                    <a:schemeClr val="tx1"/>
                  </a:solidFill>
                </a:rPr>
                <a:t>قارن بين أسنان الحيوانات آكلة الأعشاب والحيوانات آكلة اللّحوم، واجمع صورًا توضّح ذلك ... </a:t>
              </a:r>
            </a:p>
            <a:p>
              <a:pPr algn="r" rtl="1">
                <a:defRPr/>
              </a:pPr>
              <a:endParaRPr lang="ar-JO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 rtl="1">
                <a:defRPr/>
              </a:pPr>
              <a:endParaRPr lang="ar-S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8" descr="C:\Users\laila.yahya\Desktop\FOR UPLOADING 13-5-09\clip art\app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58319">
              <a:off x="7451725" y="1063625"/>
              <a:ext cx="117157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3256462" y="5562600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ذكاء ذاتي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57200" y="381000"/>
            <a:ext cx="8382000" cy="762000"/>
            <a:chOff x="457200" y="762000"/>
            <a:chExt cx="8382000" cy="762000"/>
          </a:xfrm>
        </p:grpSpPr>
        <p:sp>
          <p:nvSpPr>
            <p:cNvPr id="5" name="Pentagon 9"/>
            <p:cNvSpPr>
              <a:spLocks noChangeArrowheads="1"/>
            </p:cNvSpPr>
            <p:nvPr/>
          </p:nvSpPr>
          <p:spPr bwMode="auto">
            <a:xfrm>
              <a:off x="457200" y="762000"/>
              <a:ext cx="7391400" cy="762000"/>
            </a:xfrm>
            <a:prstGeom prst="homePlate">
              <a:avLst>
                <a:gd name="adj" fmla="val 44548"/>
              </a:avLst>
            </a:prstGeom>
            <a:solidFill>
              <a:srgbClr val="F8EF74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r" rtl="1"/>
              <a:r>
                <a:rPr lang="ar-JO" sz="3600" b="1">
                  <a:solidFill>
                    <a:srgbClr val="FF0000"/>
                  </a:solidFill>
                </a:rPr>
                <a:t>الدّرس الثّالث:  </a:t>
              </a:r>
              <a:r>
                <a:rPr lang="ar-JO" sz="3600" b="1">
                  <a:solidFill>
                    <a:srgbClr val="262673"/>
                  </a:solidFill>
                </a:rPr>
                <a:t>الحيوانات تنمو وتتغيّر</a:t>
              </a:r>
              <a:endParaRPr lang="en-US" sz="3600" b="1">
                <a:solidFill>
                  <a:srgbClr val="262673"/>
                </a:solidFill>
                <a:latin typeface="Calibri" pitchFamily="34" charset="0"/>
              </a:endParaRPr>
            </a:p>
          </p:txBody>
        </p:sp>
        <p:sp>
          <p:nvSpPr>
            <p:cNvPr id="6" name="Chevron 10"/>
            <p:cNvSpPr>
              <a:spLocks noChangeArrowheads="1"/>
            </p:cNvSpPr>
            <p:nvPr/>
          </p:nvSpPr>
          <p:spPr bwMode="auto">
            <a:xfrm>
              <a:off x="76962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E5B503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Chevron 11"/>
            <p:cNvSpPr>
              <a:spLocks noChangeArrowheads="1"/>
            </p:cNvSpPr>
            <p:nvPr/>
          </p:nvSpPr>
          <p:spPr bwMode="auto">
            <a:xfrm>
              <a:off x="80010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EE8008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" name="Chevron 12"/>
            <p:cNvSpPr>
              <a:spLocks noChangeArrowheads="1"/>
            </p:cNvSpPr>
            <p:nvPr/>
          </p:nvSpPr>
          <p:spPr bwMode="auto">
            <a:xfrm>
              <a:off x="83820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FF0000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9" name="Picture 11" descr="C:\Users\laila.yahya\Desktop\FOR UPLOADING 13-5-09\clip art\emg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8314">
            <a:off x="7505369" y="1796757"/>
            <a:ext cx="1058862" cy="9175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600200" y="2971800"/>
            <a:ext cx="472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JO" sz="2800" b="1" dirty="0"/>
              <a:t>تعرّفت سابقًا على دورة حياة الكائنات الحيّة، فجميع الحيوانات تنمو وتتغيّر، فهي تلد وتكبر ثمّ تُنجب صغارًا تشبهها، ثمّ </a:t>
            </a:r>
            <a:r>
              <a:rPr lang="ar-JO" sz="2800" b="1" dirty="0" err="1"/>
              <a:t>تموت.</a:t>
            </a:r>
            <a:r>
              <a:rPr lang="ar-JO" sz="2800" b="1" dirty="0"/>
              <a:t> </a:t>
            </a:r>
          </a:p>
          <a:p>
            <a:pPr algn="ctr" rtl="1"/>
            <a:endParaRPr lang="ar-JO" sz="2000" b="1" dirty="0"/>
          </a:p>
        </p:txBody>
      </p:sp>
      <p:sp>
        <p:nvSpPr>
          <p:cNvPr id="11" name="Line Callout 3 (No Border) 15"/>
          <p:cNvSpPr/>
          <p:nvPr/>
        </p:nvSpPr>
        <p:spPr>
          <a:xfrm rot="10800000">
            <a:off x="1600200" y="2362200"/>
            <a:ext cx="4800600" cy="1447800"/>
          </a:xfrm>
          <a:prstGeom prst="callout3">
            <a:avLst>
              <a:gd name="adj1" fmla="val 18024"/>
              <a:gd name="adj2" fmla="val -1984"/>
              <a:gd name="adj3" fmla="val 18750"/>
              <a:gd name="adj4" fmla="val -16667"/>
              <a:gd name="adj5" fmla="val 82577"/>
              <a:gd name="adj6" fmla="val -18200"/>
              <a:gd name="adj7" fmla="val 91262"/>
              <a:gd name="adj8" fmla="val -2636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76400" y="2514600"/>
            <a:ext cx="4648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646113" y="4800600"/>
            <a:ext cx="1990725" cy="1196975"/>
            <a:chOff x="645630" y="5443557"/>
            <a:chExt cx="1991592" cy="1197748"/>
          </a:xfrm>
        </p:grpSpPr>
        <p:sp>
          <p:nvSpPr>
            <p:cNvPr id="14" name="Rounded Rectangle 17"/>
            <p:cNvSpPr/>
            <p:nvPr/>
          </p:nvSpPr>
          <p:spPr>
            <a:xfrm rot="20994152">
              <a:off x="645630" y="5443557"/>
              <a:ext cx="1253083" cy="113103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ounded Rectangle 18"/>
            <p:cNvSpPr/>
            <p:nvPr/>
          </p:nvSpPr>
          <p:spPr>
            <a:xfrm rot="21009291">
              <a:off x="1782775" y="5904229"/>
              <a:ext cx="854447" cy="737076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874713"/>
            <a:ext cx="9067800" cy="533400"/>
            <a:chOff x="76200" y="838200"/>
            <a:chExt cx="9067800" cy="533400"/>
          </a:xfrm>
        </p:grpSpPr>
        <p:sp>
          <p:nvSpPr>
            <p:cNvPr id="5" name="Rounded Rectangle 21"/>
            <p:cNvSpPr/>
            <p:nvPr/>
          </p:nvSpPr>
          <p:spPr>
            <a:xfrm>
              <a:off x="6477000" y="838200"/>
              <a:ext cx="2667000" cy="533400"/>
            </a:xfrm>
            <a:prstGeom prst="roundRect">
              <a:avLst/>
            </a:prstGeom>
            <a:gradFill flip="none" rotWithShape="1">
              <a:gsLst>
                <a:gs pos="0">
                  <a:srgbClr val="F7BB25">
                    <a:shade val="30000"/>
                    <a:satMod val="115000"/>
                  </a:srgbClr>
                </a:gs>
                <a:gs pos="50000">
                  <a:srgbClr val="F7BB25">
                    <a:shade val="67500"/>
                    <a:satMod val="115000"/>
                  </a:srgbClr>
                </a:gs>
                <a:gs pos="100000">
                  <a:srgbClr val="F7BB25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99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ar-JO" sz="2000" b="1" dirty="0">
                  <a:solidFill>
                    <a:srgbClr val="000000"/>
                  </a:solidFill>
                  <a:cs typeface="Arial" charset="0"/>
                </a:rPr>
                <a:t>الفصل الثّالث</a:t>
              </a:r>
              <a:endParaRPr lang="en-US" sz="2000" b="1" dirty="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6" name="Straight Connector 22"/>
            <p:cNvCxnSpPr/>
            <p:nvPr/>
          </p:nvCxnSpPr>
          <p:spPr>
            <a:xfrm rot="10800000">
              <a:off x="76200" y="1143000"/>
              <a:ext cx="6400800" cy="1587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Rectangle 15"/>
          <p:cNvSpPr/>
          <p:nvPr/>
        </p:nvSpPr>
        <p:spPr>
          <a:xfrm>
            <a:off x="5943600" y="1941513"/>
            <a:ext cx="2971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 sz="6000" b="1" dirty="0">
                <a:solidFill>
                  <a:srgbClr val="990000"/>
                </a:solidFill>
                <a:cs typeface="Arial" charset="0"/>
              </a:rPr>
              <a:t>الحيوانات من حولنا</a:t>
            </a:r>
            <a:endParaRPr lang="en-US" sz="6000" b="1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8" name="Rounded Rectangle 27"/>
          <p:cNvSpPr/>
          <p:nvPr/>
        </p:nvSpPr>
        <p:spPr bwMode="auto">
          <a:xfrm>
            <a:off x="0" y="2286000"/>
            <a:ext cx="37338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JO" sz="2400" b="1" dirty="0">
                <a:solidFill>
                  <a:srgbClr val="000000"/>
                </a:solidFill>
                <a:cs typeface="Arial" charset="0"/>
              </a:rPr>
              <a:t>الدّرس الأوّل: أنواع الحيوانات 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ounded Rectangle 28"/>
          <p:cNvSpPr/>
          <p:nvPr/>
        </p:nvSpPr>
        <p:spPr bwMode="auto">
          <a:xfrm>
            <a:off x="0" y="3048000"/>
            <a:ext cx="37338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JO" sz="2400" b="1" dirty="0">
                <a:solidFill>
                  <a:srgbClr val="000000"/>
                </a:solidFill>
                <a:cs typeface="Arial" charset="0"/>
              </a:rPr>
              <a:t>الدّرس الثّاني: الحيوانات وحاجتها 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ounded Rectangle 12"/>
          <p:cNvSpPr/>
          <p:nvPr/>
        </p:nvSpPr>
        <p:spPr bwMode="auto">
          <a:xfrm>
            <a:off x="0" y="3810000"/>
            <a:ext cx="38862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rtl="1">
              <a:defRPr/>
            </a:pPr>
            <a:r>
              <a:rPr lang="ar-JO" sz="2400" b="1" dirty="0">
                <a:solidFill>
                  <a:srgbClr val="000000"/>
                </a:solidFill>
                <a:cs typeface="Arial" charset="0"/>
              </a:rPr>
              <a:t>الدّرس الثّالث: الحيوانات تنمو وتتغيّر 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Folded Corner 26"/>
          <p:cNvSpPr/>
          <p:nvPr/>
        </p:nvSpPr>
        <p:spPr>
          <a:xfrm>
            <a:off x="7522461" y="5218174"/>
            <a:ext cx="1295343" cy="838144"/>
          </a:xfrm>
          <a:prstGeom prst="foldedCorner">
            <a:avLst>
              <a:gd name="adj" fmla="val 41273"/>
            </a:avLst>
          </a:prstGeom>
          <a:gradFill flip="none" rotWithShape="1">
            <a:gsLst>
              <a:gs pos="0">
                <a:srgbClr val="F7BB25">
                  <a:shade val="30000"/>
                  <a:satMod val="115000"/>
                </a:srgbClr>
              </a:gs>
              <a:gs pos="50000">
                <a:srgbClr val="F7BB25">
                  <a:shade val="67500"/>
                  <a:satMod val="115000"/>
                </a:srgbClr>
              </a:gs>
              <a:gs pos="100000">
                <a:srgbClr val="F7BB2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endParaRPr lang="ar-JO" dirty="0">
              <a:solidFill>
                <a:srgbClr val="000000"/>
              </a:solidFill>
              <a:cs typeface="Arial" charset="0"/>
            </a:endParaRPr>
          </a:p>
          <a:p>
            <a:pPr algn="ctr" rtl="1">
              <a:defRPr/>
            </a:pPr>
            <a:r>
              <a:rPr lang="ar-JO" dirty="0">
                <a:solidFill>
                  <a:srgbClr val="000000"/>
                </a:solidFill>
                <a:cs typeface="Arial" charset="0"/>
              </a:rPr>
              <a:t>الفكرة العامّة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809026" y="5410200"/>
            <a:ext cx="3679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JO" sz="3200" b="1" dirty="0">
                <a:solidFill>
                  <a:srgbClr val="000000"/>
                </a:solidFill>
              </a:rPr>
              <a:t>ماذا أعرف عن الحيوانات</a:t>
            </a:r>
            <a:r>
              <a:rPr lang="ar-SA" sz="3200" b="1" dirty="0" err="1">
                <a:solidFill>
                  <a:srgbClr val="000000"/>
                </a:solidFill>
              </a:rPr>
              <a:t>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3124200" y="990600"/>
            <a:ext cx="5562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q"/>
              <a:defRPr/>
            </a:pPr>
            <a:r>
              <a:rPr lang="ar-J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كيف تنمو الثّدييّات </a:t>
            </a:r>
            <a:r>
              <a:rPr lang="ar-JO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وتتغيّر؟</a:t>
            </a:r>
            <a:endParaRPr lang="ar-JO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ar-JO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ar-J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ar-JO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تلد الثّدييّات صغارها، وتعتني </a:t>
            </a:r>
            <a:r>
              <a:rPr lang="ar-JO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بها</a:t>
            </a:r>
            <a:r>
              <a:rPr lang="ar-JO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إلى أن تكبر وتستطيع الاعتناء </a:t>
            </a:r>
            <a:r>
              <a:rPr lang="ar-JO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بنفسها.</a:t>
            </a:r>
            <a:r>
              <a:rPr lang="ar-JO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r" rtl="1">
              <a:buFont typeface="Wingdings" pitchFamily="2" charset="2"/>
              <a:buChar char="ü"/>
              <a:defRPr/>
            </a:pPr>
            <a:endParaRPr lang="ar-JO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JO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ar-JO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مثال: دورة حياة الأرنب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</a:t>
            </a:r>
            <a:endParaRPr lang="ar-JO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J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ar-JO" sz="1400" dirty="0"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09600" y="2425700"/>
            <a:ext cx="5486400" cy="3840163"/>
            <a:chOff x="609600" y="2425831"/>
            <a:chExt cx="5486400" cy="3840033"/>
          </a:xfrm>
        </p:grpSpPr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2895600" y="3505200"/>
              <a:ext cx="14269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1"/>
              <a:r>
                <a:rPr lang="ar-SA" sz="1600"/>
                <a:t>أرنب حديث الولادة</a:t>
              </a:r>
              <a:endParaRPr lang="en-US" sz="1600"/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4648200" y="5486400"/>
              <a:ext cx="9861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ar-SA" sz="1600"/>
                <a:t>أرنب صغير</a:t>
              </a:r>
              <a:endParaRPr lang="en-US" sz="1600"/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609600" y="5486400"/>
              <a:ext cx="13388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ar-SA" sz="1600"/>
                <a:t>أرنب مكتمل الن</a:t>
              </a:r>
              <a:r>
                <a:rPr lang="ar-JO" sz="1600"/>
                <a:t>ّ</a:t>
              </a:r>
              <a:r>
                <a:rPr lang="ar-SA" sz="1600"/>
                <a:t>مو</a:t>
              </a:r>
              <a:r>
                <a:rPr lang="ar-JO" sz="1600"/>
                <a:t>ّ</a:t>
              </a:r>
              <a:endParaRPr lang="en-US" sz="1600"/>
            </a:p>
          </p:txBody>
        </p:sp>
        <p:sp>
          <p:nvSpPr>
            <p:cNvPr id="9" name="Rounded Rectangle 23"/>
            <p:cNvSpPr/>
            <p:nvPr/>
          </p:nvSpPr>
          <p:spPr>
            <a:xfrm>
              <a:off x="685800" y="4343466"/>
              <a:ext cx="1219200" cy="1027078"/>
            </a:xfrm>
            <a:prstGeom prst="roundRect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ounded Rectangle 24"/>
            <p:cNvSpPr/>
            <p:nvPr/>
          </p:nvSpPr>
          <p:spPr>
            <a:xfrm>
              <a:off x="4648200" y="4495861"/>
              <a:ext cx="1447800" cy="914369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ounded Rectangle 25"/>
            <p:cNvSpPr/>
            <p:nvPr/>
          </p:nvSpPr>
          <p:spPr>
            <a:xfrm>
              <a:off x="2895600" y="2514728"/>
              <a:ext cx="1447800" cy="914369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Curved Left Arrow 26"/>
            <p:cNvSpPr/>
            <p:nvPr/>
          </p:nvSpPr>
          <p:spPr>
            <a:xfrm rot="19784872">
              <a:off x="4900613" y="2632199"/>
              <a:ext cx="646112" cy="1781115"/>
            </a:xfrm>
            <a:prstGeom prst="curvedLeftArrow">
              <a:avLst>
                <a:gd name="adj1" fmla="val 25000"/>
                <a:gd name="adj2" fmla="val 43714"/>
                <a:gd name="adj3" fmla="val 25000"/>
              </a:avLst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3" name="Curved Left Arrow 27"/>
            <p:cNvSpPr/>
            <p:nvPr/>
          </p:nvSpPr>
          <p:spPr>
            <a:xfrm rot="5400000">
              <a:off x="3153576" y="4542641"/>
              <a:ext cx="474647" cy="2971800"/>
            </a:xfrm>
            <a:prstGeom prst="curvedLeftArrow">
              <a:avLst>
                <a:gd name="adj1" fmla="val 25000"/>
                <a:gd name="adj2" fmla="val 43714"/>
                <a:gd name="adj3" fmla="val 25000"/>
              </a:avLst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4" name="Curved Left Arrow 28"/>
            <p:cNvSpPr/>
            <p:nvPr/>
          </p:nvSpPr>
          <p:spPr>
            <a:xfrm rot="13305099">
              <a:off x="1593850" y="2425831"/>
              <a:ext cx="663575" cy="1838263"/>
            </a:xfrm>
            <a:prstGeom prst="curvedLeftArrow">
              <a:avLst>
                <a:gd name="adj1" fmla="val 25000"/>
                <a:gd name="adj2" fmla="val 43714"/>
                <a:gd name="adj3" fmla="val 25000"/>
              </a:avLst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0" y="3374369"/>
            <a:ext cx="2929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ذكاء حركي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3200400" y="381000"/>
            <a:ext cx="55626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q"/>
              <a:defRPr/>
            </a:pPr>
            <a:r>
              <a:rPr lang="ar-J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كيف تنمو الطّيور </a:t>
            </a:r>
            <a:r>
              <a:rPr lang="ar-JO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وتتغيّر؟</a:t>
            </a:r>
            <a:endParaRPr lang="ar-JO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ar-JO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ar-J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ar-JO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تَخرج صغار الطّيور من البيض، ويقوم آباؤها بإطعامها والاعتناء </a:t>
            </a:r>
            <a:r>
              <a:rPr lang="ar-JO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بها.</a:t>
            </a:r>
            <a:r>
              <a:rPr lang="ar-JO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r" rtl="1"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ar-JO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ar-JO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مثال: دورة حياة الحمامة </a:t>
            </a:r>
          </a:p>
          <a:p>
            <a:pPr algn="r" rtl="1">
              <a:defRPr/>
            </a:pPr>
            <a:r>
              <a:rPr lang="ar-JO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ar-JO" sz="1400" dirty="0">
              <a:latin typeface="Arial" charset="0"/>
              <a:cs typeface="Arial" charset="0"/>
            </a:endParaRPr>
          </a:p>
          <a:p>
            <a:pPr algn="r" rtl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81000" y="2057400"/>
            <a:ext cx="5257800" cy="4241800"/>
            <a:chOff x="381000" y="2057400"/>
            <a:chExt cx="5257800" cy="4242375"/>
          </a:xfrm>
        </p:grpSpPr>
        <p:sp>
          <p:nvSpPr>
            <p:cNvPr id="6" name="Rectangle 110"/>
            <p:cNvSpPr>
              <a:spLocks noChangeArrowheads="1"/>
            </p:cNvSpPr>
            <p:nvPr/>
          </p:nvSpPr>
          <p:spPr bwMode="auto">
            <a:xfrm>
              <a:off x="2362200" y="3200400"/>
              <a:ext cx="8771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ar-SA" sz="1600"/>
                <a:t>عمرها يوم</a:t>
              </a:r>
              <a:endParaRPr lang="en-US" sz="1600"/>
            </a:p>
          </p:txBody>
        </p:sp>
        <p:sp>
          <p:nvSpPr>
            <p:cNvPr id="7" name="Rectangle 111"/>
            <p:cNvSpPr>
              <a:spLocks noChangeArrowheads="1"/>
            </p:cNvSpPr>
            <p:nvPr/>
          </p:nvSpPr>
          <p:spPr bwMode="auto">
            <a:xfrm>
              <a:off x="3733800" y="4419600"/>
              <a:ext cx="1905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1600"/>
                <a:t>عمرها أسبوعان ولها</a:t>
              </a:r>
              <a:r>
                <a:rPr lang="ar-JO" sz="1600"/>
                <a:t> </a:t>
              </a:r>
              <a:r>
                <a:rPr lang="ar-SA" sz="1600"/>
                <a:t>ريش ناعم</a:t>
              </a:r>
              <a:endParaRPr lang="en-US" sz="1600"/>
            </a:p>
          </p:txBody>
        </p:sp>
        <p:sp>
          <p:nvSpPr>
            <p:cNvPr id="8" name="Rectangle 112"/>
            <p:cNvSpPr>
              <a:spLocks noChangeArrowheads="1"/>
            </p:cNvSpPr>
            <p:nvPr/>
          </p:nvSpPr>
          <p:spPr bwMode="auto">
            <a:xfrm>
              <a:off x="1371600" y="5715000"/>
              <a:ext cx="2743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1600"/>
                <a:t>عمرها ثلاثة أسابيع، وهي</a:t>
              </a:r>
              <a:endParaRPr lang="en-US" sz="1600"/>
            </a:p>
            <a:p>
              <a:pPr algn="ctr"/>
              <a:r>
                <a:rPr lang="ar-SA" sz="1600"/>
                <a:t>قادرة على العناية بنفسها</a:t>
              </a:r>
              <a:endParaRPr lang="en-US" sz="1600"/>
            </a:p>
          </p:txBody>
        </p:sp>
        <p:sp>
          <p:nvSpPr>
            <p:cNvPr id="9" name="Rectangle 113"/>
            <p:cNvSpPr>
              <a:spLocks noChangeArrowheads="1"/>
            </p:cNvSpPr>
            <p:nvPr/>
          </p:nvSpPr>
          <p:spPr bwMode="auto">
            <a:xfrm>
              <a:off x="381000" y="4114800"/>
              <a:ext cx="14077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ar-SA" sz="1600"/>
                <a:t>حمامة مكتملة الن</a:t>
              </a:r>
              <a:r>
                <a:rPr lang="ar-JO" sz="1600"/>
                <a:t>ّ</a:t>
              </a:r>
              <a:r>
                <a:rPr lang="ar-SA" sz="1600"/>
                <a:t>مو</a:t>
              </a:r>
              <a:r>
                <a:rPr lang="ar-JO" sz="1600"/>
                <a:t>ّ</a:t>
              </a:r>
              <a:endParaRPr lang="en-US" sz="1600"/>
            </a:p>
          </p:txBody>
        </p:sp>
        <p:sp>
          <p:nvSpPr>
            <p:cNvPr id="10" name="Rounded Rectangle 16"/>
            <p:cNvSpPr/>
            <p:nvPr/>
          </p:nvSpPr>
          <p:spPr>
            <a:xfrm>
              <a:off x="1981200" y="4648551"/>
              <a:ext cx="1524000" cy="1066945"/>
            </a:xfrm>
            <a:prstGeom prst="roundRect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ounded Rectangle 17"/>
            <p:cNvSpPr/>
            <p:nvPr/>
          </p:nvSpPr>
          <p:spPr>
            <a:xfrm>
              <a:off x="3886200" y="3429186"/>
              <a:ext cx="1371600" cy="838314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Rounded Rectangle 18"/>
            <p:cNvSpPr/>
            <p:nvPr/>
          </p:nvSpPr>
          <p:spPr>
            <a:xfrm>
              <a:off x="2133600" y="2057400"/>
              <a:ext cx="1524000" cy="1066945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Rounded Rectangle 19"/>
            <p:cNvSpPr/>
            <p:nvPr/>
          </p:nvSpPr>
          <p:spPr>
            <a:xfrm>
              <a:off x="533400" y="3276765"/>
              <a:ext cx="1295400" cy="838314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ight Arrow 20"/>
            <p:cNvSpPr/>
            <p:nvPr/>
          </p:nvSpPr>
          <p:spPr>
            <a:xfrm rot="1937400">
              <a:off x="3640138" y="2876661"/>
              <a:ext cx="1147762" cy="265149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Left Arrow 22"/>
            <p:cNvSpPr/>
            <p:nvPr/>
          </p:nvSpPr>
          <p:spPr>
            <a:xfrm rot="20355903">
              <a:off x="3663950" y="5134392"/>
              <a:ext cx="1066800" cy="228631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" name="Left Arrow 23"/>
            <p:cNvSpPr/>
            <p:nvPr/>
          </p:nvSpPr>
          <p:spPr>
            <a:xfrm rot="2446918">
              <a:off x="965200" y="4832726"/>
              <a:ext cx="1041400" cy="276262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1"/>
          <p:cNvSpPr/>
          <p:nvPr/>
        </p:nvSpPr>
        <p:spPr>
          <a:xfrm>
            <a:off x="4419600" y="762000"/>
            <a:ext cx="2743200" cy="914400"/>
          </a:xfrm>
          <a:prstGeom prst="cloudCallout">
            <a:avLst>
              <a:gd name="adj1" fmla="val 66443"/>
              <a:gd name="adj2" fmla="val 58112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JO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نشاط </a:t>
            </a:r>
            <a:r>
              <a:rPr lang="ar-JO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-3-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5" name="Picture 2" descr="C:\Users\laila.yahya\Desktop\FOR UPLOADING 13-5-09\clip art\ap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7048">
            <a:off x="7459663" y="1370013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ded Corner 2"/>
          <p:cNvSpPr/>
          <p:nvPr/>
        </p:nvSpPr>
        <p:spPr>
          <a:xfrm>
            <a:off x="533400" y="2438400"/>
            <a:ext cx="7924800" cy="1981200"/>
          </a:xfrm>
          <a:prstGeom prst="foldedCorner">
            <a:avLst>
              <a:gd name="adj" fmla="val 15039"/>
            </a:avLst>
          </a:prstGeom>
          <a:solidFill>
            <a:srgbClr val="FBC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buFont typeface="Wingdings" pitchFamily="2" charset="2"/>
              <a:buChar char="v"/>
              <a:defRPr/>
            </a:pPr>
            <a:r>
              <a:rPr lang="ar-JO" sz="2800" b="1" dirty="0">
                <a:solidFill>
                  <a:schemeClr val="tx1"/>
                </a:solidFill>
              </a:rPr>
              <a:t>ارسم مراحل مختلفة من دورة حياة كائن حيّ، تقوم باختياره أنت وزميلك، ثمّ ناقشها مع معلّمك. </a:t>
            </a:r>
          </a:p>
          <a:p>
            <a:pPr algn="r" rtl="1">
              <a:defRPr/>
            </a:pPr>
            <a:endParaRPr lang="ar-JO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defRPr/>
            </a:pPr>
            <a:endParaRPr lang="ar-S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62200" y="2209800"/>
            <a:ext cx="5638800" cy="30781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ar-SA" sz="6600" dirty="0" smtClean="0"/>
              <a:t>       تم بحمد الله</a:t>
            </a:r>
            <a:endParaRPr lang="ar-S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895600" y="457200"/>
            <a:ext cx="533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4800" b="1" dirty="0" smtClean="0">
                <a:solidFill>
                  <a:schemeClr val="accent2"/>
                </a:solidFill>
              </a:rPr>
              <a:t>تصنيف الحيوانات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graphicFrame>
        <p:nvGraphicFramePr>
          <p:cNvPr id="26" name="رسم تخطيطي 25"/>
          <p:cNvGraphicFramePr/>
          <p:nvPr/>
        </p:nvGraphicFramePr>
        <p:xfrm>
          <a:off x="16002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4"/>
          <p:cNvSpPr>
            <a:spLocks noChangeArrowheads="1"/>
          </p:cNvSpPr>
          <p:nvPr/>
        </p:nvSpPr>
        <p:spPr bwMode="auto">
          <a:xfrm>
            <a:off x="304800" y="990600"/>
            <a:ext cx="7391400" cy="762000"/>
          </a:xfrm>
          <a:prstGeom prst="homePlate">
            <a:avLst>
              <a:gd name="adj" fmla="val 44548"/>
            </a:avLst>
          </a:prstGeom>
          <a:solidFill>
            <a:srgbClr val="F8EF74"/>
          </a:solidFill>
          <a:ln w="25400" algn="ctr">
            <a:solidFill>
              <a:srgbClr val="F56E09"/>
            </a:solidFill>
            <a:miter lim="800000"/>
            <a:headEnd/>
            <a:tailEnd/>
          </a:ln>
        </p:spPr>
        <p:txBody>
          <a:bodyPr anchor="ctr"/>
          <a:lstStyle/>
          <a:p>
            <a:pPr algn="r" rtl="1"/>
            <a:r>
              <a:rPr lang="ar-JO" sz="3200" b="1" dirty="0">
                <a:solidFill>
                  <a:srgbClr val="FF0000"/>
                </a:solidFill>
              </a:rPr>
              <a:t>الدّرس الأوّل:  </a:t>
            </a:r>
            <a:r>
              <a:rPr lang="ar-JO" sz="4400" b="1" dirty="0">
                <a:solidFill>
                  <a:srgbClr val="333399"/>
                </a:solidFill>
              </a:rPr>
              <a:t>أنواع الحيوانات</a:t>
            </a:r>
            <a:endParaRPr lang="en-US" sz="4400" b="1" dirty="0">
              <a:solidFill>
                <a:srgbClr val="376092"/>
              </a:solidFill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04800" y="990600"/>
            <a:ext cx="8382000" cy="762000"/>
            <a:chOff x="457200" y="762000"/>
            <a:chExt cx="8382000" cy="762000"/>
          </a:xfrm>
        </p:grpSpPr>
        <p:sp>
          <p:nvSpPr>
            <p:cNvPr id="6" name="Pentagon 4"/>
            <p:cNvSpPr>
              <a:spLocks noChangeArrowheads="1"/>
            </p:cNvSpPr>
            <p:nvPr/>
          </p:nvSpPr>
          <p:spPr bwMode="auto">
            <a:xfrm>
              <a:off x="457200" y="762000"/>
              <a:ext cx="7391400" cy="762000"/>
            </a:xfrm>
            <a:prstGeom prst="homePlate">
              <a:avLst>
                <a:gd name="adj" fmla="val 44548"/>
              </a:avLst>
            </a:prstGeom>
            <a:solidFill>
              <a:srgbClr val="F8EF74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r" rtl="1"/>
              <a:r>
                <a:rPr lang="ar-JO" sz="3200" b="1" dirty="0">
                  <a:solidFill>
                    <a:srgbClr val="FF0000"/>
                  </a:solidFill>
                </a:rPr>
                <a:t>الدّرس الأوّل:  </a:t>
              </a:r>
              <a:r>
                <a:rPr lang="ar-JO" sz="4400" b="1" dirty="0">
                  <a:solidFill>
                    <a:srgbClr val="333399"/>
                  </a:solidFill>
                </a:rPr>
                <a:t>أنواع الحيوانات</a:t>
              </a:r>
              <a:endParaRPr lang="en-US" sz="44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7" name="Chevron 5"/>
            <p:cNvSpPr>
              <a:spLocks noChangeArrowheads="1"/>
            </p:cNvSpPr>
            <p:nvPr/>
          </p:nvSpPr>
          <p:spPr bwMode="auto">
            <a:xfrm>
              <a:off x="76962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E5B503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" name="Chevron 6"/>
            <p:cNvSpPr>
              <a:spLocks noChangeArrowheads="1"/>
            </p:cNvSpPr>
            <p:nvPr/>
          </p:nvSpPr>
          <p:spPr bwMode="auto">
            <a:xfrm>
              <a:off x="80010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EE8008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" name="Chevron 7"/>
            <p:cNvSpPr>
              <a:spLocks noChangeArrowheads="1"/>
            </p:cNvSpPr>
            <p:nvPr/>
          </p:nvSpPr>
          <p:spPr bwMode="auto">
            <a:xfrm>
              <a:off x="8382000" y="762000"/>
              <a:ext cx="457200" cy="762000"/>
            </a:xfrm>
            <a:prstGeom prst="chevron">
              <a:avLst>
                <a:gd name="adj" fmla="val 71213"/>
              </a:avLst>
            </a:prstGeom>
            <a:solidFill>
              <a:srgbClr val="FF0000"/>
            </a:solidFill>
            <a:ln w="25400" algn="ctr">
              <a:solidFill>
                <a:srgbClr val="F56E0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286000" y="2057400"/>
            <a:ext cx="60198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JO" sz="2800" b="1" dirty="0">
                <a:solidFill>
                  <a:srgbClr val="990000"/>
                </a:solidFill>
              </a:rPr>
              <a:t>انظر إلى الصّور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ar-JO" sz="2800" b="1" dirty="0">
                <a:solidFill>
                  <a:srgbClr val="990000"/>
                </a:solidFill>
              </a:rPr>
              <a:t>التي </a:t>
            </a:r>
            <a:r>
              <a:rPr lang="ar-JO" sz="2800" b="1" dirty="0" err="1">
                <a:solidFill>
                  <a:srgbClr val="990000"/>
                </a:solidFill>
              </a:rPr>
              <a:t>أمامك ...</a:t>
            </a:r>
            <a:endParaRPr lang="ar-SA" sz="2800" b="1" dirty="0">
              <a:solidFill>
                <a:srgbClr val="990000"/>
              </a:solidFill>
            </a:endParaRPr>
          </a:p>
          <a:p>
            <a:pPr algn="r" rtl="1"/>
            <a:endParaRPr lang="ar-SA" sz="2800" b="1" dirty="0"/>
          </a:p>
          <a:p>
            <a:pPr algn="r" rtl="1">
              <a:buFont typeface="Wingdings" pitchFamily="2" charset="2"/>
              <a:buChar char="Ø"/>
            </a:pPr>
            <a:r>
              <a:rPr lang="ar-SA" sz="2800" b="1" dirty="0"/>
              <a:t>هل جميع الحيوانات التي في الص</a:t>
            </a:r>
            <a:r>
              <a:rPr lang="ar-JO" sz="2800" b="1" dirty="0"/>
              <a:t>ّ</a:t>
            </a:r>
            <a:r>
              <a:rPr lang="ar-SA" sz="2800" b="1" dirty="0"/>
              <a:t>ور متشابه</a:t>
            </a:r>
            <a:r>
              <a:rPr lang="ar-JO" sz="2800" b="1" dirty="0"/>
              <a:t>ة</a:t>
            </a:r>
            <a:r>
              <a:rPr lang="ar-SA" sz="2800" b="1" dirty="0" err="1"/>
              <a:t>؟</a:t>
            </a:r>
            <a:r>
              <a:rPr lang="ar-SA" sz="2800" b="1" dirty="0"/>
              <a:t> </a:t>
            </a:r>
          </a:p>
          <a:p>
            <a:pPr algn="r" rtl="1"/>
            <a:endParaRPr lang="ar-SA" sz="2800" b="1" dirty="0"/>
          </a:p>
          <a:p>
            <a:pPr algn="r" rtl="1">
              <a:buFont typeface="Wingdings" pitchFamily="2" charset="2"/>
              <a:buChar char="Ø"/>
            </a:pPr>
            <a:r>
              <a:rPr lang="ar-SA" sz="2800" b="1" dirty="0"/>
              <a:t>ارسم جدول</a:t>
            </a:r>
            <a:r>
              <a:rPr lang="ar-JO" sz="2800" b="1" dirty="0"/>
              <a:t>اً</a:t>
            </a:r>
            <a:r>
              <a:rPr lang="ar-SA" sz="2800" b="1" dirty="0"/>
              <a:t> وضع الحيوانات المتشابهة مع</a:t>
            </a:r>
            <a:r>
              <a:rPr lang="ar-JO" sz="2800" b="1" dirty="0"/>
              <a:t>ً</a:t>
            </a:r>
            <a:r>
              <a:rPr lang="ar-SA" sz="2800" b="1" dirty="0"/>
              <a:t>ا واختر لها اسم</a:t>
            </a:r>
            <a:r>
              <a:rPr lang="ar-JO" sz="2800" b="1" dirty="0"/>
              <a:t>ً</a:t>
            </a:r>
            <a:r>
              <a:rPr lang="ar-SA" sz="2800" b="1" dirty="0"/>
              <a:t>ا</a:t>
            </a:r>
          </a:p>
          <a:p>
            <a:pPr algn="r" rtl="1"/>
            <a:endParaRPr lang="ar-SA" sz="2000" b="1" dirty="0"/>
          </a:p>
        </p:txBody>
      </p:sp>
      <p:sp>
        <p:nvSpPr>
          <p:cNvPr id="11" name="Cloud Callout 16"/>
          <p:cNvSpPr/>
          <p:nvPr/>
        </p:nvSpPr>
        <p:spPr>
          <a:xfrm>
            <a:off x="3048000" y="4343400"/>
            <a:ext cx="2667000" cy="1524000"/>
          </a:xfrm>
          <a:prstGeom prst="cloudCallout">
            <a:avLst>
              <a:gd name="adj1" fmla="val 65416"/>
              <a:gd name="adj2" fmla="val 52052"/>
            </a:avLst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b="1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ar-SA" b="1">
                <a:solidFill>
                  <a:schemeClr val="tx1"/>
                </a:solidFill>
                <a:cs typeface="Arial" charset="0"/>
              </a:rPr>
              <a:t> </a:t>
            </a:r>
            <a:r>
              <a:rPr lang="ar-JO" b="1">
                <a:solidFill>
                  <a:schemeClr val="tx1"/>
                </a:solidFill>
                <a:cs typeface="Arial" charset="0"/>
              </a:rPr>
              <a:t>يوجد أنواعٌ مختلفة من الحيوانات</a:t>
            </a:r>
            <a:r>
              <a:rPr lang="ar-SA" b="1">
                <a:solidFill>
                  <a:schemeClr val="tx1"/>
                </a:solidFill>
                <a:cs typeface="Arial" charset="0"/>
              </a:rPr>
              <a:t>... هي</a:t>
            </a:r>
            <a:r>
              <a:rPr lang="ar-JO" b="1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b="1">
                <a:solidFill>
                  <a:schemeClr val="tx1"/>
                </a:solidFill>
                <a:cs typeface="Arial" charset="0"/>
              </a:rPr>
              <a:t>ا بنا نتعر</a:t>
            </a:r>
            <a:r>
              <a:rPr lang="ar-JO" b="1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b="1">
                <a:solidFill>
                  <a:schemeClr val="tx1"/>
                </a:solidFill>
                <a:cs typeface="Arial" charset="0"/>
              </a:rPr>
              <a:t>ف على بعض</a:t>
            </a:r>
            <a:r>
              <a:rPr lang="ar-JO" b="1">
                <a:solidFill>
                  <a:schemeClr val="tx1"/>
                </a:solidFill>
                <a:cs typeface="Arial" charset="0"/>
              </a:rPr>
              <a:t>ٍ</a:t>
            </a:r>
            <a:r>
              <a:rPr lang="ar-SA" b="1">
                <a:solidFill>
                  <a:schemeClr val="tx1"/>
                </a:solidFill>
                <a:cs typeface="Arial" charset="0"/>
              </a:rPr>
              <a:t>         منها </a:t>
            </a:r>
            <a:r>
              <a:rPr lang="ar-JO" b="1">
                <a:solidFill>
                  <a:schemeClr val="tx1"/>
                </a:solidFill>
                <a:cs typeface="Arial" charset="0"/>
              </a:rPr>
              <a:t>          </a:t>
            </a:r>
            <a:r>
              <a:rPr lang="ar-SA" b="1">
                <a:solidFill>
                  <a:schemeClr val="tx1"/>
                </a:solidFill>
                <a:cs typeface="Arial" charset="0"/>
              </a:rPr>
              <a:t>  </a:t>
            </a:r>
            <a:endParaRPr lang="en-GB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2" name="Picture 10" descr="C:\Users\Kraishan\Desktop\57e147f8dd259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410200"/>
            <a:ext cx="1200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9600" y="5122706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ذكاء بصري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8"/>
          <p:cNvSpPr/>
          <p:nvPr/>
        </p:nvSpPr>
        <p:spPr>
          <a:xfrm>
            <a:off x="3810000" y="381000"/>
            <a:ext cx="4495800" cy="838200"/>
          </a:xfrm>
          <a:prstGeom prst="snip2DiagRect">
            <a:avLst>
              <a:gd name="adj1" fmla="val 0"/>
              <a:gd name="adj2" fmla="val 39462"/>
            </a:avLst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الث</a:t>
            </a:r>
            <a:r>
              <a:rPr lang="ar-JO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ّ</a:t>
            </a:r>
            <a:r>
              <a:rPr lang="ar-SA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دي</a:t>
            </a:r>
            <a:r>
              <a:rPr lang="ar-JO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ي</a:t>
            </a:r>
            <a:r>
              <a:rPr lang="ar-SA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ات</a:t>
            </a:r>
            <a:endParaRPr lang="en-GB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276600" y="1447800"/>
            <a:ext cx="546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Tx/>
              <a:buBlip>
                <a:blip r:embed="rId2"/>
              </a:buBlip>
            </a:pPr>
            <a:r>
              <a:rPr lang="ar-SA" sz="2400" dirty="0"/>
              <a:t> </a:t>
            </a:r>
            <a:r>
              <a:rPr lang="ar-SA" sz="2800" dirty="0"/>
              <a:t>ماذا يغط</a:t>
            </a:r>
            <a:r>
              <a:rPr lang="ar-JO" sz="2800" dirty="0"/>
              <a:t>ّ</a:t>
            </a:r>
            <a:r>
              <a:rPr lang="ar-SA" sz="2800" dirty="0"/>
              <a:t>ي جسم كل</a:t>
            </a:r>
            <a:r>
              <a:rPr lang="ar-JO" sz="2800" dirty="0"/>
              <a:t>ٍّ</a:t>
            </a:r>
            <a:r>
              <a:rPr lang="ar-SA" sz="2800" dirty="0"/>
              <a:t> من </a:t>
            </a:r>
            <a:r>
              <a:rPr lang="ar-JO" sz="2800" dirty="0"/>
              <a:t>الأرنب </a:t>
            </a:r>
            <a:r>
              <a:rPr lang="ar-SA" sz="2800" dirty="0" err="1"/>
              <a:t>والجمل؟</a:t>
            </a:r>
            <a:endParaRPr lang="ar-SA" sz="2800" dirty="0"/>
          </a:p>
          <a:p>
            <a:pPr algn="r" rtl="1"/>
            <a:r>
              <a:rPr lang="ar-SA" sz="2800" dirty="0"/>
              <a:t> </a:t>
            </a:r>
          </a:p>
          <a:p>
            <a:pPr algn="r" rtl="1">
              <a:buFontTx/>
              <a:buBlip>
                <a:blip r:embed="rId2"/>
              </a:buBlip>
            </a:pPr>
            <a:r>
              <a:rPr lang="ar-SA" sz="2800" dirty="0"/>
              <a:t> كيف يتحر</a:t>
            </a:r>
            <a:r>
              <a:rPr lang="ar-JO" sz="2800" dirty="0"/>
              <a:t>ّ</a:t>
            </a:r>
            <a:r>
              <a:rPr lang="ar-SA" sz="2800" dirty="0"/>
              <a:t>ك كل</a:t>
            </a:r>
            <a:r>
              <a:rPr lang="ar-JO" sz="2800" dirty="0"/>
              <a:t>ٌّ</a:t>
            </a:r>
            <a:r>
              <a:rPr lang="ar-SA" sz="2800" dirty="0"/>
              <a:t> </a:t>
            </a:r>
            <a:r>
              <a:rPr lang="ar-SA" sz="2800" dirty="0" err="1"/>
              <a:t>منهما؟</a:t>
            </a:r>
            <a:r>
              <a:rPr lang="ar-SA" sz="2800" dirty="0"/>
              <a:t> </a:t>
            </a:r>
          </a:p>
          <a:p>
            <a:pPr algn="r" rtl="1"/>
            <a:endParaRPr lang="ar-SA" sz="2800" dirty="0"/>
          </a:p>
          <a:p>
            <a:pPr algn="r" rtl="1"/>
            <a:r>
              <a:rPr lang="ar-SA" sz="2800" dirty="0"/>
              <a:t> تنتمي هذه الكائنات الحي</a:t>
            </a:r>
            <a:r>
              <a:rPr lang="ar-JO" sz="2800" dirty="0"/>
              <a:t>ّ</a:t>
            </a:r>
            <a:r>
              <a:rPr lang="ar-SA" sz="2800" dirty="0"/>
              <a:t>ة لمجموعة من الحيوانات تسم</a:t>
            </a:r>
            <a:r>
              <a:rPr lang="ar-JO" sz="2800" dirty="0"/>
              <a:t>ّ</a:t>
            </a:r>
            <a:r>
              <a:rPr lang="ar-SA" sz="2800" dirty="0"/>
              <a:t>ى</a:t>
            </a:r>
          </a:p>
          <a:p>
            <a:pPr algn="r" rtl="1"/>
            <a:r>
              <a:rPr lang="ar-SA" sz="2800" dirty="0"/>
              <a:t> </a:t>
            </a:r>
            <a:r>
              <a:rPr lang="ar-SA" sz="2800" b="1" dirty="0">
                <a:solidFill>
                  <a:srgbClr val="990000"/>
                </a:solidFill>
              </a:rPr>
              <a:t>( </a:t>
            </a:r>
            <a:r>
              <a:rPr lang="ar-SA" sz="2800" b="1" dirty="0" err="1">
                <a:solidFill>
                  <a:srgbClr val="990000"/>
                </a:solidFill>
              </a:rPr>
              <a:t>الث</a:t>
            </a:r>
            <a:r>
              <a:rPr lang="ar-JO" sz="2800" b="1" dirty="0">
                <a:solidFill>
                  <a:srgbClr val="990000"/>
                </a:solidFill>
              </a:rPr>
              <a:t>ّ</a:t>
            </a:r>
            <a:r>
              <a:rPr lang="ar-SA" sz="2800" b="1" dirty="0" err="1">
                <a:solidFill>
                  <a:srgbClr val="990000"/>
                </a:solidFill>
              </a:rPr>
              <a:t>دييات</a:t>
            </a:r>
            <a:r>
              <a:rPr lang="ar-SA" sz="2800" b="1" dirty="0">
                <a:solidFill>
                  <a:srgbClr val="990000"/>
                </a:solidFill>
              </a:rPr>
              <a:t>) </a:t>
            </a:r>
            <a:r>
              <a:rPr lang="ar-SA" sz="2800" dirty="0" err="1"/>
              <a:t>وهي:</a:t>
            </a:r>
            <a:r>
              <a:rPr lang="ar-SA" sz="2800" dirty="0"/>
              <a:t> </a:t>
            </a:r>
          </a:p>
          <a:p>
            <a:pPr algn="r"/>
            <a:r>
              <a:rPr lang="ar-SA" sz="2800" dirty="0"/>
              <a:t>مجموعة من الحيوانات يغط</a:t>
            </a:r>
            <a:r>
              <a:rPr lang="ar-JO" sz="2800" dirty="0"/>
              <a:t>ّ</a:t>
            </a:r>
            <a:r>
              <a:rPr lang="ar-SA" sz="2800" dirty="0"/>
              <a:t>ي</a:t>
            </a:r>
            <a:r>
              <a:rPr lang="ar-JO" sz="2800" dirty="0"/>
              <a:t> </a:t>
            </a:r>
            <a:r>
              <a:rPr lang="ar-SA" sz="2800" dirty="0"/>
              <a:t>أجسامها </a:t>
            </a:r>
            <a:r>
              <a:rPr lang="ar-SA" sz="2800" dirty="0" err="1"/>
              <a:t>الش</a:t>
            </a:r>
            <a:r>
              <a:rPr lang="ar-JO" sz="2800" dirty="0"/>
              <a:t>ّ</a:t>
            </a:r>
            <a:r>
              <a:rPr lang="ar-SA" sz="2800" dirty="0"/>
              <a:t>عر</a:t>
            </a:r>
            <a:endParaRPr lang="ar-JO" sz="2800" dirty="0"/>
          </a:p>
          <a:p>
            <a:pPr algn="r" rtl="1"/>
            <a:r>
              <a:rPr lang="ar-SA" sz="2800" dirty="0"/>
              <a:t> أو الفرو أو الص</a:t>
            </a:r>
            <a:r>
              <a:rPr lang="ar-JO" sz="2800" dirty="0"/>
              <a:t>ّ</a:t>
            </a:r>
            <a:r>
              <a:rPr lang="ar-SA" sz="2800" dirty="0"/>
              <a:t>وف، وتستطيع المشي والقفز والس</a:t>
            </a:r>
            <a:r>
              <a:rPr lang="ar-JO" sz="2800" dirty="0"/>
              <a:t>ّ</a:t>
            </a:r>
            <a:r>
              <a:rPr lang="ar-SA" sz="2800" dirty="0"/>
              <a:t>باحة</a:t>
            </a:r>
            <a:r>
              <a:rPr lang="ar-JO" sz="2800" dirty="0" err="1"/>
              <a:t>،</a:t>
            </a:r>
            <a:endParaRPr lang="ar-SA" sz="2800" dirty="0"/>
          </a:p>
          <a:p>
            <a:pPr algn="r" rtl="1"/>
            <a:r>
              <a:rPr lang="ar-SA" sz="2800" dirty="0"/>
              <a:t> وبعضها يطير، ومعظمها </a:t>
            </a:r>
            <a:r>
              <a:rPr lang="ar-SA" sz="2800" dirty="0" err="1"/>
              <a:t>يلد.</a:t>
            </a:r>
            <a:r>
              <a:rPr lang="ar-SA" sz="2800" dirty="0"/>
              <a:t>  </a:t>
            </a:r>
          </a:p>
          <a:p>
            <a:pPr algn="r" rtl="1"/>
            <a:endParaRPr lang="en-US" sz="2200" dirty="0"/>
          </a:p>
        </p:txBody>
      </p:sp>
      <p:sp>
        <p:nvSpPr>
          <p:cNvPr id="6" name="Rounded Rectangle 11"/>
          <p:cNvSpPr/>
          <p:nvPr/>
        </p:nvSpPr>
        <p:spPr>
          <a:xfrm rot="20328700">
            <a:off x="638781" y="1707789"/>
            <a:ext cx="2122488" cy="140176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4474">
            <a:off x="1099945" y="3741908"/>
            <a:ext cx="1952728" cy="1376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12"/>
          <p:cNvSpPr/>
          <p:nvPr/>
        </p:nvSpPr>
        <p:spPr>
          <a:xfrm>
            <a:off x="3962400" y="685800"/>
            <a:ext cx="4495800" cy="838200"/>
          </a:xfrm>
          <a:prstGeom prst="snip2DiagRect">
            <a:avLst>
              <a:gd name="adj1" fmla="val 0"/>
              <a:gd name="adj2" fmla="val 39462"/>
            </a:avLst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كن </a:t>
            </a:r>
            <a:r>
              <a:rPr lang="ar-SA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مبدعا ........</a:t>
            </a:r>
            <a:endParaRPr lang="en-GB" sz="4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743200" y="2362200"/>
            <a:ext cx="5461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Tx/>
              <a:buBlip>
                <a:blip r:embed="rId2"/>
              </a:buBlip>
            </a:pPr>
            <a:r>
              <a:rPr lang="ar-SA" sz="4000" dirty="0"/>
              <a:t> </a:t>
            </a:r>
            <a:r>
              <a:rPr lang="ar-SA" sz="4000" dirty="0" err="1" smtClean="0"/>
              <a:t>اذكرلي</a:t>
            </a:r>
            <a:r>
              <a:rPr lang="ar-SA" sz="4000" dirty="0" smtClean="0"/>
              <a:t> قصه </a:t>
            </a:r>
            <a:r>
              <a:rPr lang="ar-SA" sz="4000" dirty="0" err="1" smtClean="0"/>
              <a:t>قصيره</a:t>
            </a:r>
            <a:r>
              <a:rPr lang="ar-SA" sz="4000" dirty="0" smtClean="0"/>
              <a:t> للأرنب تصف فيها كساء الجسم ونوع الغذاء ومن أي المجموعات </a:t>
            </a:r>
            <a:r>
              <a:rPr lang="ar-SA" sz="4000" dirty="0" err="1" smtClean="0"/>
              <a:t>تننتمي</a:t>
            </a:r>
            <a:r>
              <a:rPr lang="ar-SA" sz="4000" dirty="0" smtClean="0"/>
              <a:t> </a:t>
            </a:r>
            <a:r>
              <a:rPr lang="ar-SA" sz="4000" dirty="0" err="1" smtClean="0"/>
              <a:t>؟؟؟؟؟؟؟؟؟؟؟</a:t>
            </a:r>
            <a:r>
              <a:rPr lang="ar-SA" sz="4000" dirty="0" smtClean="0"/>
              <a:t> </a:t>
            </a:r>
            <a:endParaRPr lang="ar-SA" sz="4000" dirty="0"/>
          </a:p>
          <a:p>
            <a:pPr algn="r"/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1482279" y="4953000"/>
            <a:ext cx="252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ذكاء لغوي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12"/>
          <p:cNvSpPr/>
          <p:nvPr/>
        </p:nvSpPr>
        <p:spPr>
          <a:xfrm>
            <a:off x="4419600" y="228600"/>
            <a:ext cx="4495800" cy="838200"/>
          </a:xfrm>
          <a:prstGeom prst="snip2DiagRect">
            <a:avLst>
              <a:gd name="adj1" fmla="val 0"/>
              <a:gd name="adj2" fmla="val 39462"/>
            </a:avLst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الط</a:t>
            </a:r>
            <a:r>
              <a:rPr lang="ar-JO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ّ</a:t>
            </a:r>
            <a:r>
              <a:rPr lang="ar-SA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يور </a:t>
            </a:r>
            <a:endParaRPr lang="en-GB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04800" y="914400"/>
            <a:ext cx="5461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endParaRPr lang="ar-SA" sz="2800" dirty="0" smtClean="0"/>
          </a:p>
          <a:p>
            <a:pPr algn="r" rtl="1">
              <a:buFontTx/>
              <a:buBlip>
                <a:blip r:embed="rId2"/>
              </a:buBlip>
            </a:pPr>
            <a:r>
              <a:rPr lang="ar-SA" sz="2800" dirty="0"/>
              <a:t> </a:t>
            </a:r>
            <a:r>
              <a:rPr lang="ar-SA" sz="2800" dirty="0" smtClean="0"/>
              <a:t>ماذا </a:t>
            </a:r>
            <a:r>
              <a:rPr lang="ar-SA" sz="2800" dirty="0"/>
              <a:t>يغط</a:t>
            </a:r>
            <a:r>
              <a:rPr lang="ar-JO" sz="2800" dirty="0"/>
              <a:t>ّ</a:t>
            </a:r>
            <a:r>
              <a:rPr lang="ar-SA" sz="2800" dirty="0"/>
              <a:t>ي جسم الكائنات الحي</a:t>
            </a:r>
            <a:r>
              <a:rPr lang="ar-JO" sz="2800" dirty="0"/>
              <a:t>ّ</a:t>
            </a:r>
            <a:r>
              <a:rPr lang="ar-SA" sz="2800" dirty="0"/>
              <a:t>ة التي في الص</a:t>
            </a:r>
            <a:r>
              <a:rPr lang="ar-JO" sz="2800" dirty="0"/>
              <a:t>ّ</a:t>
            </a:r>
            <a:r>
              <a:rPr lang="ar-SA" sz="2800" dirty="0" err="1"/>
              <a:t>ور</a:t>
            </a:r>
            <a:r>
              <a:rPr lang="ar-SA" sz="2800" dirty="0" err="1" smtClean="0"/>
              <a:t>؟</a:t>
            </a:r>
            <a:endParaRPr lang="ar-SA" sz="2800" dirty="0"/>
          </a:p>
          <a:p>
            <a:pPr algn="r" rtl="1">
              <a:buFontTx/>
              <a:buBlip>
                <a:blip r:embed="rId2"/>
              </a:buBlip>
            </a:pPr>
            <a:r>
              <a:rPr lang="ar-SA" sz="2800" dirty="0"/>
              <a:t> كيف تتحر</a:t>
            </a:r>
            <a:r>
              <a:rPr lang="ar-JO" sz="2800" dirty="0"/>
              <a:t>ّ</a:t>
            </a:r>
            <a:r>
              <a:rPr lang="ar-SA" sz="2800" dirty="0" err="1"/>
              <a:t>ك؟</a:t>
            </a:r>
            <a:r>
              <a:rPr lang="ar-SA" sz="2800" dirty="0"/>
              <a:t> وكيف تتناول الط</a:t>
            </a:r>
            <a:r>
              <a:rPr lang="ar-JO" sz="2800" dirty="0"/>
              <a:t>ّ</a:t>
            </a:r>
            <a:r>
              <a:rPr lang="ar-SA" sz="2800" dirty="0" err="1"/>
              <a:t>عام</a:t>
            </a:r>
            <a:r>
              <a:rPr lang="ar-SA" sz="2800" dirty="0" err="1" smtClean="0"/>
              <a:t>؟</a:t>
            </a:r>
            <a:r>
              <a:rPr lang="ar-SA" sz="2800" dirty="0" smtClean="0"/>
              <a:t> </a:t>
            </a:r>
            <a:endParaRPr lang="ar-SA" sz="2800" dirty="0"/>
          </a:p>
          <a:p>
            <a:pPr algn="r" rtl="1">
              <a:buFontTx/>
              <a:buBlip>
                <a:blip r:embed="rId2"/>
              </a:buBlip>
            </a:pPr>
            <a:r>
              <a:rPr lang="ar-SA" sz="2800" dirty="0"/>
              <a:t> ماذا نسم</a:t>
            </a:r>
            <a:r>
              <a:rPr lang="ar-JO" sz="2800" dirty="0"/>
              <a:t>ّ</a:t>
            </a:r>
            <a:r>
              <a:rPr lang="ar-SA" sz="2800" dirty="0"/>
              <a:t>ي هذه </a:t>
            </a:r>
            <a:r>
              <a:rPr lang="ar-SA" sz="2800" dirty="0" smtClean="0"/>
              <a:t>الكائنات </a:t>
            </a:r>
            <a:r>
              <a:rPr lang="ar-SA" sz="2800" dirty="0"/>
              <a:t>الحي</a:t>
            </a:r>
            <a:r>
              <a:rPr lang="ar-JO" sz="2800" dirty="0"/>
              <a:t>ّ</a:t>
            </a:r>
            <a:r>
              <a:rPr lang="ar-SA" sz="2800" dirty="0" err="1"/>
              <a:t>ة؟</a:t>
            </a:r>
            <a:r>
              <a:rPr lang="ar-SA" sz="2800" dirty="0"/>
              <a:t> </a:t>
            </a:r>
            <a:endParaRPr lang="ar-SA" sz="2800" dirty="0" smtClean="0"/>
          </a:p>
          <a:p>
            <a:pPr algn="r" rtl="1">
              <a:buFontTx/>
              <a:buBlip>
                <a:blip r:embed="rId2"/>
              </a:buBlip>
            </a:pPr>
            <a:endParaRPr lang="ar-SA" sz="2800" dirty="0" smtClean="0"/>
          </a:p>
          <a:p>
            <a:pPr algn="r" rtl="1">
              <a:buFontTx/>
              <a:buBlip>
                <a:blip r:embed="rId2"/>
              </a:buBlip>
            </a:pPr>
            <a:endParaRPr lang="ar-SA" sz="2800" dirty="0"/>
          </a:p>
          <a:p>
            <a:pPr algn="r" rtl="1"/>
            <a:r>
              <a:rPr lang="ar-SA" sz="2800" dirty="0"/>
              <a:t> تنتمي هذه الكائنات الحي</a:t>
            </a:r>
            <a:r>
              <a:rPr lang="ar-JO" sz="2800" dirty="0"/>
              <a:t>ّ</a:t>
            </a:r>
            <a:r>
              <a:rPr lang="ar-SA" sz="2800" dirty="0"/>
              <a:t>ة لمجموعة من الحيوانات تسم</a:t>
            </a:r>
            <a:r>
              <a:rPr lang="ar-JO" sz="2800" dirty="0"/>
              <a:t>ّ</a:t>
            </a:r>
            <a:r>
              <a:rPr lang="ar-SA" sz="2800" dirty="0" smtClean="0"/>
              <a:t>ى</a:t>
            </a:r>
            <a:endParaRPr lang="ar-SA" sz="2800" dirty="0"/>
          </a:p>
          <a:p>
            <a:pPr algn="r" rtl="1"/>
            <a:r>
              <a:rPr lang="ar-SA" sz="2800" dirty="0"/>
              <a:t> </a:t>
            </a:r>
            <a:r>
              <a:rPr lang="ar-SA" sz="2800" b="1" dirty="0">
                <a:solidFill>
                  <a:srgbClr val="990000"/>
                </a:solidFill>
              </a:rPr>
              <a:t>( الط</a:t>
            </a:r>
            <a:r>
              <a:rPr lang="ar-JO" sz="2800" b="1" dirty="0">
                <a:solidFill>
                  <a:srgbClr val="990000"/>
                </a:solidFill>
              </a:rPr>
              <a:t>ّ</a:t>
            </a:r>
            <a:r>
              <a:rPr lang="ar-SA" sz="2800" b="1" dirty="0">
                <a:solidFill>
                  <a:srgbClr val="990000"/>
                </a:solidFill>
              </a:rPr>
              <a:t>يور) </a:t>
            </a:r>
            <a:r>
              <a:rPr lang="ar-SA" sz="2800" dirty="0" err="1"/>
              <a:t>وهي:</a:t>
            </a:r>
            <a:r>
              <a:rPr lang="ar-SA" sz="2800" dirty="0"/>
              <a:t> </a:t>
            </a:r>
          </a:p>
          <a:p>
            <a:pPr algn="r" rtl="1"/>
            <a:r>
              <a:rPr lang="ar-SA" sz="2800" dirty="0"/>
              <a:t>مجموعة من الحيوانات يغط</a:t>
            </a:r>
            <a:r>
              <a:rPr lang="ar-JO" sz="2800" dirty="0"/>
              <a:t>ّ</a:t>
            </a:r>
            <a:r>
              <a:rPr lang="ar-SA" sz="2800" dirty="0"/>
              <a:t>ي أجسام</a:t>
            </a:r>
            <a:r>
              <a:rPr lang="ar-JO" sz="2800" dirty="0"/>
              <a:t>َ</a:t>
            </a:r>
            <a:r>
              <a:rPr lang="ar-SA" sz="2800" dirty="0"/>
              <a:t>ها</a:t>
            </a:r>
            <a:r>
              <a:rPr lang="ar-JO" sz="2800" dirty="0"/>
              <a:t> </a:t>
            </a:r>
            <a:r>
              <a:rPr lang="ar-SA" sz="2800" dirty="0"/>
              <a:t>الر</a:t>
            </a:r>
            <a:r>
              <a:rPr lang="ar-JO" sz="2800" dirty="0"/>
              <a:t>ّ</a:t>
            </a:r>
            <a:r>
              <a:rPr lang="ar-SA" sz="2800" dirty="0" err="1"/>
              <a:t>يش</a:t>
            </a:r>
            <a:r>
              <a:rPr lang="ar-JO" sz="2800" dirty="0" err="1"/>
              <a:t>،</a:t>
            </a:r>
            <a:r>
              <a:rPr lang="ar-SA" sz="2800" dirty="0"/>
              <a:t> </a:t>
            </a:r>
            <a:r>
              <a:rPr lang="ar-JO" sz="2800" dirty="0"/>
              <a:t>و</a:t>
            </a:r>
            <a:r>
              <a:rPr lang="ar-SA" sz="2800" dirty="0"/>
              <a:t>لها رجلان،</a:t>
            </a:r>
            <a:endParaRPr lang="ar-JO" sz="2800" dirty="0"/>
          </a:p>
          <a:p>
            <a:pPr algn="r" rtl="1"/>
            <a:r>
              <a:rPr lang="ar-SA" sz="2800" dirty="0"/>
              <a:t> </a:t>
            </a:r>
            <a:r>
              <a:rPr lang="ar-JO" sz="2800" dirty="0"/>
              <a:t>كما ل</a:t>
            </a:r>
            <a:r>
              <a:rPr lang="ar-SA" sz="2800" dirty="0"/>
              <a:t>ها </a:t>
            </a:r>
            <a:r>
              <a:rPr lang="ar-JO" sz="2800" dirty="0"/>
              <a:t>أجنحة</a:t>
            </a:r>
            <a:r>
              <a:rPr lang="ar-SA" sz="2800" dirty="0"/>
              <a:t> تساعدها على الط</a:t>
            </a:r>
            <a:r>
              <a:rPr lang="ar-JO" sz="2800" dirty="0"/>
              <a:t>ّ</a:t>
            </a:r>
            <a:r>
              <a:rPr lang="ar-SA" sz="2800" dirty="0" err="1" smtClean="0"/>
              <a:t>يران.</a:t>
            </a:r>
            <a:r>
              <a:rPr lang="ar-SA" sz="2800" dirty="0" smtClean="0"/>
              <a:t> </a:t>
            </a:r>
            <a:endParaRPr lang="en-US" sz="2800" dirty="0"/>
          </a:p>
          <a:p>
            <a:pPr algn="r" rtl="1"/>
            <a:endParaRPr lang="ar-SA" sz="2200" dirty="0"/>
          </a:p>
          <a:p>
            <a:pPr algn="r"/>
            <a:endParaRPr lang="en-US" sz="2200" dirty="0"/>
          </a:p>
        </p:txBody>
      </p:sp>
      <p:sp>
        <p:nvSpPr>
          <p:cNvPr id="6" name="Rounded Rectangle 15"/>
          <p:cNvSpPr/>
          <p:nvPr/>
        </p:nvSpPr>
        <p:spPr>
          <a:xfrm rot="980223">
            <a:off x="6069013" y="2457450"/>
            <a:ext cx="2503487" cy="144462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ounded Rectangle 14"/>
          <p:cNvSpPr/>
          <p:nvPr/>
        </p:nvSpPr>
        <p:spPr>
          <a:xfrm rot="1045441">
            <a:off x="6640693" y="4586857"/>
            <a:ext cx="1836738" cy="1374775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9"/>
          <p:cNvSpPr/>
          <p:nvPr/>
        </p:nvSpPr>
        <p:spPr>
          <a:xfrm>
            <a:off x="4800600" y="304800"/>
            <a:ext cx="2286000" cy="1295400"/>
          </a:xfrm>
          <a:prstGeom prst="wedgeEllipseCallout">
            <a:avLst>
              <a:gd name="adj1" fmla="val 59539"/>
              <a:gd name="adj2" fmla="val 71454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1" dirty="0" smtClean="0">
                <a:solidFill>
                  <a:schemeClr val="tx1"/>
                </a:solidFill>
                <a:cs typeface="Arial" charset="0"/>
              </a:rPr>
              <a:t>استمع ثم فك</a:t>
            </a:r>
            <a:r>
              <a:rPr lang="ar-JO" sz="3600" b="1" dirty="0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sz="3600" b="1" dirty="0" err="1">
                <a:solidFill>
                  <a:schemeClr val="tx1"/>
                </a:solidFill>
                <a:cs typeface="Arial" charset="0"/>
              </a:rPr>
              <a:t>ر....</a:t>
            </a:r>
            <a:r>
              <a:rPr lang="ar-SA" sz="3600" b="1" dirty="0">
                <a:solidFill>
                  <a:schemeClr val="tx1"/>
                </a:solidFill>
                <a:cs typeface="Arial" charset="0"/>
              </a:rPr>
              <a:t> </a:t>
            </a:r>
            <a:endParaRPr lang="en-GB" sz="3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95400" y="2133600"/>
            <a:ext cx="6934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يقوم المعلم بعرض اصوات لحيوانات </a:t>
            </a:r>
            <a:r>
              <a:rPr lang="ar-SA" sz="2800" dirty="0" err="1" smtClean="0"/>
              <a:t>مختلفه</a:t>
            </a:r>
            <a:r>
              <a:rPr lang="ar-SA" sz="2800" dirty="0" smtClean="0"/>
              <a:t> ثم يطلب من الطالب تمييزها </a:t>
            </a:r>
            <a:endParaRPr lang="ar-SA" sz="2800" dirty="0"/>
          </a:p>
        </p:txBody>
      </p:sp>
      <p:sp>
        <p:nvSpPr>
          <p:cNvPr id="2" name="Rectangle 1"/>
          <p:cNvSpPr/>
          <p:nvPr/>
        </p:nvSpPr>
        <p:spPr>
          <a:xfrm>
            <a:off x="3044479" y="47244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ذكاء سمعي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9"/>
          <p:cNvSpPr/>
          <p:nvPr/>
        </p:nvSpPr>
        <p:spPr>
          <a:xfrm>
            <a:off x="4876800" y="228600"/>
            <a:ext cx="2133600" cy="914400"/>
          </a:xfrm>
          <a:prstGeom prst="wedgeEllipseCallout">
            <a:avLst>
              <a:gd name="adj1" fmla="val 59539"/>
              <a:gd name="adj2" fmla="val 71454"/>
            </a:avLst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cs typeface="Arial" charset="0"/>
              </a:rPr>
              <a:t>فك</a:t>
            </a:r>
            <a:r>
              <a:rPr lang="ar-JO" sz="3600" b="1" dirty="0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sz="3600" b="1" dirty="0" err="1">
                <a:solidFill>
                  <a:schemeClr val="tx1"/>
                </a:solidFill>
                <a:cs typeface="Arial" charset="0"/>
              </a:rPr>
              <a:t>ر....</a:t>
            </a:r>
            <a:r>
              <a:rPr lang="ar-SA" sz="3600" b="1" dirty="0">
                <a:solidFill>
                  <a:schemeClr val="tx1"/>
                </a:solidFill>
                <a:cs typeface="Arial" charset="0"/>
              </a:rPr>
              <a:t> </a:t>
            </a:r>
            <a:endParaRPr lang="en-GB" sz="36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" name="Picture 61" descr="MCj043440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0"/>
            <a:ext cx="1066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ded Corner 13"/>
          <p:cNvSpPr/>
          <p:nvPr/>
        </p:nvSpPr>
        <p:spPr>
          <a:xfrm>
            <a:off x="533400" y="2057400"/>
            <a:ext cx="7924800" cy="3352800"/>
          </a:xfrm>
          <a:prstGeom prst="foldedCorner">
            <a:avLst>
              <a:gd name="adj" fmla="val 15039"/>
            </a:avLst>
          </a:prstGeom>
          <a:solidFill>
            <a:srgbClr val="FBC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endParaRPr lang="ar-SA" sz="2800" b="1" u="sng">
              <a:solidFill>
                <a:schemeClr val="tx1"/>
              </a:solidFill>
              <a:cs typeface="Arial" charset="0"/>
            </a:endParaRPr>
          </a:p>
          <a:p>
            <a:pPr algn="r" rtl="1">
              <a:defRPr/>
            </a:pPr>
            <a:r>
              <a:rPr lang="ar-SA" sz="2800" b="1" u="sng">
                <a:solidFill>
                  <a:schemeClr val="tx1"/>
                </a:solidFill>
                <a:cs typeface="Arial" charset="0"/>
              </a:rPr>
              <a:t> فك</a:t>
            </a:r>
            <a:r>
              <a:rPr lang="ar-JO" sz="2800" b="1" u="sng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sz="2800" b="1" u="sng">
                <a:solidFill>
                  <a:schemeClr val="tx1"/>
                </a:solidFill>
                <a:cs typeface="Arial" charset="0"/>
              </a:rPr>
              <a:t>ر مع زملائك .. واطلب مساعدة المعل</a:t>
            </a:r>
            <a:r>
              <a:rPr lang="ar-JO" sz="2800" b="1" u="sng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sz="2800" b="1" u="sng">
                <a:solidFill>
                  <a:schemeClr val="tx1"/>
                </a:solidFill>
                <a:cs typeface="Arial" charset="0"/>
              </a:rPr>
              <a:t>م لحل</a:t>
            </a:r>
            <a:r>
              <a:rPr lang="ar-JO" sz="2800" b="1" u="sng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sz="2800" b="1" u="sng">
                <a:solidFill>
                  <a:schemeClr val="tx1"/>
                </a:solidFill>
                <a:cs typeface="Arial" charset="0"/>
              </a:rPr>
              <a:t> ال</a:t>
            </a:r>
            <a:r>
              <a:rPr lang="ar-JO" sz="2800" b="1" u="sng">
                <a:solidFill>
                  <a:schemeClr val="tx1"/>
                </a:solidFill>
                <a:cs typeface="Arial" charset="0"/>
              </a:rPr>
              <a:t>أ</a:t>
            </a:r>
            <a:r>
              <a:rPr lang="ar-SA" sz="2800" b="1" u="sng">
                <a:solidFill>
                  <a:schemeClr val="tx1"/>
                </a:solidFill>
                <a:cs typeface="Arial" charset="0"/>
              </a:rPr>
              <a:t>سئلة الت</a:t>
            </a:r>
            <a:r>
              <a:rPr lang="ar-JO" sz="2800" b="1" u="sng">
                <a:solidFill>
                  <a:schemeClr val="tx1"/>
                </a:solidFill>
                <a:cs typeface="Arial" charset="0"/>
              </a:rPr>
              <a:t>ّ</a:t>
            </a:r>
            <a:r>
              <a:rPr lang="ar-SA" sz="2800" b="1" u="sng">
                <a:solidFill>
                  <a:schemeClr val="tx1"/>
                </a:solidFill>
                <a:cs typeface="Arial" charset="0"/>
              </a:rPr>
              <a:t>الية:</a:t>
            </a: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</a:p>
          <a:p>
            <a:pPr algn="r" rtl="1">
              <a:defRPr/>
            </a:pPr>
            <a:endParaRPr lang="ar-SA" sz="24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هل تتشابه الط</a:t>
            </a:r>
            <a:r>
              <a:rPr lang="ar-JO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ّ</a:t>
            </a: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يور والث</a:t>
            </a:r>
            <a:r>
              <a:rPr lang="ar-JO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ّ</a:t>
            </a: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دييات؟ </a:t>
            </a:r>
          </a:p>
          <a:p>
            <a:pPr algn="r" rtl="1">
              <a:buFont typeface="Wingdings" pitchFamily="2" charset="2"/>
              <a:buChar char="ü"/>
              <a:defRPr/>
            </a:pPr>
            <a:endParaRPr lang="ar-SA" sz="24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بماذا تختلف؟ </a:t>
            </a:r>
          </a:p>
          <a:p>
            <a:pPr algn="r" rtl="1">
              <a:buFont typeface="Wingdings" pitchFamily="2" charset="2"/>
              <a:buChar char="ü"/>
              <a:defRPr/>
            </a:pPr>
            <a:endParaRPr lang="ar-SA" sz="24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هل جميع الكائنات التي تطير، ت</a:t>
            </a:r>
            <a:r>
              <a:rPr lang="ar-JO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ُ</a:t>
            </a: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عتبر طيور</a:t>
            </a:r>
            <a:r>
              <a:rPr lang="ar-JO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ً</a:t>
            </a: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ا؟ </a:t>
            </a:r>
            <a:r>
              <a:rPr lang="ar-JO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أ</a:t>
            </a: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عط</a:t>
            </a:r>
            <a:r>
              <a:rPr lang="ar-JO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ِ</a:t>
            </a: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ar-JO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أ</a:t>
            </a:r>
            <a:r>
              <a:rPr lang="ar-SA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مثلة </a:t>
            </a:r>
            <a:endParaRPr lang="en-GB" sz="24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923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سمة Office</vt:lpstr>
      <vt:lpstr>درس تطبيقي يوضح الذكاءات المتعدده  في مادة العلوم  للصف الثالث الاساسي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SinawDigit</dc:creator>
  <cp:lastModifiedBy>FUJITSU</cp:lastModifiedBy>
  <cp:revision>18</cp:revision>
  <dcterms:created xsi:type="dcterms:W3CDTF">2015-03-17T05:16:27Z</dcterms:created>
  <dcterms:modified xsi:type="dcterms:W3CDTF">2015-05-13T04:58:39Z</dcterms:modified>
</cp:coreProperties>
</file>