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745" r:id="rId5"/>
  </p:sldMasterIdLst>
  <p:notesMasterIdLst>
    <p:notesMasterId r:id="rId41"/>
  </p:notesMasterIdLst>
  <p:handoutMasterIdLst>
    <p:handoutMasterId r:id="rId42"/>
  </p:handoutMasterIdLst>
  <p:sldIdLst>
    <p:sldId id="256" r:id="rId6"/>
    <p:sldId id="257" r:id="rId7"/>
    <p:sldId id="282" r:id="rId8"/>
    <p:sldId id="259" r:id="rId9"/>
    <p:sldId id="288" r:id="rId10"/>
    <p:sldId id="289" r:id="rId11"/>
    <p:sldId id="260" r:id="rId12"/>
    <p:sldId id="280" r:id="rId13"/>
    <p:sldId id="261" r:id="rId14"/>
    <p:sldId id="290" r:id="rId15"/>
    <p:sldId id="262" r:id="rId16"/>
    <p:sldId id="298" r:id="rId17"/>
    <p:sldId id="291" r:id="rId18"/>
    <p:sldId id="263" r:id="rId19"/>
    <p:sldId id="299" r:id="rId20"/>
    <p:sldId id="292" r:id="rId21"/>
    <p:sldId id="264" r:id="rId22"/>
    <p:sldId id="300" r:id="rId23"/>
    <p:sldId id="293" r:id="rId24"/>
    <p:sldId id="266" r:id="rId25"/>
    <p:sldId id="267" r:id="rId26"/>
    <p:sldId id="294" r:id="rId27"/>
    <p:sldId id="268" r:id="rId28"/>
    <p:sldId id="301" r:id="rId29"/>
    <p:sldId id="302" r:id="rId30"/>
    <p:sldId id="295" r:id="rId31"/>
    <p:sldId id="287" r:id="rId32"/>
    <p:sldId id="303" r:id="rId33"/>
    <p:sldId id="296" r:id="rId34"/>
    <p:sldId id="269" r:id="rId35"/>
    <p:sldId id="304" r:id="rId36"/>
    <p:sldId id="297" r:id="rId37"/>
    <p:sldId id="270" r:id="rId38"/>
    <p:sldId id="305" r:id="rId39"/>
    <p:sldId id="306" r:id="rId40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6"/>
  <p:showPr showNarration="1" useTimings="0">
    <p:present/>
    <p:sldAll/>
    <p:penClr>
      <a:schemeClr val="tx1"/>
    </p:penClr>
  </p:showPr>
  <p:clrMru>
    <a:srgbClr val="FF0000"/>
    <a:srgbClr val="3366CC"/>
    <a:srgbClr val="FF3300"/>
    <a:srgbClr val="003399"/>
    <a:srgbClr val="336699"/>
    <a:srgbClr val="008080"/>
    <a:srgbClr val="FFFF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aximized" horzBarState="maximized">
    <p:restoredLeft sz="70923" autoAdjust="0"/>
    <p:restoredTop sz="94664" autoAdjust="0"/>
  </p:normalViewPr>
  <p:slideViewPr>
    <p:cSldViewPr>
      <p:cViewPr>
        <p:scale>
          <a:sx n="66" d="100"/>
          <a:sy n="66" d="100"/>
        </p:scale>
        <p:origin x="-1698" y="-3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1" name="Rectangle 1029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0180" name="Rectangle 1028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0179" name="Rectangle 1027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50178" name="Rectangle 1026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D51601EB-523D-4F8F-9C58-EC5033F0A9F7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noProof="0" smtClean="0"/>
              <a:t>انقر لتحرير الأنماط الرئيسية للنص</a:t>
            </a:r>
          </a:p>
          <a:p>
            <a:pPr lvl="1"/>
            <a:r>
              <a:rPr lang="ar-SA" noProof="0" smtClean="0"/>
              <a:t>المستوى الثاني</a:t>
            </a:r>
          </a:p>
          <a:p>
            <a:pPr lvl="2"/>
            <a:r>
              <a:rPr lang="ar-SA" noProof="0" smtClean="0"/>
              <a:t>المستوى الثالث</a:t>
            </a:r>
          </a:p>
          <a:p>
            <a:pPr lvl="3"/>
            <a:r>
              <a:rPr lang="ar-SA" noProof="0" smtClean="0"/>
              <a:t>المستوى الرابع</a:t>
            </a:r>
          </a:p>
          <a:p>
            <a:pPr lvl="4"/>
            <a:r>
              <a:rPr lang="ar-SA" noProof="0" smtClean="0"/>
              <a:t>المستوى الخامس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ar-SA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BFFD6349-FFE6-4CCC-9EC3-FE920CAEE9C6}" type="slidenum">
              <a:rPr lang="ar-SA"/>
              <a:pPr>
                <a:defRPr/>
              </a:pPr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 (Arabic)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 (Arabic)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 (Arabic)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 (Arabic)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 (Arabic)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4A5599-2137-4EBC-AF2B-622AE8263EFD}" type="slidenum">
              <a:rPr lang="ar-SA" smtClean="0"/>
              <a:pPr/>
              <a:t>1</a:t>
            </a:fld>
            <a:endParaRPr lang="ar-SA" smtClean="0"/>
          </a:p>
        </p:txBody>
      </p:sp>
      <p:sp>
        <p:nvSpPr>
          <p:cNvPr id="3891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68B120-1135-4C48-9D0C-4C02EEB173F6}" type="slidenum">
              <a:rPr lang="ar-SA" smtClean="0"/>
              <a:pPr/>
              <a:t>2</a:t>
            </a:fld>
            <a:endParaRPr lang="ar-SA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1C2011-814F-47AF-9179-8E9335D273BA}" type="slidenum">
              <a:rPr lang="ar-SA" smtClean="0"/>
              <a:pPr/>
              <a:t>4</a:t>
            </a:fld>
            <a:endParaRPr lang="ar-SA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72E499-73F2-434D-BB66-3EAC91036296}" type="slidenum">
              <a:rPr lang="ar-SA" smtClean="0"/>
              <a:pPr/>
              <a:t>7</a:t>
            </a:fld>
            <a:endParaRPr lang="ar-SA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8221FCC-C41E-41C7-92D1-E46EF12B2144}" type="slidenum">
              <a:rPr lang="ar-SA" smtClean="0"/>
              <a:pPr/>
              <a:t>9</a:t>
            </a:fld>
            <a:endParaRPr lang="ar-SA" smtClean="0"/>
          </a:p>
        </p:txBody>
      </p:sp>
      <p:sp>
        <p:nvSpPr>
          <p:cNvPr id="4301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0B20C0-DC19-4ED8-898F-0796F85CEB8F}" type="slidenum">
              <a:rPr lang="ar-SA" smtClean="0"/>
              <a:pPr/>
              <a:t>11</a:t>
            </a:fld>
            <a:endParaRPr lang="ar-SA" smtClean="0"/>
          </a:p>
        </p:txBody>
      </p:sp>
      <p:sp>
        <p:nvSpPr>
          <p:cNvPr id="44035" name="Rectangle 4098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4099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8F975-2449-4D71-8285-6F78C1DA7149}" type="slidenum">
              <a:rPr lang="ar-SA" smtClean="0"/>
              <a:pPr/>
              <a:t>14</a:t>
            </a:fld>
            <a:endParaRPr lang="ar-SA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3DA138-C429-4192-A29B-7C6425EA7933}" type="slidenum">
              <a:rPr lang="ar-SA" smtClean="0"/>
              <a:pPr/>
              <a:t>17</a:t>
            </a:fld>
            <a:endParaRPr lang="ar-SA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ar-SA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OM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2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4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5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6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7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18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19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2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E1D88E-E32F-4CB3-9AA4-6D6877516BA5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  <p:sp>
        <p:nvSpPr>
          <p:cNvPr id="2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22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A610F-119E-47C5-9212-089025B0ABA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B81DC-75B0-4FA0-812B-6A64211A53C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2C604-ACF6-42FE-A0B9-1ADEDF6DA6C7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F7B5C-0C5F-4744-A23A-1BEEFF3C705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56190-C211-426B-8F42-FD4A343B2F4B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>
          <a:xfrm>
            <a:off x="1676400" y="457200"/>
            <a:ext cx="7010400" cy="56388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7A2ED3-4224-42BB-8027-46FABE04B40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9302F-10FC-47FC-8C67-371045E67BA2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C9B1B-A534-4A6A-872A-0377470C2E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1159D-1EC8-4A44-9333-31A61A160489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E039BE-CE6E-497B-B2E2-8D6D540351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FF72B-FDFB-4EAA-9FBD-AFC19BA40C1F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6E24E5-9ED4-41F1-A624-0443DCDFC57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52F58-1BD6-4152-B957-2C7384AEE29A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94E27D-8726-457A-8CCC-6275F0AB133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626A6-8089-4BFD-9400-638754C9DA6B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4BC90-915A-417F-A7F8-102F489F0BC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96B3A5-823B-4382-BF58-DB3D876CB32C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1381A3-145F-467F-8A34-1614855DAD3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DB810-467B-4E9E-ACCF-07E6F84BD60C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02F65A-0FD5-4C86-A27D-99F817172C6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BBD39-15F2-4B3B-8EC1-796BFFFFB203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ar-SA" noProof="0" smtClean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C935D-46EE-4B4D-B320-3493AD27CB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EC42A-5AC0-4077-88D2-80C42D44A5C9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ar-SA"/>
              <a:t>الاستقصاء                              السيد سويدان</a:t>
            </a:r>
            <a:endParaRPr lang="en-US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4214B874-9D5B-4091-93B8-E673F88EE9C8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/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ar-SA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219145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46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47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48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49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0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1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2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3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4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5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6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  <p:sp>
          <p:nvSpPr>
            <p:cNvPr id="219157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ar-SA"/>
            </a:p>
          </p:txBody>
        </p:sp>
      </p:grpSp>
      <p:sp>
        <p:nvSpPr>
          <p:cNvPr id="219158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11C0974-B097-4CB9-AF31-615C0E60D77D}" type="datetime1">
              <a:rPr lang="ar-SA"/>
              <a:pPr>
                <a:defRPr/>
              </a:pPr>
              <a:t>25/07/1436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3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hf hdr="0" dt="0"/>
  <p:txStyles>
    <p:titleStyle>
      <a:lvl1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827088" y="0"/>
            <a:ext cx="7620000" cy="1016000"/>
          </a:xfrm>
        </p:spPr>
        <p:txBody>
          <a:bodyPr/>
          <a:lstStyle/>
          <a:p>
            <a:pPr algn="ctr" eaLnBrk="1" hangingPunct="1"/>
            <a:endParaRPr lang="ar-SA" sz="5500" smtClean="0">
              <a:solidFill>
                <a:srgbClr val="FFFF00"/>
              </a:solidFill>
            </a:endParaRPr>
          </a:p>
        </p:txBody>
      </p:sp>
      <p:sp>
        <p:nvSpPr>
          <p:cNvPr id="3075" name="مستطيل 7"/>
          <p:cNvSpPr>
            <a:spLocks noChangeArrowheads="1"/>
          </p:cNvSpPr>
          <p:nvPr/>
        </p:nvSpPr>
        <p:spPr bwMode="auto">
          <a:xfrm>
            <a:off x="3038475" y="2881313"/>
            <a:ext cx="546576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6000">
                <a:solidFill>
                  <a:srgbClr val="FFFF00"/>
                </a:solidFill>
              </a:rPr>
              <a:t>إستراتيجية الاستقصاء</a:t>
            </a:r>
            <a:endParaRPr lang="ar-OM" sz="6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8A8E285-310A-4C73-886F-D7E3AE3B403C}" type="slidenum">
              <a:rPr lang="ar-SA" smtClean="0"/>
              <a:pPr/>
              <a:t>10</a:t>
            </a:fld>
            <a:endParaRPr lang="en-US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88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نشاط 2 </a:t>
            </a:r>
            <a:endParaRPr lang="en-US" sz="8800" b="1" smtClean="0">
              <a:solidFill>
                <a:srgbClr val="00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1A6A88-90AF-4023-8C17-FC07E637F2D7}" type="slidenum">
              <a:rPr lang="ar-SA" smtClean="0"/>
              <a:pPr/>
              <a:t>11</a:t>
            </a:fld>
            <a:endParaRPr lang="en-US" smtClean="0"/>
          </a:p>
        </p:txBody>
      </p:sp>
      <p:sp>
        <p:nvSpPr>
          <p:cNvPr id="13315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1C8DDE12-FC51-4B94-9EC7-5BA36B9BE11E}" type="slidenum">
              <a:rPr lang="ar-SA" sz="1200">
                <a:solidFill>
                  <a:schemeClr val="tx2"/>
                </a:solidFill>
              </a:rPr>
              <a:pPr rtl="0"/>
              <a:t>11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1979613" y="419100"/>
            <a:ext cx="7164387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ar-SA" sz="5400" b="1" u="sng">
                <a:solidFill>
                  <a:srgbClr val="FF3300"/>
                </a:solidFill>
              </a:rPr>
              <a:t>التعلم المعتمد على الاستقصاء </a:t>
            </a:r>
            <a:r>
              <a:rPr kumimoji="1" lang="ar-EG" sz="5400" b="1" u="sng">
                <a:solidFill>
                  <a:srgbClr val="FF3300"/>
                </a:solidFill>
              </a:rPr>
              <a:t> </a:t>
            </a:r>
            <a:endParaRPr kumimoji="1" lang="ar-EG" sz="5400">
              <a:solidFill>
                <a:srgbClr val="FF3300"/>
              </a:solidFill>
            </a:endParaRPr>
          </a:p>
        </p:txBody>
      </p:sp>
      <p:sp>
        <p:nvSpPr>
          <p:cNvPr id="2" name="Rectangle 9"/>
          <p:cNvSpPr>
            <a:spLocks noChangeArrowheads="1"/>
          </p:cNvSpPr>
          <p:nvPr/>
        </p:nvSpPr>
        <p:spPr bwMode="auto">
          <a:xfrm>
            <a:off x="323850" y="2205038"/>
            <a:ext cx="84232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ar-EG" sz="4400" b="1">
                <a:solidFill>
                  <a:srgbClr val="00FF00"/>
                </a:solidFill>
              </a:rPr>
              <a:t> ما المقصود بالتعلم المعتمد على الاستقصاء؟</a:t>
            </a:r>
            <a:endParaRPr kumimoji="1" lang="en-US" sz="4400" b="1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CB0DA1-47D9-4173-96A6-BE0A003C3DFC}" type="slidenum">
              <a:rPr lang="ar-SA" smtClean="0"/>
              <a:pPr/>
              <a:t>12</a:t>
            </a:fld>
            <a:endParaRPr lang="en-US" smtClean="0"/>
          </a:p>
        </p:txBody>
      </p:sp>
      <p:sp>
        <p:nvSpPr>
          <p:cNvPr id="70660" name="Rectangle 4"/>
          <p:cNvSpPr>
            <a:spLocks noChangeArrowheads="1"/>
          </p:cNvSpPr>
          <p:nvPr/>
        </p:nvSpPr>
        <p:spPr bwMode="auto">
          <a:xfrm>
            <a:off x="611188" y="1787525"/>
            <a:ext cx="7885112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 eaLnBrk="0" hangingPunct="0"/>
            <a:r>
              <a:rPr lang="ar-SA" sz="5400" b="1">
                <a:solidFill>
                  <a:srgbClr val="FFFF00"/>
                </a:solidFill>
              </a:rPr>
              <a:t>= الاستقصاء  شكل من أشكال التعلم الموجه ذاتيا والذى فيه </a:t>
            </a:r>
            <a:r>
              <a:rPr lang="ar-SA" sz="5400" b="1" u="sng">
                <a:solidFill>
                  <a:srgbClr val="FFFF00"/>
                </a:solidFill>
              </a:rPr>
              <a:t>يتحمل الطلاب مزيدا من المسئولية </a:t>
            </a:r>
            <a:endParaRPr lang="ar-SA" sz="54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066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346408-D465-4E25-A4E5-2FA2A8E79ACA}" type="slidenum">
              <a:rPr lang="ar-SA" smtClean="0"/>
              <a:pPr/>
              <a:t>13</a:t>
            </a:fld>
            <a:endParaRPr lang="en-US" smtClean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88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نشاط 3</a:t>
            </a:r>
            <a:r>
              <a:rPr lang="ar-SA" sz="8800" smtClean="0">
                <a:solidFill>
                  <a:srgbClr val="FF3300"/>
                </a:solidFill>
              </a:rPr>
              <a:t> </a:t>
            </a:r>
            <a:endParaRPr lang="en-US" sz="88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34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5B9131B-A155-4E1B-8A6E-4A24C1A8BB62}" type="slidenum">
              <a:rPr lang="ar-SA" smtClean="0"/>
              <a:pPr/>
              <a:t>14</a:t>
            </a:fld>
            <a:endParaRPr lang="en-US" smtClean="0"/>
          </a:p>
        </p:txBody>
      </p:sp>
      <p:sp>
        <p:nvSpPr>
          <p:cNvPr id="16387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47393C67-26DB-47E7-BDC9-7387A0699BDA}" type="slidenum">
              <a:rPr lang="ar-SA" sz="1200">
                <a:solidFill>
                  <a:schemeClr val="tx2"/>
                </a:solidFill>
              </a:rPr>
              <a:pPr rtl="0"/>
              <a:t>14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title"/>
          </p:nvPr>
        </p:nvSpPr>
        <p:spPr>
          <a:xfrm>
            <a:off x="1258888" y="944563"/>
            <a:ext cx="7010400" cy="4572000"/>
          </a:xfrm>
        </p:spPr>
        <p:txBody>
          <a:bodyPr/>
          <a:lstStyle/>
          <a:p>
            <a:pPr algn="ctr" eaLnBrk="1" hangingPunct="1"/>
            <a:r>
              <a:rPr lang="ar-SA" sz="6900" b="1" u="sng" smtClean="0">
                <a:solidFill>
                  <a:srgbClr val="00FF00"/>
                </a:solidFill>
              </a:rPr>
              <a:t>ما المسئوليات التى يتحملها الطلاب فى التعلم المعتمد على الاستقصاء ؟</a:t>
            </a:r>
            <a:endParaRPr lang="ar-SA" sz="6900" b="1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6223DB6-8940-4E81-8521-EF26A8A53A74}" type="slidenum">
              <a:rPr lang="ar-SA" smtClean="0"/>
              <a:pPr/>
              <a:t>15</a:t>
            </a:fld>
            <a:endParaRPr lang="en-US" smtClean="0"/>
          </a:p>
        </p:txBody>
      </p:sp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576263" y="2503488"/>
            <a:ext cx="7991475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>
              <a:buFont typeface="Wingdings" pitchFamily="2" charset="2"/>
              <a:buChar char="q"/>
              <a:tabLst>
                <a:tab pos="457200" algn="l"/>
              </a:tabLst>
            </a:pPr>
            <a:r>
              <a:rPr lang="ar-SA" sz="4800">
                <a:solidFill>
                  <a:srgbClr val="FFFF00"/>
                </a:solidFill>
              </a:rPr>
              <a:t>تحديد ما الذي يحتاجون إلى تعلمه .</a:t>
            </a:r>
            <a:endParaRPr lang="en-US" sz="4800">
              <a:solidFill>
                <a:srgbClr val="FFFF00"/>
              </a:solidFill>
            </a:endParaRPr>
          </a:p>
          <a:p>
            <a:pPr marL="342900" indent="-342900">
              <a:buFontTx/>
              <a:buAutoNum type="arabicParenR"/>
              <a:tabLst>
                <a:tab pos="457200" algn="l"/>
              </a:tabLst>
            </a:pPr>
            <a:r>
              <a:rPr lang="ar-SA" sz="4800"/>
              <a:t> </a:t>
            </a:r>
            <a:r>
              <a:rPr lang="ar-SA" sz="4800">
                <a:solidFill>
                  <a:srgbClr val="00FF00"/>
                </a:solidFill>
              </a:rPr>
              <a:t>التعرف على المصادر .</a:t>
            </a:r>
            <a:endParaRPr lang="en-US" sz="4800">
              <a:solidFill>
                <a:srgbClr val="00FF00"/>
              </a:solidFill>
            </a:endParaRPr>
          </a:p>
          <a:p>
            <a:pPr marL="342900" indent="-342900">
              <a:buFontTx/>
              <a:buAutoNum type="arabicParenR"/>
              <a:tabLst>
                <a:tab pos="457200" algn="l"/>
              </a:tabLst>
            </a:pPr>
            <a:r>
              <a:rPr lang="ar-SA" sz="4800">
                <a:solidFill>
                  <a:schemeClr val="tx2"/>
                </a:solidFill>
              </a:rPr>
              <a:t>استخدام المصادر</a:t>
            </a:r>
            <a:r>
              <a:rPr lang="ar-SA" sz="4800"/>
              <a:t>  .</a:t>
            </a:r>
            <a:endParaRPr lang="en-US" sz="4800"/>
          </a:p>
          <a:p>
            <a:pPr marL="342900" indent="-342900">
              <a:buFontTx/>
              <a:buAutoNum type="arabicParenR"/>
              <a:tabLst>
                <a:tab pos="457200" algn="l"/>
              </a:tabLst>
            </a:pPr>
            <a:r>
              <a:rPr lang="ar-SA" sz="4800"/>
              <a:t> </a:t>
            </a:r>
            <a:r>
              <a:rPr lang="ar-SA" sz="4800">
                <a:solidFill>
                  <a:schemeClr val="accent2"/>
                </a:solidFill>
              </a:rPr>
              <a:t>تقييم تقدمهم في التعلم .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1431925" y="457200"/>
            <a:ext cx="7350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ar-SA" sz="4000" b="1"/>
              <a:t> </a:t>
            </a:r>
            <a:r>
              <a:rPr lang="ar-SA" sz="4000" b="1" u="sng">
                <a:solidFill>
                  <a:srgbClr val="FF3300"/>
                </a:solidFill>
              </a:rPr>
              <a:t>يتحمل الطلاب مزيدا من المسئولية عن</a:t>
            </a:r>
            <a:r>
              <a:rPr lang="ar-SA" sz="4000" b="1">
                <a:solidFill>
                  <a:srgbClr val="FF3300"/>
                </a:solidFill>
              </a:rPr>
              <a:t> :</a:t>
            </a:r>
            <a:endParaRPr lang="en-US" sz="40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68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68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  <p:bldP spid="7168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41318C1-D773-44A2-BBC2-5B46F1EF032E}" type="slidenum">
              <a:rPr lang="ar-SA" smtClean="0"/>
              <a:pPr/>
              <a:t>16</a:t>
            </a:fld>
            <a:endParaRPr lang="en-US" smtClean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88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نشاط 4</a:t>
            </a:r>
            <a:r>
              <a:rPr lang="ar-SA" sz="8800" smtClean="0">
                <a:solidFill>
                  <a:srgbClr val="FFFF00"/>
                </a:solidFill>
              </a:rPr>
              <a:t> </a:t>
            </a:r>
            <a:endParaRPr lang="en-US" sz="88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74DCD6-F8CF-431A-ADE8-4DD6B2086D77}" type="slidenum">
              <a:rPr lang="ar-SA" smtClean="0"/>
              <a:pPr/>
              <a:t>17</a:t>
            </a:fld>
            <a:endParaRPr lang="en-US" smtClean="0"/>
          </a:p>
        </p:txBody>
      </p:sp>
      <p:sp>
        <p:nvSpPr>
          <p:cNvPr id="19459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0E9DDFF2-37C7-4C2A-B30C-F97DFD8C45D2}" type="slidenum">
              <a:rPr lang="ar-SA" sz="1200">
                <a:solidFill>
                  <a:schemeClr val="tx2"/>
                </a:solidFill>
              </a:rPr>
              <a:pPr rtl="0"/>
              <a:t>17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4009" name="Rectangle 1721"/>
          <p:cNvSpPr>
            <a:spLocks noChangeArrowheads="1"/>
          </p:cNvSpPr>
          <p:nvPr/>
        </p:nvSpPr>
        <p:spPr bwMode="auto">
          <a:xfrm>
            <a:off x="827088" y="2168525"/>
            <a:ext cx="74168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ar-SA" sz="6000" b="1" u="sng">
                <a:solidFill>
                  <a:srgbClr val="FF3300"/>
                </a:solidFill>
              </a:rPr>
              <a:t>لماذا تدريس الاستقصاء</a:t>
            </a:r>
            <a:r>
              <a:rPr kumimoji="1" lang="en-US" sz="6000" b="1" u="sng">
                <a:solidFill>
                  <a:srgbClr val="FF3300"/>
                </a:solidFill>
              </a:rPr>
              <a:t>  </a:t>
            </a:r>
            <a:r>
              <a:rPr kumimoji="1" lang="ar-EG" sz="6000" b="1" u="sng">
                <a:solidFill>
                  <a:srgbClr val="FF3300"/>
                </a:solidFill>
              </a:rPr>
              <a:t>؟</a:t>
            </a:r>
            <a:r>
              <a:rPr kumimoji="1" lang="ar-SA" sz="6000" b="1">
                <a:solidFill>
                  <a:srgbClr val="FF3300"/>
                </a:solidFill>
              </a:rPr>
              <a:t>  </a:t>
            </a:r>
            <a:endParaRPr kumimoji="1" lang="ar-SA" sz="6000">
              <a:solidFill>
                <a:srgbClr val="FF3300"/>
              </a:solidFill>
            </a:endParaRPr>
          </a:p>
          <a:p>
            <a:pPr algn="ctr" eaLnBrk="0" hangingPunct="0"/>
            <a:r>
              <a:rPr kumimoji="1" lang="en-US" sz="2000" b="1">
                <a:latin typeface="Times New Roman" pitchFamily="18" charset="0"/>
                <a:cs typeface="Times New Roman" pitchFamily="18" charset="0"/>
              </a:rPr>
              <a:t> </a:t>
            </a:r>
            <a:endParaRPr kumimoji="1" lang="en-US" sz="1100">
              <a:latin typeface="Times New Roman" pitchFamily="18" charset="0"/>
              <a:cs typeface="Times New Roman" pitchFamily="18" charset="0"/>
            </a:endParaRPr>
          </a:p>
          <a:p>
            <a:pPr algn="ctr" rtl="0" eaLnBrk="0" hangingPunct="0"/>
            <a:endParaRPr kumimoji="1" lang="en-US" sz="24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400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0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B1FF4EE-22B3-44FE-B41E-E20DE0C9C13A}" type="slidenum">
              <a:rPr lang="ar-SA" smtClean="0"/>
              <a:pPr/>
              <a:t>18</a:t>
            </a:fld>
            <a:endParaRPr lang="en-US" smtClean="0"/>
          </a:p>
        </p:txBody>
      </p:sp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576263" y="1152525"/>
            <a:ext cx="8099425" cy="4894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FontTx/>
              <a:buAutoNum type="arabicParenR"/>
            </a:pPr>
            <a:r>
              <a:rPr lang="ar-SA" sz="3600"/>
              <a:t> </a:t>
            </a:r>
            <a:r>
              <a:rPr lang="ar-SA" sz="4800" b="1">
                <a:solidFill>
                  <a:srgbClr val="00FF00"/>
                </a:solidFill>
              </a:rPr>
              <a:t>تشجيع المتعلمين على أن يصبحوا موجهين ذاتيا</a:t>
            </a:r>
            <a:endParaRPr lang="en-US" sz="5400" b="1">
              <a:solidFill>
                <a:srgbClr val="00FF00"/>
              </a:solidFill>
            </a:endParaRPr>
          </a:p>
          <a:p>
            <a:pPr marL="342900" indent="-342900" algn="just">
              <a:buFontTx/>
              <a:buAutoNum type="arabicParenR"/>
            </a:pPr>
            <a:r>
              <a:rPr lang="ar-SA" sz="5400" b="1"/>
              <a:t> </a:t>
            </a:r>
            <a:r>
              <a:rPr lang="ar-SA" sz="5400" b="1">
                <a:solidFill>
                  <a:schemeClr val="folHlink"/>
                </a:solidFill>
              </a:rPr>
              <a:t>تشجيع الطلاب لبناء مهارات البحث  . </a:t>
            </a:r>
            <a:endParaRPr lang="en-US" sz="5400" b="1">
              <a:solidFill>
                <a:schemeClr val="folHlink"/>
              </a:solidFill>
            </a:endParaRPr>
          </a:p>
          <a:p>
            <a:pPr marL="342900" indent="-342900" algn="just">
              <a:buFontTx/>
              <a:buAutoNum type="arabicParenR"/>
            </a:pPr>
            <a:r>
              <a:rPr lang="ar-SA" sz="5400" b="1"/>
              <a:t> </a:t>
            </a:r>
            <a:r>
              <a:rPr lang="ar-SA" sz="5400" b="1">
                <a:solidFill>
                  <a:srgbClr val="FFFF00"/>
                </a:solidFill>
              </a:rPr>
              <a:t>فيها الطلاب هم الذين يحددون احتياجاتهم التعليمية.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270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6F36DB9-503A-48CF-9AE4-015E0346B845}" type="slidenum">
              <a:rPr lang="ar-SA" smtClean="0"/>
              <a:pPr/>
              <a:t>19</a:t>
            </a:fld>
            <a:endParaRPr lang="en-US" smtClean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9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نشاط 5</a:t>
            </a:r>
            <a:r>
              <a:rPr lang="ar-SA" sz="9600" smtClean="0">
                <a:solidFill>
                  <a:srgbClr val="FF3300"/>
                </a:solidFill>
              </a:rPr>
              <a:t> </a:t>
            </a:r>
            <a:endParaRPr lang="en-US" sz="96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CF53562-7330-4B6A-BA43-F3FA76C15EF1}" type="slidenum">
              <a:rPr lang="ar-SA" smtClean="0"/>
              <a:pPr/>
              <a:t>2</a:t>
            </a:fld>
            <a:endParaRPr lang="en-US" smtClean="0"/>
          </a:p>
        </p:txBody>
      </p:sp>
      <p:sp>
        <p:nvSpPr>
          <p:cNvPr id="4099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8415E37-5D21-413F-9F5C-ACED0E7B373F}" type="slidenum">
              <a:rPr lang="ar-SA" sz="1200">
                <a:solidFill>
                  <a:schemeClr val="tx2"/>
                </a:solidFill>
              </a:rPr>
              <a:pPr rtl="0"/>
              <a:t>2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5976938" y="476250"/>
            <a:ext cx="2905125" cy="1295400"/>
          </a:xfrm>
        </p:spPr>
        <p:txBody>
          <a:bodyPr/>
          <a:lstStyle/>
          <a:p>
            <a:pPr algn="r" eaLnBrk="1" hangingPunct="1"/>
            <a:r>
              <a:rPr lang="ar-SA" sz="5700" b="1" u="sng" smtClean="0">
                <a:solidFill>
                  <a:srgbClr val="FF3300"/>
                </a:solidFill>
              </a:rPr>
              <a:t>مقدمة</a:t>
            </a:r>
            <a:r>
              <a:rPr lang="ar-SA" sz="5700" b="1" smtClean="0">
                <a:solidFill>
                  <a:srgbClr val="FF3300"/>
                </a:solidFill>
              </a:rPr>
              <a:t> :</a:t>
            </a:r>
            <a:r>
              <a:rPr lang="en-US" sz="5700" smtClean="0">
                <a:solidFill>
                  <a:srgbClr val="FF3300"/>
                </a:solidFill>
              </a:rPr>
              <a:t> </a:t>
            </a:r>
            <a:endParaRPr lang="ar-SA" sz="5700" smtClean="0">
              <a:solidFill>
                <a:srgbClr val="FF33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684213" y="1981200"/>
            <a:ext cx="8002587" cy="4114800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v"/>
            </a:pPr>
            <a:r>
              <a:rPr lang="ar-SA" b="1" smtClean="0"/>
              <a:t>    </a:t>
            </a:r>
            <a:r>
              <a:rPr lang="ar-SA" sz="4000" b="1" smtClean="0"/>
              <a:t>يعد الاستقصاء من أكثر أساليب التدريس فاعلية في تنمية التفكير العلمي لدى الطلبة , حيث أنه يتيح الفرصة أمام الطلبة لممارسة طرق العلم وعملياته , ومهارات الاستقصاء بأنفسهم , وهنا يسلك المتعلم سلوك العالم</a:t>
            </a:r>
            <a:br>
              <a:rPr lang="ar-SA" sz="4000" b="1" smtClean="0"/>
            </a:br>
            <a:r>
              <a:rPr lang="ar-SA" sz="4000" b="1" smtClean="0"/>
              <a:t> ( الصغير ) في بحثه , وتوصله إلى النتائج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5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  <p:bldP spid="512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E607A55-0B10-4918-BE81-249FE40322E0}" type="slidenum">
              <a:rPr lang="ar-SA" smtClean="0"/>
              <a:pPr/>
              <a:t>20</a:t>
            </a:fld>
            <a:endParaRPr lang="en-US" smtClean="0"/>
          </a:p>
        </p:txBody>
      </p:sp>
      <p:sp>
        <p:nvSpPr>
          <p:cNvPr id="22531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F6046A55-2D57-461D-B4C5-E91DC6159E2C}" type="slidenum">
              <a:rPr lang="ar-SA" sz="1200">
                <a:solidFill>
                  <a:schemeClr val="tx2"/>
                </a:solidFill>
              </a:rPr>
              <a:pPr rtl="0"/>
              <a:t>20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358775" y="1989138"/>
            <a:ext cx="8281988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rtl="0" eaLnBrk="0" hangingPunct="0">
              <a:tabLst>
                <a:tab pos="457200" algn="l"/>
              </a:tabLst>
            </a:pPr>
            <a:r>
              <a:rPr kumimoji="1" lang="ar-SA" sz="8000" b="1" u="sng">
                <a:solidFill>
                  <a:srgbClr val="FFFF00"/>
                </a:solidFill>
              </a:rPr>
              <a:t>كيف يحدث الاستقصاء ؟</a:t>
            </a:r>
            <a:r>
              <a:rPr kumimoji="1" lang="ar-SA" sz="8000">
                <a:solidFill>
                  <a:srgbClr val="FFFF00"/>
                </a:solidFill>
              </a:rPr>
              <a:t> </a:t>
            </a:r>
            <a:endParaRPr kumimoji="1" lang="en-US" sz="80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597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5256934-1373-4F70-88B6-1C33F7146744}" type="slidenum">
              <a:rPr lang="ar-SA" smtClean="0"/>
              <a:pPr/>
              <a:t>21</a:t>
            </a:fld>
            <a:endParaRPr lang="en-US" smtClean="0"/>
          </a:p>
        </p:txBody>
      </p:sp>
      <p:sp>
        <p:nvSpPr>
          <p:cNvPr id="23555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6BA1A417-9520-493E-8C6A-D4A319DAC21D}" type="slidenum">
              <a:rPr lang="ar-SA" sz="1600">
                <a:solidFill>
                  <a:schemeClr val="tx2"/>
                </a:solidFill>
              </a:rPr>
              <a:pPr rtl="0"/>
              <a:t>21</a:t>
            </a:fld>
            <a:endParaRPr lang="en-US" sz="1600">
              <a:solidFill>
                <a:schemeClr val="tx2"/>
              </a:solidFill>
            </a:endParaRP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944563"/>
            <a:ext cx="8110537" cy="4394200"/>
          </a:xfrm>
        </p:spPr>
        <p:txBody>
          <a:bodyPr/>
          <a:lstStyle/>
          <a:p>
            <a:pPr marL="609600" indent="-609600">
              <a:lnSpc>
                <a:spcPct val="90000"/>
              </a:lnSpc>
            </a:pPr>
            <a:r>
              <a:rPr kumimoji="1" lang="ar-SA" sz="3600" b="1" smtClean="0">
                <a:solidFill>
                  <a:srgbClr val="FFFF00"/>
                </a:solidFill>
              </a:rPr>
              <a:t>أول خطوة هي الاندهاش , مما يشاهد أو يسمع .</a:t>
            </a:r>
          </a:p>
          <a:p>
            <a:pPr marL="609600" indent="-609600">
              <a:lnSpc>
                <a:spcPct val="90000"/>
              </a:lnSpc>
            </a:pPr>
            <a:r>
              <a:rPr kumimoji="1" lang="ar-SA" sz="3600" b="1" smtClean="0">
                <a:solidFill>
                  <a:srgbClr val="FFFF00"/>
                </a:solidFill>
              </a:rPr>
              <a:t> الشك</a:t>
            </a:r>
            <a:r>
              <a:rPr kumimoji="1" lang="ar-SA" sz="3600" b="1" smtClean="0">
                <a:solidFill>
                  <a:schemeClr val="tx1"/>
                </a:solidFill>
              </a:rPr>
              <a:t> .</a:t>
            </a:r>
          </a:p>
          <a:p>
            <a:pPr marL="609600" indent="-609600" algn="just">
              <a:lnSpc>
                <a:spcPct val="90000"/>
              </a:lnSpc>
            </a:pPr>
            <a:r>
              <a:rPr kumimoji="1" lang="ar-SA" sz="3600" b="1" smtClean="0">
                <a:solidFill>
                  <a:schemeClr val="tx1"/>
                </a:solidFill>
              </a:rPr>
              <a:t> </a:t>
            </a:r>
            <a:r>
              <a:rPr kumimoji="1" lang="ar-SA" sz="3600" b="1" smtClean="0">
                <a:solidFill>
                  <a:srgbClr val="FF3300"/>
                </a:solidFill>
              </a:rPr>
              <a:t>الرغبة في أن يجد تفسيرا لما يشاهده , أو يسمعه .</a:t>
            </a:r>
            <a:r>
              <a:rPr lang="ar-SA" sz="3600" b="1" smtClean="0">
                <a:solidFill>
                  <a:srgbClr val="FF3300"/>
                </a:solidFill>
              </a:rPr>
              <a:t>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3600" b="1" smtClean="0"/>
              <a:t>- وضع الحلول الممكنة , والفرضيات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3600" b="1" smtClean="0"/>
              <a:t>- </a:t>
            </a:r>
            <a:r>
              <a:rPr lang="ar-SA" sz="3600" b="1" smtClean="0">
                <a:solidFill>
                  <a:srgbClr val="00FF00"/>
                </a:solidFill>
              </a:rPr>
              <a:t>التجريب واستبعاد الخطأ من الفرضيات</a:t>
            </a:r>
            <a:r>
              <a:rPr lang="ar-SA" sz="3600" b="1" smtClean="0"/>
              <a:t> 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ar-SA" sz="3600" b="1" smtClean="0"/>
              <a:t> </a:t>
            </a:r>
            <a:r>
              <a:rPr lang="ar-SA" sz="3600" b="1" smtClean="0">
                <a:solidFill>
                  <a:srgbClr val="FFFF00"/>
                </a:solidFill>
              </a:rPr>
              <a:t>التفسير الصحيح للموقف المدهش .</a:t>
            </a:r>
            <a:endParaRPr lang="en-US" sz="3600" b="1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7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92D2A4E-D226-454F-8672-6E8855C314AB}" type="slidenum">
              <a:rPr lang="ar-SA" smtClean="0"/>
              <a:pPr/>
              <a:t>22</a:t>
            </a:fld>
            <a:endParaRPr lang="en-US" smtClean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9600" b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نشاط 6</a:t>
            </a:r>
            <a:r>
              <a:rPr lang="ar-SA" sz="9600" smtClean="0"/>
              <a:t> </a:t>
            </a:r>
            <a:endParaRPr lang="en-US" sz="9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6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C3C885F-88AF-4505-9FA6-01F28742931E}" type="slidenum">
              <a:rPr lang="ar-SA" smtClean="0"/>
              <a:pPr/>
              <a:t>23</a:t>
            </a:fld>
            <a:endParaRPr lang="en-US" smtClean="0"/>
          </a:p>
        </p:txBody>
      </p:sp>
      <p:sp>
        <p:nvSpPr>
          <p:cNvPr id="25603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512F5C03-B2AF-4AAD-9E4F-0365EED8C1EC}" type="slidenum">
              <a:rPr lang="ar-SA" sz="1200">
                <a:solidFill>
                  <a:schemeClr val="tx2"/>
                </a:solidFill>
              </a:rPr>
              <a:pPr rtl="0"/>
              <a:t>23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223963" y="2317750"/>
            <a:ext cx="7164387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ar-SA" sz="7200" b="1" u="sng">
                <a:solidFill>
                  <a:srgbClr val="FF3300"/>
                </a:solidFill>
              </a:rPr>
              <a:t>ما مميزات الاستقصاء</a:t>
            </a:r>
            <a:r>
              <a:rPr kumimoji="1" lang="ar-SA" sz="7200" b="1">
                <a:solidFill>
                  <a:srgbClr val="FF3300"/>
                </a:solidFill>
              </a:rPr>
              <a:t> ؟</a:t>
            </a:r>
            <a:endParaRPr kumimoji="1" lang="en-US" sz="960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17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218638-2F2C-4EA4-AFBF-8FB9DA654E87}" type="slidenum">
              <a:rPr lang="ar-SA" smtClean="0"/>
              <a:pPr/>
              <a:t>24</a:t>
            </a:fld>
            <a:endParaRPr lang="en-US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728663"/>
            <a:ext cx="7010400" cy="5367337"/>
          </a:xfrm>
        </p:spPr>
        <p:txBody>
          <a:bodyPr/>
          <a:lstStyle/>
          <a:p>
            <a:pPr algn="just"/>
            <a:r>
              <a:rPr lang="ar-SA" sz="3600" b="1" smtClean="0"/>
              <a:t>المتعلم فيه هو محور العملية التعليمية التعلمية  .</a:t>
            </a:r>
          </a:p>
          <a:p>
            <a:pPr algn="just"/>
            <a:r>
              <a:rPr lang="ar-SA" sz="3600" b="1" smtClean="0">
                <a:solidFill>
                  <a:schemeClr val="folHlink"/>
                </a:solidFill>
              </a:rPr>
              <a:t>ينمي لدى المتعلمين مهارات الاستقصاء (الاكتشاف )  .</a:t>
            </a:r>
          </a:p>
          <a:p>
            <a:pPr algn="just"/>
            <a:r>
              <a:rPr lang="ar-SA" sz="3600" b="1" smtClean="0">
                <a:solidFill>
                  <a:srgbClr val="00FF00"/>
                </a:solidFill>
              </a:rPr>
              <a:t>يؤكد استمرارية التعلم الذاتي , ودافعية المتعلم نحو التعلم . </a:t>
            </a:r>
          </a:p>
          <a:p>
            <a:pPr algn="just"/>
            <a:r>
              <a:rPr lang="ar-SA" sz="3600" b="1" smtClean="0"/>
              <a:t>ينمي مفهوم الذات لدى المتعلم .</a:t>
            </a:r>
          </a:p>
          <a:p>
            <a:pPr algn="just"/>
            <a:r>
              <a:rPr lang="ar-SA" sz="3600" b="1" smtClean="0">
                <a:solidFill>
                  <a:srgbClr val="FF3300"/>
                </a:solidFill>
              </a:rPr>
              <a:t>يزيد نشاط المتعلم , وحماسته تجاه عملية التعليم والتعلم</a:t>
            </a:r>
            <a:r>
              <a:rPr lang="ar-SA" sz="3600" b="1" smtClean="0"/>
              <a:t> 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86703C5-B7EB-4130-A68D-21D4B12873B4}" type="slidenum">
              <a:rPr lang="ar-SA" smtClean="0"/>
              <a:pPr/>
              <a:t>25</a:t>
            </a:fld>
            <a:endParaRPr lang="en-US" smtClean="0"/>
          </a:p>
        </p:txBody>
      </p:sp>
      <p:sp>
        <p:nvSpPr>
          <p:cNvPr id="276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676400" y="728663"/>
            <a:ext cx="7010400" cy="5367337"/>
          </a:xfrm>
          <a:noFill/>
        </p:spPr>
        <p:txBody>
          <a:bodyPr/>
          <a:lstStyle/>
          <a:p>
            <a:pPr algn="just"/>
            <a:r>
              <a:rPr lang="ar-SA" sz="3200" b="1" smtClean="0">
                <a:solidFill>
                  <a:srgbClr val="FF3300"/>
                </a:solidFill>
              </a:rPr>
              <a:t>يؤكد الأهداف والغايات العامة لتدريس المواد الدراسية . </a:t>
            </a:r>
          </a:p>
          <a:p>
            <a:pPr algn="just"/>
            <a:r>
              <a:rPr lang="ar-SA" sz="3200" b="1" smtClean="0">
                <a:solidFill>
                  <a:schemeClr val="folHlink"/>
                </a:solidFill>
              </a:rPr>
              <a:t>يتيح للتلميذ مجالا للتفكير وإعمال الذهن</a:t>
            </a:r>
            <a:r>
              <a:rPr lang="ar-SA" sz="3200" b="1" smtClean="0"/>
              <a:t>  . </a:t>
            </a:r>
          </a:p>
          <a:p>
            <a:pPr algn="just"/>
            <a:r>
              <a:rPr lang="ar-SA" sz="3200" b="1" smtClean="0"/>
              <a:t>تؤكد على الأسئلة وطريقة صياغتها وليس الإجابة عنها  .</a:t>
            </a:r>
          </a:p>
          <a:p>
            <a:pPr algn="just"/>
            <a:r>
              <a:rPr lang="ar-SA" sz="3200" b="1" smtClean="0">
                <a:solidFill>
                  <a:srgbClr val="FF3300"/>
                </a:solidFill>
              </a:rPr>
              <a:t>تعني هذه الطريقة بالأسئلة ذات الإجابات المتعددة  . </a:t>
            </a:r>
          </a:p>
          <a:p>
            <a:pPr algn="just"/>
            <a:r>
              <a:rPr lang="ar-SA" sz="3200" b="1" smtClean="0">
                <a:solidFill>
                  <a:srgbClr val="FFFF00"/>
                </a:solidFill>
              </a:rPr>
              <a:t>تنظر إلى عملية التعلم على أنها مستمرة  .</a:t>
            </a:r>
          </a:p>
          <a:p>
            <a:pPr algn="just"/>
            <a:r>
              <a:rPr lang="ar-SA" sz="3200" b="1" smtClean="0"/>
              <a:t>تجعل التلميذ يسلك سلوك العلماء .</a:t>
            </a:r>
            <a:endParaRPr lang="en-US" sz="3200" b="1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9E3394-E7CA-4EEB-B83F-14AD991689FE}" type="slidenum">
              <a:rPr lang="ar-SA" smtClean="0"/>
              <a:pPr/>
              <a:t>26</a:t>
            </a:fld>
            <a:endParaRPr lang="en-US" smtClean="0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9600" b="1" smtClean="0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نشاط 7</a:t>
            </a:r>
            <a:r>
              <a:rPr lang="ar-SA" sz="9600" smtClean="0">
                <a:solidFill>
                  <a:srgbClr val="FF3300"/>
                </a:solidFill>
              </a:rPr>
              <a:t> </a:t>
            </a:r>
            <a:endParaRPr lang="en-US" sz="960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75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B31D7DD-78AE-433D-8390-04663C1B1D82}" type="slidenum">
              <a:rPr lang="ar-SA" smtClean="0"/>
              <a:pPr/>
              <a:t>27</a:t>
            </a:fld>
            <a:endParaRPr lang="en-US" smtClean="0"/>
          </a:p>
        </p:txBody>
      </p:sp>
      <p:sp>
        <p:nvSpPr>
          <p:cNvPr id="29699" name="عنصر نائب لرقم الشريحة 3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7829FE2F-2E06-4F46-A1D6-FF96D73A198F}" type="slidenum">
              <a:rPr lang="ar-SA" sz="1200">
                <a:solidFill>
                  <a:schemeClr val="tx2"/>
                </a:solidFill>
              </a:rPr>
              <a:pPr rtl="0"/>
              <a:t>27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204802" name="Rectangle 2"/>
          <p:cNvSpPr>
            <a:spLocks noChangeArrowheads="1"/>
          </p:cNvSpPr>
          <p:nvPr/>
        </p:nvSpPr>
        <p:spPr bwMode="auto">
          <a:xfrm>
            <a:off x="755650" y="1376363"/>
            <a:ext cx="7488238" cy="4116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ar-SA" sz="8800" b="1" u="sng">
                <a:solidFill>
                  <a:srgbClr val="00FF00"/>
                </a:solidFill>
              </a:rPr>
              <a:t>ما دور المعلم </a:t>
            </a:r>
            <a:br>
              <a:rPr kumimoji="1" lang="ar-SA" sz="8800" b="1" u="sng">
                <a:solidFill>
                  <a:srgbClr val="00FF00"/>
                </a:solidFill>
              </a:rPr>
            </a:br>
            <a:r>
              <a:rPr kumimoji="1" lang="ar-SA" sz="8800" b="1" u="sng">
                <a:solidFill>
                  <a:srgbClr val="00FF00"/>
                </a:solidFill>
              </a:rPr>
              <a:t>في إستراتيجية الاستقصاء ؟</a:t>
            </a:r>
            <a:endParaRPr kumimoji="1" lang="en-US" sz="8800" b="1" u="sng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CDB6F51-1E0F-4E44-B319-08B68D81735E}" type="slidenum">
              <a:rPr lang="ar-SA" smtClean="0"/>
              <a:pPr/>
              <a:t>28</a:t>
            </a:fld>
            <a:endParaRPr lang="en-US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981200"/>
            <a:ext cx="7010400" cy="3752850"/>
          </a:xfrm>
        </p:spPr>
        <p:txBody>
          <a:bodyPr/>
          <a:lstStyle/>
          <a:p>
            <a:pPr marL="533400" indent="-533400"/>
            <a:r>
              <a:rPr lang="ar-SA" sz="3600" b="1" smtClean="0">
                <a:solidFill>
                  <a:srgbClr val="FFFF00"/>
                </a:solidFill>
              </a:rPr>
              <a:t>تزويد التلاميذ بالأسئلة مفتوحة النهاية  .</a:t>
            </a:r>
            <a:r>
              <a:rPr lang="ar-SA" sz="3600" b="1" smtClean="0"/>
              <a:t> </a:t>
            </a:r>
          </a:p>
          <a:p>
            <a:pPr marL="533400" indent="-533400"/>
            <a:r>
              <a:rPr lang="ar-SA" sz="3600" b="1" smtClean="0">
                <a:solidFill>
                  <a:srgbClr val="00FF00"/>
                </a:solidFill>
              </a:rPr>
              <a:t>تقبل الإجابات والتعليق عليها .</a:t>
            </a:r>
          </a:p>
          <a:p>
            <a:pPr marL="533400" indent="-533400"/>
            <a:r>
              <a:rPr lang="ar-SA" sz="3600" b="1" smtClean="0"/>
              <a:t>يعطي التلاميذ وقتا كافيا للتفكير  . </a:t>
            </a:r>
          </a:p>
          <a:p>
            <a:pPr marL="533400" indent="-533400"/>
            <a:r>
              <a:rPr lang="ar-SA" sz="3600" b="1" smtClean="0">
                <a:solidFill>
                  <a:srgbClr val="FFFF00"/>
                </a:solidFill>
              </a:rPr>
              <a:t>إن يكون على دراية تامة بطبيعة تلاميذه .</a:t>
            </a:r>
          </a:p>
          <a:p>
            <a:pPr marL="533400" indent="-533400"/>
            <a:r>
              <a:rPr lang="ar-SA" sz="3600" b="1" smtClean="0">
                <a:solidFill>
                  <a:srgbClr val="00FF00"/>
                </a:solidFill>
              </a:rPr>
              <a:t>إعطاء التلاميذ فرصة للتخيل والتخمين . </a:t>
            </a:r>
            <a:endParaRPr lang="en-US" sz="3600" b="1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0EA5460-2236-411D-B2E1-B63D7F66B21A}" type="slidenum">
              <a:rPr lang="ar-SA" smtClean="0"/>
              <a:pPr/>
              <a:t>29</a:t>
            </a:fld>
            <a:endParaRPr lang="en-US" smtClean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88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نشاط 8</a:t>
            </a:r>
            <a:r>
              <a:rPr lang="ar-SA" sz="8800" smtClean="0">
                <a:solidFill>
                  <a:srgbClr val="00FF00"/>
                </a:solidFill>
              </a:rPr>
              <a:t> </a:t>
            </a:r>
            <a:endParaRPr lang="en-US" sz="8800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59C4A5-E72C-42C5-B480-6337456DB5B8}" type="slidenum">
              <a:rPr lang="ar-SA" smtClean="0"/>
              <a:pPr/>
              <a:t>3</a:t>
            </a:fld>
            <a:endParaRPr lang="en-US" smtClean="0"/>
          </a:p>
        </p:txBody>
      </p:sp>
      <p:sp>
        <p:nvSpPr>
          <p:cNvPr id="5123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1B2003C-E250-4FB0-A771-3F7A3277E781}" type="slidenum">
              <a:rPr lang="ar-SA" sz="1200">
                <a:solidFill>
                  <a:schemeClr val="tx2"/>
                </a:solidFill>
              </a:rPr>
              <a:pPr rtl="0"/>
              <a:t>3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792163" y="1665288"/>
            <a:ext cx="7667625" cy="426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kumimoji="1" lang="ar-SA" sz="50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ar-SA" sz="3200" b="1">
                <a:solidFill>
                  <a:srgbClr val="FFFF00"/>
                </a:solidFill>
              </a:rPr>
              <a:t>يستخدم بعض المختصين الاستقصاء , والاكتشاف بمعنى واحد , في حين يرى " جانييه " أن ثمة فرقا بين الاكتشاف , والاستقصاء , فالاكتشاف هو الهدف من التدريس بشكل رئيس في المرحلة الأساسية الأولى , أما الاستقصاء يمكن أن يبدأ في المرحلة الأساسية العليا , ويقوم في المراحل الدراسية الأخرى الثانوية والجامعية , ومهما يكن الأمر , فإنني أرى أن الاستقصاء والاكتشاف وجهان لعملة واحدة .</a:t>
            </a:r>
            <a:endParaRPr kumimoji="1" lang="en-US" sz="32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6" grpId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95C2174-E1DE-443D-9E08-450DA8CFF278}" type="slidenum">
              <a:rPr lang="ar-SA" smtClean="0"/>
              <a:pPr/>
              <a:t>30</a:t>
            </a:fld>
            <a:endParaRPr lang="en-US" smtClean="0"/>
          </a:p>
        </p:txBody>
      </p:sp>
      <p:sp>
        <p:nvSpPr>
          <p:cNvPr id="32771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953F8452-672D-4D55-8F86-BD0B854104B9}" type="slidenum">
              <a:rPr lang="ar-SA" sz="1200">
                <a:solidFill>
                  <a:schemeClr val="tx2"/>
                </a:solidFill>
              </a:rPr>
              <a:pPr rtl="0"/>
              <a:t>30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238" y="1981200"/>
            <a:ext cx="8183562" cy="12684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ar-SA" sz="6000" b="1" u="sng" smtClean="0">
                <a:solidFill>
                  <a:srgbClr val="FF3300"/>
                </a:solidFill>
              </a:rPr>
              <a:t>ما خطوات التعلم  بالاستقصاء</a:t>
            </a:r>
            <a:r>
              <a:rPr lang="ar-SA" sz="6000" b="1" smtClean="0">
                <a:solidFill>
                  <a:srgbClr val="FF3300"/>
                </a:solidFill>
              </a:rPr>
              <a:t>  ؟</a:t>
            </a:r>
            <a:endParaRPr lang="en-US" sz="6000" b="1" smtClean="0">
              <a:solidFill>
                <a:srgbClr val="FF3300"/>
              </a:solidFill>
            </a:endParaRPr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323850" y="4113213"/>
            <a:ext cx="84359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accent1"/>
              </a:buClr>
              <a:buSzPct val="85000"/>
              <a:buFont typeface="Wingdings" pitchFamily="2" charset="2"/>
              <a:buNone/>
            </a:pPr>
            <a:r>
              <a:rPr lang="ar-SA" sz="4800" b="1" u="sng">
                <a:solidFill>
                  <a:srgbClr val="00FF00"/>
                </a:solidFill>
              </a:rPr>
              <a:t> ( لخص خطوات التعلم  بالاستقصاء  )</a:t>
            </a:r>
            <a:endParaRPr lang="en-US" sz="4800" b="1" u="sng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62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/>
      <p:bldP spid="162820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57027A4-58D7-451B-A3D2-3A87498DF400}" type="slidenum">
              <a:rPr lang="ar-SA" smtClean="0"/>
              <a:pPr/>
              <a:t>31</a:t>
            </a:fld>
            <a:endParaRPr lang="en-US" smtClean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ar-SA" sz="2400" b="1" smtClean="0">
                <a:solidFill>
                  <a:schemeClr val="folHlink"/>
                </a:solidFill>
              </a:rPr>
              <a:t>عرض موقف ( أو أسئلة ) يثير ذهن الطلبة  . </a:t>
            </a:r>
          </a:p>
          <a:p>
            <a:pPr marL="533400" indent="-533400">
              <a:lnSpc>
                <a:spcPct val="90000"/>
              </a:lnSpc>
            </a:pPr>
            <a:r>
              <a:rPr lang="ar-SA" sz="2400" b="1" smtClean="0">
                <a:solidFill>
                  <a:srgbClr val="00FF00"/>
                </a:solidFill>
              </a:rPr>
              <a:t>حث الطلبة على تكوين فرضيات تنجح في تفسير الموقف المثير</a:t>
            </a:r>
            <a:r>
              <a:rPr lang="ar-SA" sz="2400" b="1" smtClean="0"/>
              <a:t> </a:t>
            </a:r>
          </a:p>
          <a:p>
            <a:pPr marL="533400" indent="-533400">
              <a:lnSpc>
                <a:spcPct val="90000"/>
              </a:lnSpc>
            </a:pPr>
            <a:r>
              <a:rPr lang="ar-SA" sz="2400" b="1" smtClean="0">
                <a:solidFill>
                  <a:srgbClr val="FF3300"/>
                </a:solidFill>
              </a:rPr>
              <a:t>مناقشة الفرضيات التي يقدمها الطلبة . </a:t>
            </a:r>
          </a:p>
          <a:p>
            <a:pPr marL="533400" indent="-533400">
              <a:lnSpc>
                <a:spcPct val="90000"/>
              </a:lnSpc>
            </a:pPr>
            <a:r>
              <a:rPr lang="ar-SA" sz="2400" b="1" smtClean="0"/>
              <a:t>حث الطلبة على تقديم فرضيات جديدة  . </a:t>
            </a:r>
          </a:p>
          <a:p>
            <a:pPr marL="533400" indent="-533400">
              <a:lnSpc>
                <a:spcPct val="90000"/>
              </a:lnSpc>
            </a:pPr>
            <a:r>
              <a:rPr lang="ar-SA" sz="2400" b="1" smtClean="0">
                <a:solidFill>
                  <a:schemeClr val="folHlink"/>
                </a:solidFill>
              </a:rPr>
              <a:t>اختبار صحة الافتراض  . </a:t>
            </a:r>
          </a:p>
          <a:p>
            <a:pPr marL="533400" indent="-533400">
              <a:lnSpc>
                <a:spcPct val="90000"/>
              </a:lnSpc>
            </a:pPr>
            <a:r>
              <a:rPr lang="ar-SA" sz="2400" b="1" smtClean="0">
                <a:solidFill>
                  <a:srgbClr val="00FF00"/>
                </a:solidFill>
              </a:rPr>
              <a:t>حث الطلبة على صياغة المفهوم الذي نتج من دورات الاستفسار السابقة , أو صياغة التعميمات أو القوانين والنظريات الممكنة ذات العلاقة . </a:t>
            </a:r>
          </a:p>
          <a:p>
            <a:pPr marL="533400" indent="-533400">
              <a:lnSpc>
                <a:spcPct val="90000"/>
              </a:lnSpc>
            </a:pPr>
            <a:r>
              <a:rPr lang="ar-SA" sz="2400" b="1" smtClean="0"/>
              <a:t>إتاحة الفرصة للطلبة لنقل المفهوم أو التعميم المتوصل إليه لمواقف جديدة أخرى .</a:t>
            </a:r>
            <a:endParaRPr lang="en-US" sz="2400" b="1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D1F0760-A680-4C03-8C50-505455068A25}" type="slidenum">
              <a:rPr lang="ar-SA" smtClean="0"/>
              <a:pPr/>
              <a:t>32</a:t>
            </a:fld>
            <a:endParaRPr lang="en-US" smtClean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159000" y="2636838"/>
            <a:ext cx="4978400" cy="1657350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ar-SA" sz="96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نشاط 9</a:t>
            </a:r>
            <a:r>
              <a:rPr lang="ar-SA" sz="9600" smtClean="0">
                <a:solidFill>
                  <a:srgbClr val="FFFF00"/>
                </a:solidFill>
              </a:rPr>
              <a:t> </a:t>
            </a:r>
            <a:endParaRPr lang="en-US" sz="960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65F90FE-CE66-4ED2-BC58-5EB2293513D4}" type="slidenum">
              <a:rPr lang="ar-SA" smtClean="0"/>
              <a:pPr/>
              <a:t>33</a:t>
            </a:fld>
            <a:endParaRPr lang="en-US" smtClean="0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439863" y="460375"/>
            <a:ext cx="7380287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ar-SA" sz="4000" b="1" u="sng">
                <a:solidFill>
                  <a:srgbClr val="FFFF00"/>
                </a:solidFill>
              </a:rPr>
              <a:t>ما إجراءات تطبيق إستراتيجية الاستقصاء ؟</a:t>
            </a:r>
            <a:r>
              <a:rPr kumimoji="1" lang="ar-SA" sz="4000">
                <a:solidFill>
                  <a:srgbClr val="FFFF00"/>
                </a:solidFill>
              </a:rPr>
              <a:t> </a:t>
            </a:r>
            <a:endParaRPr kumimoji="1" lang="en-US" sz="4000">
              <a:solidFill>
                <a:srgbClr val="FFFF00"/>
              </a:solidFill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079500" y="2600325"/>
            <a:ext cx="7380288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kumimoji="1" lang="ar-SA" sz="4800" b="1" u="sng">
                <a:solidFill>
                  <a:srgbClr val="00FF00"/>
                </a:solidFill>
              </a:rPr>
              <a:t>ما الذى على المعلم أن يفعله لكي يصل المتعلم إلى اكتشاف قاعدة عامة أو نظرية أو قانون ؟</a:t>
            </a:r>
            <a:endParaRPr kumimoji="1" lang="en-US" sz="4800" b="1" u="sng">
              <a:solidFill>
                <a:srgbClr val="00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/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29CAEA-8EB9-4281-BCB3-835B62D899E9}" type="slidenum">
              <a:rPr lang="ar-SA" smtClean="0"/>
              <a:pPr/>
              <a:t>34</a:t>
            </a:fld>
            <a:endParaRPr lang="en-US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0" y="1808163"/>
            <a:ext cx="7010400" cy="3752850"/>
          </a:xfrm>
        </p:spPr>
        <p:txBody>
          <a:bodyPr/>
          <a:lstStyle/>
          <a:p>
            <a:pPr marL="533400" indent="-533400" algn="just"/>
            <a:r>
              <a:rPr lang="ar-SA" sz="3600" b="1" smtClean="0"/>
              <a:t>يحدد ما يريد أن يكتشفه المتعلم  . </a:t>
            </a:r>
          </a:p>
          <a:p>
            <a:pPr marL="533400" indent="-533400" algn="just"/>
            <a:r>
              <a:rPr lang="ar-SA" sz="3600" b="1" smtClean="0">
                <a:solidFill>
                  <a:srgbClr val="FF3300"/>
                </a:solidFill>
              </a:rPr>
              <a:t>يصمم موقفا تعليميا يمكن المتعلم من الاكتشاف . </a:t>
            </a:r>
          </a:p>
          <a:p>
            <a:pPr marL="533400" indent="-533400" algn="just"/>
            <a:r>
              <a:rPr lang="ar-SA" sz="3600" b="1" smtClean="0">
                <a:solidFill>
                  <a:schemeClr val="folHlink"/>
                </a:solidFill>
              </a:rPr>
              <a:t>يوجه المعلم تلاميذه خطوة خطوة  . </a:t>
            </a:r>
          </a:p>
          <a:p>
            <a:pPr marL="533400" indent="-533400" algn="just"/>
            <a:r>
              <a:rPr lang="ar-SA" sz="3600" b="1" smtClean="0">
                <a:solidFill>
                  <a:srgbClr val="00FF00"/>
                </a:solidFill>
              </a:rPr>
              <a:t>يجب على المعلم أن يعزز الاكتشاف بالتطبيقات المتنوعة</a:t>
            </a:r>
            <a:r>
              <a:rPr lang="ar-SA" sz="3600" b="1" smtClean="0"/>
              <a:t>.</a:t>
            </a:r>
          </a:p>
          <a:p>
            <a:pPr marL="533400" indent="-533400" algn="justLow">
              <a:buFont typeface="Wingdings" pitchFamily="2" charset="2"/>
              <a:buNone/>
            </a:pPr>
            <a:endParaRPr lang="en-US" sz="3600" b="1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/>
          </p:nvPr>
        </p:nvSpPr>
        <p:spPr/>
        <p:txBody>
          <a:bodyPr/>
          <a:lstStyle/>
          <a:p>
            <a:pPr>
              <a:buNone/>
            </a:pPr>
            <a:endParaRPr lang="ar-OM" dirty="0" smtClean="0"/>
          </a:p>
          <a:p>
            <a:pPr>
              <a:buNone/>
            </a:pPr>
            <a:endParaRPr lang="ar-OM" dirty="0" smtClean="0"/>
          </a:p>
          <a:p>
            <a:pPr>
              <a:buNone/>
            </a:pPr>
            <a:r>
              <a:rPr lang="ar-OM" sz="4400" dirty="0" smtClean="0"/>
              <a:t>مقدم العرض : يونس </a:t>
            </a:r>
            <a:r>
              <a:rPr lang="ar-OM" sz="4400" dirty="0" err="1" smtClean="0"/>
              <a:t>السنيدي</a:t>
            </a:r>
            <a:endParaRPr lang="ar-OM" sz="4400" dirty="0" smtClean="0"/>
          </a:p>
          <a:p>
            <a:pPr>
              <a:buNone/>
            </a:pPr>
            <a:r>
              <a:rPr lang="ar-OM" sz="4400" dirty="0" smtClean="0"/>
              <a:t>الرقم الجامعي: 140996</a:t>
            </a:r>
            <a:endParaRPr lang="ar-OM" sz="4400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54E197-0A4E-407F-9934-18143FC15730}" type="slidenum">
              <a:rPr lang="ar-SA" smtClean="0"/>
              <a:pPr/>
              <a:t>4</a:t>
            </a:fld>
            <a:endParaRPr lang="en-US" smtClean="0"/>
          </a:p>
        </p:txBody>
      </p:sp>
      <p:sp>
        <p:nvSpPr>
          <p:cNvPr id="6147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A28457B6-E216-4038-82C2-ECF6D7A9B057}" type="slidenum">
              <a:rPr lang="ar-SA" sz="1200">
                <a:solidFill>
                  <a:schemeClr val="tx2"/>
                </a:solidFill>
              </a:rPr>
              <a:pPr rtl="0"/>
              <a:t>4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503238" y="728663"/>
            <a:ext cx="8399462" cy="5076825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ar-SA" sz="2400" b="1" u="sng" smtClean="0"/>
              <a:t>     </a:t>
            </a:r>
            <a:endParaRPr lang="ar-SA" sz="2400" b="1" smtClean="0"/>
          </a:p>
          <a:p>
            <a:pPr marL="609600" indent="-609600" algn="just" eaLnBrk="1" hangingPunct="1"/>
            <a:r>
              <a:rPr lang="ar-SA" sz="3200" b="1" smtClean="0">
                <a:solidFill>
                  <a:srgbClr val="FFFF00"/>
                </a:solidFill>
              </a:rPr>
              <a:t>نادي برونر ( </a:t>
            </a:r>
            <a:r>
              <a:rPr lang="en-US" sz="3200" b="1" smtClean="0">
                <a:solidFill>
                  <a:srgbClr val="FFFF00"/>
                </a:solidFill>
              </a:rPr>
              <a:t>bruner</a:t>
            </a:r>
            <a:r>
              <a:rPr lang="ar-SA" sz="3200" b="1" smtClean="0">
                <a:solidFill>
                  <a:srgbClr val="FFFF00"/>
                </a:solidFill>
              </a:rPr>
              <a:t> ) بطريقة الاكتشاف ( الاستقصاء ) كأفضل الطرق لحصول تعلم قوامه الفهم إذ أن الطالب في موقف الاكتشاف يكون متعلما نشطا , ويكتسب تعلما فعالا ومثمرا , وقد أكدت الدراسات الحديثة أهمية الاكتشاف كطريقة تعليم تنمي عند الطلبة مهارات الاستقصاء أو الاستفسار العلمي التي منها مهارات الملاحظة , والتصنيف , والمقارنة , والتنبؤ, والقياس  , والتفسير , والتقدير , والتصميم , وتسجيل الملاحظات , وتفسير المعلومات وتكوين الفرضيات , واختبار صدقها</a:t>
            </a:r>
            <a:r>
              <a:rPr lang="ar-SA" sz="3200" smtClean="0">
                <a:solidFill>
                  <a:srgbClr val="FFFF00"/>
                </a:solidFill>
              </a:rPr>
              <a:t> </a:t>
            </a:r>
            <a:r>
              <a:rPr lang="ar-SA" sz="3200" b="1" smtClean="0">
                <a:solidFill>
                  <a:srgbClr val="FFFF00"/>
                </a:solidFill>
              </a:rPr>
              <a:t> </a:t>
            </a:r>
            <a:r>
              <a:rPr lang="en-US" sz="3200" b="1" smtClean="0">
                <a:solidFill>
                  <a:srgbClr val="FFFF00"/>
                </a:solidFill>
              </a:rPr>
              <a:t>.</a:t>
            </a:r>
            <a:r>
              <a:rPr lang="ar-SA" sz="3200" b="1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1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37F92C9-941B-43CA-B7E3-8FE1B7DF3BA3}" type="slidenum">
              <a:rPr lang="ar-SA" smtClean="0"/>
              <a:pPr/>
              <a:t>5</a:t>
            </a:fld>
            <a:endParaRPr lang="en-US" smtClean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23963" y="2492375"/>
            <a:ext cx="7010400" cy="1295400"/>
          </a:xfrm>
        </p:spPr>
        <p:txBody>
          <a:bodyPr/>
          <a:lstStyle/>
          <a:p>
            <a:pPr algn="ctr"/>
            <a:r>
              <a:rPr lang="ar-SA" sz="6900" b="1" smtClean="0">
                <a:solidFill>
                  <a:srgbClr val="00FF00"/>
                </a:solidFill>
              </a:rPr>
              <a:t>نشاط 1</a:t>
            </a:r>
            <a:endParaRPr lang="en-US" sz="6900" b="1" smtClean="0">
              <a:solidFill>
                <a:srgbClr val="00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910BCFB-A9D4-482A-AB7B-62630FDFC7F4}" type="slidenum">
              <a:rPr lang="ar-SA" smtClean="0"/>
              <a:pPr/>
              <a:t>6</a:t>
            </a:fld>
            <a:endParaRPr lang="en-US" smtClean="0"/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84213" y="2420938"/>
            <a:ext cx="7910512" cy="248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ar-SA" sz="6900" b="1">
                <a:solidFill>
                  <a:srgbClr val="FFFF00"/>
                </a:solidFill>
              </a:rPr>
              <a:t>ما تعريفك لمفهوم الاكتشاف ( الاستقصاء) ؟</a:t>
            </a:r>
            <a:endParaRPr lang="en-US" sz="6900" b="1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FF4267D6-5AE2-4A7C-A32B-A4174805471E}" type="slidenum">
              <a:rPr lang="ar-SA" smtClean="0"/>
              <a:pPr/>
              <a:t>7</a:t>
            </a:fld>
            <a:endParaRPr lang="en-US" smtClean="0"/>
          </a:p>
        </p:txBody>
      </p:sp>
      <p:sp>
        <p:nvSpPr>
          <p:cNvPr id="9219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CE7156B3-3874-464B-B5EB-B1D358030C26}" type="slidenum">
              <a:rPr lang="ar-SA" sz="1200">
                <a:solidFill>
                  <a:schemeClr val="tx2"/>
                </a:solidFill>
              </a:rPr>
              <a:pPr rtl="0"/>
              <a:t>7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title"/>
          </p:nvPr>
        </p:nvSpPr>
        <p:spPr>
          <a:xfrm>
            <a:off x="1676400" y="476250"/>
            <a:ext cx="7010400" cy="612775"/>
          </a:xfrm>
        </p:spPr>
        <p:txBody>
          <a:bodyPr/>
          <a:lstStyle/>
          <a:p>
            <a:pPr algn="ctr" eaLnBrk="1" hangingPunct="1"/>
            <a:r>
              <a:rPr lang="ar-SA" sz="4700" b="1" u="sng" smtClean="0">
                <a:solidFill>
                  <a:srgbClr val="FF3300"/>
                </a:solidFill>
              </a:rPr>
              <a:t>معنى الاكتشاف  ( الاستقصاء </a:t>
            </a:r>
            <a:r>
              <a:rPr lang="ar-SA" sz="4700" b="1" smtClean="0">
                <a:solidFill>
                  <a:srgbClr val="FF3300"/>
                </a:solidFill>
              </a:rPr>
              <a:t>) :</a:t>
            </a:r>
            <a:r>
              <a:rPr lang="ar-SA" sz="4700" smtClean="0">
                <a:solidFill>
                  <a:srgbClr val="FF3300"/>
                </a:solidFill>
              </a:rPr>
              <a:t> 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611188" y="1241425"/>
            <a:ext cx="7993062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>
              <a:buFont typeface="Wingdings" pitchFamily="2" charset="2"/>
              <a:buChar char="q"/>
            </a:pPr>
            <a:r>
              <a:rPr kumimoji="1" lang="ar-SA" sz="3600" b="1"/>
              <a:t> ويقصد بالاكتشاف أن يصل التلميذ إلى المعلومات بنفسه , معتمدا على جهده وعمله وتفكيره , ولذلك نقول أنها من أهم الاستراتيجيات التي تنمي التفكير . فالمدخل الاستكشافي يركز على مواجهة المتعلم بموقف مشكل , يوجد لديه الشعور بالحيرة ويثير عنده عديدا من التساؤلات , فيقوم بعملية استقصاء وبحث ليجد الاجابات عنها .</a:t>
            </a:r>
            <a:endParaRPr kumimoji="1" lang="en-US" sz="36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/>
      <p:bldP spid="82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40E0620-6CA5-4A93-9C0C-CF03A477BEF7}" type="slidenum">
              <a:rPr lang="ar-SA" smtClean="0"/>
              <a:pPr/>
              <a:t>8</a:t>
            </a:fld>
            <a:endParaRPr lang="en-US" smtClean="0"/>
          </a:p>
        </p:txBody>
      </p:sp>
      <p:sp>
        <p:nvSpPr>
          <p:cNvPr id="10243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360EACD8-098C-4715-A0FD-C8BC7354A503}" type="slidenum">
              <a:rPr lang="ar-SA" sz="1200">
                <a:solidFill>
                  <a:schemeClr val="tx2"/>
                </a:solidFill>
              </a:rPr>
              <a:pPr rtl="0"/>
              <a:t>8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189444" name="Rectangle 4"/>
          <p:cNvSpPr>
            <a:spLocks noChangeArrowheads="1"/>
          </p:cNvSpPr>
          <p:nvPr/>
        </p:nvSpPr>
        <p:spPr bwMode="auto">
          <a:xfrm>
            <a:off x="647700" y="1312863"/>
            <a:ext cx="7988300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Low">
              <a:buFont typeface="Wingdings" pitchFamily="2" charset="2"/>
              <a:buChar char="q"/>
            </a:pPr>
            <a:r>
              <a:rPr kumimoji="1" lang="ar-SA" sz="3600" b="1"/>
              <a:t> </a:t>
            </a:r>
            <a:r>
              <a:rPr kumimoji="1" lang="ar-SA" sz="3600" b="1">
                <a:solidFill>
                  <a:srgbClr val="00FF00"/>
                </a:solidFill>
              </a:rPr>
              <a:t>فالاكتشاف ببساطة يعني أن المتعلم يكتشف المعلومات بنفسه ولا تقدم له جاهزة , ولكي يتحقق هذا الاكتشاف بالوجه المطلوب يتطلب ذلك من المتعلم فهم العلاقات المتبادلة بين الأفكار وربط عناصر الموضوع ببعضها لكي يأتي بما هو جديد من معلومات ومبادئ علمية , كما يمكن أن يتضمن الاكتشاف مقارنة آراء وحلول لمشكله معينة أو موقف ما .</a:t>
            </a:r>
            <a:endParaRPr kumimoji="1" lang="en-US" sz="3600" b="1">
              <a:solidFill>
                <a:srgbClr val="00FF00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676400" y="476250"/>
            <a:ext cx="70104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4700" b="1" u="sng">
                <a:solidFill>
                  <a:srgbClr val="FF3300"/>
                </a:solidFill>
              </a:rPr>
              <a:t>معنى الاكتشاف  ( الاستقصاء </a:t>
            </a:r>
            <a:r>
              <a:rPr lang="ar-SA" sz="4700" b="1">
                <a:solidFill>
                  <a:srgbClr val="FF3300"/>
                </a:solidFill>
              </a:rPr>
              <a:t>)</a:t>
            </a:r>
            <a:r>
              <a:rPr lang="ar-SA" sz="470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4" grpId="0" autoUpdateAnimBg="0"/>
      <p:bldP spid="81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5"/>
          <p:cNvSpPr>
            <a:spLocks noGrp="1" noChangeArrowheads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25CBEB-BE8C-4D7F-A222-EFAC844F5B9B}" type="slidenum">
              <a:rPr lang="ar-SA" smtClean="0"/>
              <a:pPr/>
              <a:t>9</a:t>
            </a:fld>
            <a:endParaRPr lang="en-US" smtClean="0"/>
          </a:p>
        </p:txBody>
      </p:sp>
      <p:sp>
        <p:nvSpPr>
          <p:cNvPr id="11267" name="عنصر نائب لرقم الشريحة 4"/>
          <p:cNvSpPr txBox="1">
            <a:spLocks noGrp="1"/>
          </p:cNvSpPr>
          <p:nvPr/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rtl="0"/>
            <a:fld id="{4B106AA0-A383-49D5-B406-4FF225461AAD}" type="slidenum">
              <a:rPr lang="ar-SA" sz="1200">
                <a:solidFill>
                  <a:schemeClr val="tx2"/>
                </a:solidFill>
              </a:rPr>
              <a:pPr rtl="0"/>
              <a:t>9</a:t>
            </a:fld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8128" name="Rectangle 0"/>
          <p:cNvSpPr>
            <a:spLocks noGrp="1" noChangeArrowheads="1"/>
          </p:cNvSpPr>
          <p:nvPr>
            <p:ph type="body" idx="1"/>
          </p:nvPr>
        </p:nvSpPr>
        <p:spPr>
          <a:xfrm>
            <a:off x="503238" y="1665288"/>
            <a:ext cx="8291512" cy="4103687"/>
          </a:xfrm>
        </p:spPr>
        <p:txBody>
          <a:bodyPr/>
          <a:lstStyle/>
          <a:p>
            <a:pPr marL="609600" indent="-609600" algn="justLow" eaLnBrk="1" hangingPunct="1">
              <a:lnSpc>
                <a:spcPct val="90000"/>
              </a:lnSpc>
            </a:pPr>
            <a:r>
              <a:rPr lang="ar-SA" sz="3600" b="1" smtClean="0">
                <a:solidFill>
                  <a:schemeClr val="folHlink"/>
                </a:solidFill>
              </a:rPr>
              <a:t>والاكتشاف كإستراتيجية من استراتيجيات التعلم يعد نتاج استراتيجيات أخرى تتآزر مع بعضها البعض للخروج بموقف تعليمي نشط , ونصل معه في النهاية إلى أن يكتشف التلميذ شيئا جديدا , وهذا لا يعني أن المتعلم سيكتشف شيئا جديدا لم يكن موجودا من قبل , لكنه يعني انه سيكتشف شيئا لم يكن يعرفه هو من قبل .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1692275" y="620713"/>
            <a:ext cx="7010400" cy="61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ar-SA" sz="4700" b="1" u="sng">
                <a:solidFill>
                  <a:srgbClr val="FF3300"/>
                </a:solidFill>
              </a:rPr>
              <a:t>معنى الاكتشاف  ( الاستقصاء </a:t>
            </a:r>
            <a:r>
              <a:rPr lang="ar-SA" sz="4700" b="1">
                <a:solidFill>
                  <a:srgbClr val="FF3300"/>
                </a:solidFill>
              </a:rPr>
              <a:t>)</a:t>
            </a:r>
            <a:r>
              <a:rPr lang="ar-SA" sz="4700">
                <a:solidFill>
                  <a:srgbClr val="FF33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48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48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" grpId="0" build="p"/>
      <p:bldP spid="8198" grpId="0"/>
    </p:bldLst>
  </p:timing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سمة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FC42EB463B7639498376D1F96E0B905E" ma:contentTypeVersion="2" ma:contentTypeDescription="إنشاء مستند جديد." ma:contentTypeScope="" ma:versionID="410b9504db02e9fae96574bd38f0cbcb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b4bb7b89a0e51ec7279b4b569c3cd5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جدولة تاريخ البدء" ma:internalName="PublishingStartDate">
      <xsd:simpleType>
        <xsd:restriction base="dms:Unknown"/>
      </xsd:simpleType>
    </xsd:element>
    <xsd:element name="PublishingExpirationDate" ma:index="9" nillable="true" ma:displayName="جدولة تاريخ الانتهاء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 ma:readOnly="true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LongProperties xmlns="http://schemas.microsoft.com/office/2006/metadata/longProperties"/>
</file>

<file path=customXml/item4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2A5503C5-E62E-4273-A751-7FBBC917B4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D3B746-7ED5-4AD3-AB24-6151C72645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1AF3D19-F91A-4C48-A2FE-1B0CBC21913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9A14A06D-ED8E-474F-B077-A8E15816BC31}">
  <ds:schemaRefs>
    <ds:schemaRef ds:uri="http://schemas.microsoft.com/office/2006/metadata/propertie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628</TotalTime>
  <Words>865</Words>
  <Application>Microsoft PowerPoint</Application>
  <PresentationFormat>عرض على الشاشة (3:4)‏</PresentationFormat>
  <Paragraphs>135</Paragraphs>
  <Slides>35</Slides>
  <Notes>9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35</vt:i4>
      </vt:variant>
    </vt:vector>
  </HeadingPairs>
  <TitlesOfParts>
    <vt:vector size="36" baseType="lpstr">
      <vt:lpstr>Cascade</vt:lpstr>
      <vt:lpstr>الشريحة 1</vt:lpstr>
      <vt:lpstr>مقدمة : </vt:lpstr>
      <vt:lpstr>الشريحة 3</vt:lpstr>
      <vt:lpstr>الشريحة 4</vt:lpstr>
      <vt:lpstr>نشاط 1</vt:lpstr>
      <vt:lpstr>الشريحة 6</vt:lpstr>
      <vt:lpstr>معنى الاكتشاف  ( الاستقصاء ) : 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ما المسئوليات التى يتحملها الطلاب فى التعلم المعتمد على الاستقصاء ؟</vt:lpstr>
      <vt:lpstr>الشريحة 15</vt:lpstr>
      <vt:lpstr>الشريحة 16</vt:lpstr>
      <vt:lpstr>الشريحة 17</vt:lpstr>
      <vt:lpstr>الشريحة 18</vt:lpstr>
      <vt:lpstr>الشريحة 19</vt:lpstr>
      <vt:lpstr>الشريحة 20</vt:lpstr>
      <vt:lpstr>الشريحة 21</vt:lpstr>
      <vt:lpstr>الشريحة 22</vt:lpstr>
      <vt:lpstr>الشريحة 23</vt:lpstr>
      <vt:lpstr>الشريحة 24</vt:lpstr>
      <vt:lpstr>الشريحة 25</vt:lpstr>
      <vt:lpstr>الشريحة 26</vt:lpstr>
      <vt:lpstr>الشريحة 27</vt:lpstr>
      <vt:lpstr>الشريحة 28</vt:lpstr>
      <vt:lpstr>الشريحة 29</vt:lpstr>
      <vt:lpstr>الشريحة 30</vt:lpstr>
      <vt:lpstr>الشريحة 31</vt:lpstr>
      <vt:lpstr>الشريحة 32</vt:lpstr>
      <vt:lpstr>الشريحة 33</vt:lpstr>
      <vt:lpstr>الشريحة 34</vt:lpstr>
      <vt:lpstr>الشريحة 35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من PowerPoint</dc:title>
  <dc:creator/>
  <cp:lastModifiedBy>acer</cp:lastModifiedBy>
  <cp:revision>113</cp:revision>
  <cp:lastPrinted>1601-01-01T00:00:00Z</cp:lastPrinted>
  <dcterms:created xsi:type="dcterms:W3CDTF">1601-01-01T00:00:00Z</dcterms:created>
  <dcterms:modified xsi:type="dcterms:W3CDTF">2015-05-13T08:16:21Z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LCID">
    <vt:i4>1025</vt:i4>
  </property>
  <property fmtid="{D5CDD505-2E9C-101B-9397-08002B2CF9AE}" pid="4" name="ContentType">
    <vt:lpwstr>مستند</vt:lpwstr>
  </property>
</Properties>
</file>